
<file path=[Content_Types].xml><?xml version="1.0" encoding="utf-8"?>
<Types xmlns="http://schemas.openxmlformats.org/package/2006/content-types">
  <Default Extension="fntdata" ContentType="application/x-fontdata"/>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708" r:id="rId4"/>
  </p:sldMasterIdLst>
  <p:notesMasterIdLst>
    <p:notesMasterId r:id="rId17"/>
  </p:notesMasterIdLst>
  <p:handoutMasterIdLst>
    <p:handoutMasterId r:id="rId18"/>
  </p:handoutMasterIdLst>
  <p:sldIdLst>
    <p:sldId id="351" r:id="rId5"/>
    <p:sldId id="569" r:id="rId6"/>
    <p:sldId id="533" r:id="rId7"/>
    <p:sldId id="578" r:id="rId8"/>
    <p:sldId id="536" r:id="rId9"/>
    <p:sldId id="579" r:id="rId10"/>
    <p:sldId id="580" r:id="rId11"/>
    <p:sldId id="581" r:id="rId12"/>
    <p:sldId id="582" r:id="rId13"/>
    <p:sldId id="583" r:id="rId14"/>
    <p:sldId id="610" r:id="rId15"/>
    <p:sldId id="546" r:id="rId16"/>
  </p:sldIdLst>
  <p:sldSz cx="9144000" cy="6858000" type="screen4x3"/>
  <p:notesSz cx="7077075" cy="9363075"/>
  <p:embeddedFontLst>
    <p:embeddedFont>
      <p:font typeface="Arial Black" panose="020B0A04020102020204" pitchFamily="34" charset="0"/>
      <p:bold r:id="rId19"/>
    </p:embeddedFont>
    <p:embeddedFont>
      <p:font typeface="Calibri" panose="020F0502020204030204" pitchFamily="34" charset="0"/>
      <p:regular r:id="rId20"/>
      <p:bold r:id="rId21"/>
      <p:italic r:id="rId22"/>
      <p:boldItalic r:id="rId23"/>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hleen" initials="KCC" lastIdx="6" clrIdx="0"/>
  <p:cmAuthor id="1" name="Glaser-Atkins, Carol" initials="GC" lastIdx="1" clrIdx="1">
    <p:extLst>
      <p:ext uri="{19B8F6BF-5375-455C-9EA6-DF929625EA0E}">
        <p15:presenceInfo xmlns:p15="http://schemas.microsoft.com/office/powerpoint/2012/main" userId="S-1-5-21-149779583-363096731-646672791-4029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89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538F2D-1921-48CD-B944-AEA86474B978}" v="10" dt="2021-12-08T21:43:31.5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493" autoAdjust="0"/>
    <p:restoredTop sz="94660"/>
  </p:normalViewPr>
  <p:slideViewPr>
    <p:cSldViewPr snapToGrid="0" snapToObjects="1">
      <p:cViewPr varScale="1">
        <p:scale>
          <a:sx n="70" d="100"/>
          <a:sy n="70" d="100"/>
        </p:scale>
        <p:origin x="1027" y="6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5.fntdata"/><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67374" cy="469924"/>
          </a:xfrm>
          <a:prstGeom prst="rect">
            <a:avLst/>
          </a:prstGeom>
        </p:spPr>
        <p:txBody>
          <a:bodyPr vert="horz" lIns="92799" tIns="46399" rIns="92799" bIns="46399" rtlCol="0"/>
          <a:lstStyle>
            <a:lvl1pPr algn="l">
              <a:defRPr sz="1200"/>
            </a:lvl1pPr>
          </a:lstStyle>
          <a:p>
            <a:endParaRPr lang="en-US" dirty="0"/>
          </a:p>
        </p:txBody>
      </p:sp>
      <p:sp>
        <p:nvSpPr>
          <p:cNvPr id="3" name="Date Placeholder 2"/>
          <p:cNvSpPr>
            <a:spLocks noGrp="1"/>
          </p:cNvSpPr>
          <p:nvPr>
            <p:ph type="dt" sz="quarter" idx="1"/>
          </p:nvPr>
        </p:nvSpPr>
        <p:spPr>
          <a:xfrm>
            <a:off x="4008103" y="0"/>
            <a:ext cx="3067374" cy="469924"/>
          </a:xfrm>
          <a:prstGeom prst="rect">
            <a:avLst/>
          </a:prstGeom>
        </p:spPr>
        <p:txBody>
          <a:bodyPr vert="horz" lIns="92799" tIns="46399" rIns="92799" bIns="46399" rtlCol="0"/>
          <a:lstStyle>
            <a:lvl1pPr algn="r">
              <a:defRPr sz="1200"/>
            </a:lvl1pPr>
          </a:lstStyle>
          <a:p>
            <a:fld id="{E4E908E5-D6D3-47E7-9199-D6F598471DC0}" type="datetimeFigureOut">
              <a:rPr lang="en-US" smtClean="0"/>
              <a:t>12/18/2023</a:t>
            </a:fld>
            <a:endParaRPr lang="en-US" dirty="0"/>
          </a:p>
        </p:txBody>
      </p:sp>
      <p:sp>
        <p:nvSpPr>
          <p:cNvPr id="4" name="Footer Placeholder 3"/>
          <p:cNvSpPr>
            <a:spLocks noGrp="1"/>
          </p:cNvSpPr>
          <p:nvPr>
            <p:ph type="ftr" sz="quarter" idx="2"/>
          </p:nvPr>
        </p:nvSpPr>
        <p:spPr>
          <a:xfrm>
            <a:off x="2" y="8893152"/>
            <a:ext cx="3067374" cy="469924"/>
          </a:xfrm>
          <a:prstGeom prst="rect">
            <a:avLst/>
          </a:prstGeom>
        </p:spPr>
        <p:txBody>
          <a:bodyPr vert="horz" lIns="92799" tIns="46399" rIns="92799" bIns="46399"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08103" y="8893152"/>
            <a:ext cx="3067374" cy="469924"/>
          </a:xfrm>
          <a:prstGeom prst="rect">
            <a:avLst/>
          </a:prstGeom>
        </p:spPr>
        <p:txBody>
          <a:bodyPr vert="horz" lIns="92799" tIns="46399" rIns="92799" bIns="46399" rtlCol="0" anchor="b"/>
          <a:lstStyle>
            <a:lvl1pPr algn="r">
              <a:defRPr sz="1200"/>
            </a:lvl1pPr>
          </a:lstStyle>
          <a:p>
            <a:fld id="{DF0EA065-32F2-42C6-B4E3-27BE132D3CE0}" type="slidenum">
              <a:rPr lang="en-US" smtClean="0"/>
              <a:t>‹#›</a:t>
            </a:fld>
            <a:endParaRPr lang="en-US" dirty="0"/>
          </a:p>
        </p:txBody>
      </p:sp>
    </p:spTree>
    <p:extLst>
      <p:ext uri="{BB962C8B-B14F-4D97-AF65-F5344CB8AC3E}">
        <p14:creationId xmlns:p14="http://schemas.microsoft.com/office/powerpoint/2010/main" val="5552928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3" cy="468154"/>
          </a:xfrm>
          <a:prstGeom prst="rect">
            <a:avLst/>
          </a:prstGeom>
        </p:spPr>
        <p:txBody>
          <a:bodyPr vert="horz" lIns="94203" tIns="47101" rIns="94203" bIns="47101" rtlCol="0"/>
          <a:lstStyle>
            <a:lvl1pPr algn="l">
              <a:defRPr sz="1200"/>
            </a:lvl1pPr>
          </a:lstStyle>
          <a:p>
            <a:endParaRPr lang="en-US" dirty="0"/>
          </a:p>
        </p:txBody>
      </p:sp>
      <p:sp>
        <p:nvSpPr>
          <p:cNvPr id="3" name="Date Placeholder 2"/>
          <p:cNvSpPr>
            <a:spLocks noGrp="1"/>
          </p:cNvSpPr>
          <p:nvPr>
            <p:ph type="dt" idx="1"/>
          </p:nvPr>
        </p:nvSpPr>
        <p:spPr>
          <a:xfrm>
            <a:off x="4008707" y="0"/>
            <a:ext cx="3066733" cy="468154"/>
          </a:xfrm>
          <a:prstGeom prst="rect">
            <a:avLst/>
          </a:prstGeom>
        </p:spPr>
        <p:txBody>
          <a:bodyPr vert="horz" lIns="94203" tIns="47101" rIns="94203" bIns="47101" rtlCol="0"/>
          <a:lstStyle>
            <a:lvl1pPr algn="r">
              <a:defRPr sz="1200"/>
            </a:lvl1pPr>
          </a:lstStyle>
          <a:p>
            <a:fld id="{EB19C2F3-D215-4E7E-B322-3B70F2D0B2FF}" type="datetimeFigureOut">
              <a:rPr lang="en-US" smtClean="0"/>
              <a:pPr/>
              <a:t>12/18/2023</a:t>
            </a:fld>
            <a:endParaRPr lang="en-US" dirty="0"/>
          </a:p>
        </p:txBody>
      </p:sp>
      <p:sp>
        <p:nvSpPr>
          <p:cNvPr id="4" name="Slide Image Placeholder 3"/>
          <p:cNvSpPr>
            <a:spLocks noGrp="1" noRot="1" noChangeAspect="1"/>
          </p:cNvSpPr>
          <p:nvPr>
            <p:ph type="sldImg" idx="2"/>
          </p:nvPr>
        </p:nvSpPr>
        <p:spPr>
          <a:xfrm>
            <a:off x="1198563" y="703263"/>
            <a:ext cx="4679950" cy="3509962"/>
          </a:xfrm>
          <a:prstGeom prst="rect">
            <a:avLst/>
          </a:prstGeom>
          <a:noFill/>
          <a:ln w="12700">
            <a:solidFill>
              <a:prstClr val="black"/>
            </a:solidFill>
          </a:ln>
        </p:spPr>
        <p:txBody>
          <a:bodyPr vert="horz" lIns="94203" tIns="47101" rIns="94203" bIns="47101" rtlCol="0" anchor="ctr"/>
          <a:lstStyle/>
          <a:p>
            <a:endParaRPr lang="en-US" dirty="0"/>
          </a:p>
        </p:txBody>
      </p:sp>
      <p:sp>
        <p:nvSpPr>
          <p:cNvPr id="5" name="Notes Placeholder 4"/>
          <p:cNvSpPr>
            <a:spLocks noGrp="1"/>
          </p:cNvSpPr>
          <p:nvPr>
            <p:ph type="body" sz="quarter" idx="3"/>
          </p:nvPr>
        </p:nvSpPr>
        <p:spPr>
          <a:xfrm>
            <a:off x="707708" y="4447463"/>
            <a:ext cx="5661660" cy="4213384"/>
          </a:xfrm>
          <a:prstGeom prst="rect">
            <a:avLst/>
          </a:prstGeom>
        </p:spPr>
        <p:txBody>
          <a:bodyPr vert="horz" lIns="94203" tIns="47101" rIns="94203" bIns="4710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93297"/>
            <a:ext cx="3066733" cy="468154"/>
          </a:xfrm>
          <a:prstGeom prst="rect">
            <a:avLst/>
          </a:prstGeom>
        </p:spPr>
        <p:txBody>
          <a:bodyPr vert="horz" lIns="94203" tIns="47101" rIns="94203"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7" y="8893297"/>
            <a:ext cx="3066733" cy="468154"/>
          </a:xfrm>
          <a:prstGeom prst="rect">
            <a:avLst/>
          </a:prstGeom>
        </p:spPr>
        <p:txBody>
          <a:bodyPr vert="horz" lIns="94203" tIns="47101" rIns="94203" bIns="47101" rtlCol="0" anchor="b"/>
          <a:lstStyle>
            <a:lvl1pPr algn="r">
              <a:defRPr sz="1200"/>
            </a:lvl1pPr>
          </a:lstStyle>
          <a:p>
            <a:fld id="{28431C58-37CB-45A2-961F-60C0FE55A8BB}" type="slidenum">
              <a:rPr lang="en-US" smtClean="0"/>
              <a:pPr/>
              <a:t>‹#›</a:t>
            </a:fld>
            <a:endParaRPr lang="en-US" dirty="0"/>
          </a:p>
        </p:txBody>
      </p:sp>
    </p:spTree>
    <p:extLst>
      <p:ext uri="{BB962C8B-B14F-4D97-AF65-F5344CB8AC3E}">
        <p14:creationId xmlns:p14="http://schemas.microsoft.com/office/powerpoint/2010/main" val="57420238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get a picture approved by marketing – I hope before the training goes out.</a:t>
            </a:r>
          </a:p>
        </p:txBody>
      </p:sp>
    </p:spTree>
    <p:extLst>
      <p:ext uri="{BB962C8B-B14F-4D97-AF65-F5344CB8AC3E}">
        <p14:creationId xmlns:p14="http://schemas.microsoft.com/office/powerpoint/2010/main" val="2942884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61"/>
            <a:r>
              <a:rPr lang="en-US" dirty="0"/>
              <a:t>Add the graphic of legal scale with male and female symbol.</a:t>
            </a:r>
          </a:p>
          <a:p>
            <a:endParaRPr lang="en-US" dirty="0"/>
          </a:p>
        </p:txBody>
      </p:sp>
    </p:spTree>
    <p:extLst>
      <p:ext uri="{BB962C8B-B14F-4D97-AF65-F5344CB8AC3E}">
        <p14:creationId xmlns:p14="http://schemas.microsoft.com/office/powerpoint/2010/main" val="1441888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61"/>
            <a:r>
              <a:rPr lang="en-US" dirty="0"/>
              <a:t>Add the graphic of legal scale with male and female symbol.</a:t>
            </a:r>
          </a:p>
          <a:p>
            <a:endParaRPr lang="en-US" dirty="0"/>
          </a:p>
        </p:txBody>
      </p:sp>
    </p:spTree>
    <p:extLst>
      <p:ext uri="{BB962C8B-B14F-4D97-AF65-F5344CB8AC3E}">
        <p14:creationId xmlns:p14="http://schemas.microsoft.com/office/powerpoint/2010/main" val="1126627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919808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68026" y="392425"/>
            <a:ext cx="8572043" cy="1596249"/>
          </a:xfrm>
        </p:spPr>
        <p:txBody>
          <a:bodyPr/>
          <a:lstStyle>
            <a:lvl1pPr>
              <a:defRPr b="1"/>
            </a:lvl1pPr>
          </a:lstStyle>
          <a:p>
            <a:r>
              <a:rPr lang="en-US" dirty="0"/>
              <a:t>Click to edit Master title style</a:t>
            </a:r>
          </a:p>
        </p:txBody>
      </p:sp>
      <p:sp>
        <p:nvSpPr>
          <p:cNvPr id="3" name="Subtitle 2"/>
          <p:cNvSpPr>
            <a:spLocks noGrp="1"/>
          </p:cNvSpPr>
          <p:nvPr>
            <p:ph type="subTitle" idx="1"/>
          </p:nvPr>
        </p:nvSpPr>
        <p:spPr>
          <a:xfrm>
            <a:off x="268026" y="5865754"/>
            <a:ext cx="4795379" cy="660105"/>
          </a:xfrm>
        </p:spPr>
        <p:txBody>
          <a:bodyPr/>
          <a:lstStyle>
            <a:lvl1pPr marL="0" indent="0" algn="ctr">
              <a:buNone/>
              <a:defRPr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Picture Placeholder 5"/>
          <p:cNvSpPr>
            <a:spLocks noGrp="1"/>
          </p:cNvSpPr>
          <p:nvPr>
            <p:ph type="pic" sz="quarter" idx="10"/>
          </p:nvPr>
        </p:nvSpPr>
        <p:spPr>
          <a:xfrm>
            <a:off x="268288" y="2516188"/>
            <a:ext cx="8572500" cy="2890837"/>
          </a:xfrm>
        </p:spPr>
        <p:txBody>
          <a:bodyPr/>
          <a:lstStyle/>
          <a:p>
            <a:endParaRPr lang="en-US" dirty="0"/>
          </a:p>
        </p:txBody>
      </p:sp>
    </p:spTree>
    <p:extLst>
      <p:ext uri="{BB962C8B-B14F-4D97-AF65-F5344CB8AC3E}">
        <p14:creationId xmlns:p14="http://schemas.microsoft.com/office/powerpoint/2010/main" val="1543561450"/>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2732933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1971922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5320489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445709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9020495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4732406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9171797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0687639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3148983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789041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1"/>
            <a:ext cx="8229600" cy="432404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517295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hf hdr="0" ftr="0" dt="0"/>
  <p:txStyles>
    <p:titleStyle>
      <a:lvl1pPr algn="ctr" defTabSz="457200" rtl="0" eaLnBrk="1" latinLnBrk="0" hangingPunct="1">
        <a:spcBef>
          <a:spcPct val="0"/>
        </a:spcBef>
        <a:buNone/>
        <a:defRPr sz="3600" kern="1200">
          <a:solidFill>
            <a:srgbClr val="C00000"/>
          </a:solidFill>
          <a:latin typeface="Arial Black" pitchFamily="34" charset="0"/>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itchFamily="34" charset="0"/>
          <a:ea typeface="+mn-ea"/>
          <a:cs typeface="Arial"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itchFamily="34" charset="0"/>
          <a:ea typeface="+mn-ea"/>
          <a:cs typeface="Arial"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itchFamily="34" charset="0"/>
          <a:ea typeface="+mn-ea"/>
          <a:cs typeface="Arial"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sinclair.edu/about/consumer-info/title-ix/" TargetMode="External"/><Relationship Id="rId2" Type="http://schemas.openxmlformats.org/officeDocument/2006/relationships/hyperlink" Target="mailto:TitleIX@sinclair.edu"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inclair.edu/about/consumer-info/title-ix/" TargetMode="External"/><Relationship Id="rId2" Type="http://schemas.openxmlformats.org/officeDocument/2006/relationships/hyperlink" Target="mailto:TitleIX@sinclair.edu"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br>
              <a:rPr lang="en-US" sz="2000" dirty="0"/>
            </a:br>
            <a:br>
              <a:rPr lang="en-US" sz="2000" dirty="0"/>
            </a:br>
            <a:r>
              <a:rPr lang="en-US" sz="2000" dirty="0"/>
              <a:t>Title IX Training for Security Information Officers</a:t>
            </a:r>
            <a:br>
              <a:rPr lang="en-US" sz="2000" dirty="0"/>
            </a:br>
            <a:br>
              <a:rPr lang="en-US" sz="2400" dirty="0"/>
            </a:br>
            <a:r>
              <a:rPr lang="en-US" sz="1200" b="0" dirty="0">
                <a:solidFill>
                  <a:schemeClr val="tx1"/>
                </a:solidFill>
              </a:rPr>
              <a:t>December 19 &amp; 20, 2023</a:t>
            </a:r>
            <a:br>
              <a:rPr lang="en-US" sz="1200" b="0" dirty="0">
                <a:solidFill>
                  <a:schemeClr val="tx1"/>
                </a:solidFill>
              </a:rPr>
            </a:br>
            <a:endParaRPr lang="en-US" sz="2400" b="0" dirty="0">
              <a:solidFill>
                <a:schemeClr val="tx1"/>
              </a:solidFill>
            </a:endParaRPr>
          </a:p>
        </p:txBody>
      </p:sp>
      <p:pic>
        <p:nvPicPr>
          <p:cNvPr id="6" name="Picture 5" descr="C:\Users\carol.glaser-atkins\AppData\Local\Microsoft\Windows\Temporary Internet Files\Content.Outlook\0L4PX55W\title_IX.jpg"/>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925068" y="5816600"/>
            <a:ext cx="1386840" cy="802640"/>
          </a:xfrm>
          <a:prstGeom prst="rect">
            <a:avLst/>
          </a:prstGeom>
          <a:noFill/>
          <a:ln>
            <a:noFill/>
          </a:ln>
        </p:spPr>
      </p:pic>
      <p:pic>
        <p:nvPicPr>
          <p:cNvPr id="5" name="Picture 4"/>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909966" y="2573459"/>
            <a:ext cx="5693992" cy="2793110"/>
          </a:xfrm>
          <a:prstGeom prst="rect">
            <a:avLst/>
          </a:prstGeom>
        </p:spPr>
      </p:pic>
    </p:spTree>
    <p:extLst>
      <p:ext uri="{BB962C8B-B14F-4D97-AF65-F5344CB8AC3E}">
        <p14:creationId xmlns:p14="http://schemas.microsoft.com/office/powerpoint/2010/main" val="193880237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What Should I Report to the Title IX Office?</a:t>
            </a:r>
          </a:p>
        </p:txBody>
      </p:sp>
      <p:sp>
        <p:nvSpPr>
          <p:cNvPr id="3" name="Content Placeholder 2"/>
          <p:cNvSpPr>
            <a:spLocks noGrp="1"/>
          </p:cNvSpPr>
          <p:nvPr>
            <p:ph idx="1"/>
          </p:nvPr>
        </p:nvSpPr>
        <p:spPr/>
        <p:txBody>
          <a:bodyPr>
            <a:normAutofit fontScale="92500" lnSpcReduction="10000"/>
          </a:bodyPr>
          <a:lstStyle/>
          <a:p>
            <a:pPr marL="400050" lvl="1" indent="0">
              <a:buNone/>
            </a:pPr>
            <a:r>
              <a:rPr lang="en-US" sz="2400" dirty="0"/>
              <a:t>Anything that you suspect </a:t>
            </a:r>
            <a:r>
              <a:rPr lang="en-US" sz="2400" u="sng" dirty="0"/>
              <a:t>might</a:t>
            </a:r>
            <a:r>
              <a:rPr lang="en-US" sz="2400" dirty="0"/>
              <a:t> be sexual harassment or sexual misconduct.  These are :</a:t>
            </a:r>
          </a:p>
          <a:p>
            <a:pPr marL="914400" lvl="1" indent="-514350">
              <a:buFont typeface="Wingdings" panose="05000000000000000000" pitchFamily="2" charset="2"/>
              <a:buChar char="§"/>
            </a:pPr>
            <a:r>
              <a:rPr lang="en-US" sz="2400" dirty="0"/>
              <a:t>Quid Pro Quo Sexual Harassment – example: teachers promises a </a:t>
            </a:r>
            <a:r>
              <a:rPr lang="en-US" sz="2400" dirty="0" err="1"/>
              <a:t>A</a:t>
            </a:r>
            <a:r>
              <a:rPr lang="en-US" sz="2400" dirty="0"/>
              <a:t> to student if they perform a sexual act for them</a:t>
            </a:r>
          </a:p>
          <a:p>
            <a:pPr marL="914400" lvl="1" indent="-514350">
              <a:buFont typeface="Wingdings" panose="05000000000000000000" pitchFamily="2" charset="2"/>
              <a:buChar char="§"/>
            </a:pPr>
            <a:r>
              <a:rPr lang="en-US" sz="2400" dirty="0"/>
              <a:t>Sexual Harassment – report anything that might remotely be sexual harassment</a:t>
            </a:r>
          </a:p>
          <a:p>
            <a:pPr marL="914400" lvl="1" indent="-514350">
              <a:buFont typeface="Wingdings" panose="05000000000000000000" pitchFamily="2" charset="2"/>
              <a:buChar char="§"/>
            </a:pPr>
            <a:r>
              <a:rPr lang="en-US" sz="2400" dirty="0"/>
              <a:t>Sexual Assault</a:t>
            </a:r>
          </a:p>
          <a:p>
            <a:pPr marL="914400" lvl="1" indent="-514350">
              <a:buFont typeface="Wingdings" panose="05000000000000000000" pitchFamily="2" charset="2"/>
              <a:buChar char="§"/>
            </a:pPr>
            <a:r>
              <a:rPr lang="en-US" sz="2400" dirty="0"/>
              <a:t>Domestic Violence/Dating Violence</a:t>
            </a:r>
          </a:p>
          <a:p>
            <a:pPr marL="914400" lvl="1" indent="-514350">
              <a:buFont typeface="Wingdings" panose="05000000000000000000" pitchFamily="2" charset="2"/>
              <a:buChar char="§"/>
            </a:pPr>
            <a:r>
              <a:rPr lang="en-US" sz="2400" dirty="0"/>
              <a:t>Stalking</a:t>
            </a:r>
          </a:p>
          <a:p>
            <a:pPr marL="400050" lvl="1" indent="0" algn="ctr">
              <a:buNone/>
            </a:pPr>
            <a:r>
              <a:rPr lang="en-US" sz="2400" b="1" dirty="0">
                <a:solidFill>
                  <a:srgbClr val="C00000"/>
                </a:solidFill>
              </a:rPr>
              <a:t>Official definitions of prohibited conduct </a:t>
            </a:r>
            <a:br>
              <a:rPr lang="en-US" sz="2400" b="1" dirty="0">
                <a:solidFill>
                  <a:srgbClr val="C00000"/>
                </a:solidFill>
              </a:rPr>
            </a:br>
            <a:r>
              <a:rPr lang="en-US" sz="2400" b="1" dirty="0">
                <a:solidFill>
                  <a:srgbClr val="C00000"/>
                </a:solidFill>
              </a:rPr>
              <a:t>are on the handout. </a:t>
            </a:r>
          </a:p>
        </p:txBody>
      </p:sp>
      <p:sp>
        <p:nvSpPr>
          <p:cNvPr id="4" name="Slide Number Placeholder 3"/>
          <p:cNvSpPr>
            <a:spLocks noGrp="1"/>
          </p:cNvSpPr>
          <p:nvPr>
            <p:ph type="sldNum" sz="quarter" idx="12"/>
          </p:nvPr>
        </p:nvSpPr>
        <p:spPr>
          <a:xfrm>
            <a:off x="4400550" y="6356350"/>
            <a:ext cx="342900" cy="365125"/>
          </a:xfrm>
        </p:spPr>
        <p:txBody>
          <a:bodyPr/>
          <a:lstStyle/>
          <a:p>
            <a:fld id="{26C911BA-8585-8B4E-858B-31FEB0C2E633}" type="slidenum">
              <a:rPr lang="en-US" smtClean="0">
                <a:solidFill>
                  <a:prstClr val="black">
                    <a:tint val="75000"/>
                  </a:prstClr>
                </a:solidFill>
              </a:rPr>
              <a:pPr/>
              <a:t>10</a:t>
            </a:fld>
            <a:endParaRPr lang="en-US" dirty="0">
              <a:solidFill>
                <a:prstClr val="black">
                  <a:tint val="75000"/>
                </a:prstClr>
              </a:solidFill>
            </a:endParaRPr>
          </a:p>
        </p:txBody>
      </p:sp>
    </p:spTree>
    <p:extLst>
      <p:ext uri="{BB962C8B-B14F-4D97-AF65-F5344CB8AC3E}">
        <p14:creationId xmlns:p14="http://schemas.microsoft.com/office/powerpoint/2010/main" val="162883391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Examples of Inappropriate Conduct-</a:t>
            </a:r>
            <a:br>
              <a:rPr lang="en-US" sz="2400" dirty="0"/>
            </a:br>
            <a:r>
              <a:rPr lang="en-US" sz="2400" dirty="0"/>
              <a:t>Don’t Do These Things</a:t>
            </a:r>
          </a:p>
        </p:txBody>
      </p:sp>
      <p:sp>
        <p:nvSpPr>
          <p:cNvPr id="3" name="Content Placeholder 2"/>
          <p:cNvSpPr>
            <a:spLocks noGrp="1"/>
          </p:cNvSpPr>
          <p:nvPr>
            <p:ph idx="1"/>
          </p:nvPr>
        </p:nvSpPr>
        <p:spPr/>
        <p:txBody>
          <a:bodyPr>
            <a:normAutofit/>
          </a:bodyPr>
          <a:lstStyle/>
          <a:p>
            <a:pPr marL="385763" indent="-385763">
              <a:buFont typeface="+mj-lt"/>
              <a:buAutoNum type="arabicPeriod"/>
            </a:pPr>
            <a:r>
              <a:rPr lang="en-US" sz="2100" dirty="0"/>
              <a:t>Hugging or Touching Students/Employees</a:t>
            </a:r>
          </a:p>
          <a:p>
            <a:pPr marL="385763" indent="-385763">
              <a:buFont typeface="+mj-lt"/>
              <a:buAutoNum type="arabicPeriod"/>
            </a:pPr>
            <a:r>
              <a:rPr lang="en-US" sz="2100" dirty="0"/>
              <a:t>Flirting on the Job</a:t>
            </a:r>
          </a:p>
          <a:p>
            <a:pPr marL="385763" indent="-385763">
              <a:buFont typeface="+mj-lt"/>
              <a:buAutoNum type="arabicPeriod"/>
            </a:pPr>
            <a:r>
              <a:rPr lang="en-US" sz="2100" dirty="0"/>
              <a:t>Compliment People on Their Looks</a:t>
            </a:r>
          </a:p>
          <a:p>
            <a:pPr marL="385763" indent="-385763">
              <a:buFont typeface="+mj-lt"/>
              <a:buAutoNum type="arabicPeriod"/>
            </a:pPr>
            <a:r>
              <a:rPr lang="en-US" sz="2100" dirty="0"/>
              <a:t>Sexual Jokes – Don’t Tell Them </a:t>
            </a:r>
            <a:br>
              <a:rPr lang="en-US" sz="2100" dirty="0"/>
            </a:br>
            <a:r>
              <a:rPr lang="en-US" sz="2100" dirty="0"/>
              <a:t>Even if You Think No One Would </a:t>
            </a:r>
            <a:br>
              <a:rPr lang="en-US" sz="2100" dirty="0"/>
            </a:br>
            <a:r>
              <a:rPr lang="en-US" sz="2100" dirty="0"/>
              <a:t>Be Offended </a:t>
            </a:r>
          </a:p>
          <a:p>
            <a:pPr marL="385763" indent="-385763">
              <a:buFont typeface="+mj-lt"/>
              <a:buAutoNum type="arabicPeriod"/>
            </a:pPr>
            <a:r>
              <a:rPr lang="en-US" sz="2100" dirty="0"/>
              <a:t>Sexual Name Calling (such as b*tch, c*</a:t>
            </a:r>
            <a:r>
              <a:rPr lang="en-US" sz="2100" dirty="0" err="1"/>
              <a:t>nt</a:t>
            </a:r>
            <a:r>
              <a:rPr lang="en-US" sz="2100" dirty="0"/>
              <a:t>, faggot, lesbo)</a:t>
            </a:r>
          </a:p>
          <a:p>
            <a:pPr marL="385763" indent="-385763">
              <a:buFont typeface="+mj-lt"/>
              <a:buAutoNum type="arabicPeriod"/>
            </a:pPr>
            <a:r>
              <a:rPr lang="en-US" sz="2100" dirty="0"/>
              <a:t>Singing/Printing Sexual Lyrics</a:t>
            </a:r>
          </a:p>
          <a:p>
            <a:pPr marL="0" indent="0">
              <a:buNone/>
            </a:pPr>
            <a:endParaRPr lang="en-US" sz="18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890884" y="2847550"/>
            <a:ext cx="1162901" cy="1162901"/>
          </a:xfrm>
          <a:prstGeom prst="rect">
            <a:avLst/>
          </a:prstGeom>
        </p:spPr>
      </p:pic>
    </p:spTree>
    <p:extLst>
      <p:ext uri="{BB962C8B-B14F-4D97-AF65-F5344CB8AC3E}">
        <p14:creationId xmlns:p14="http://schemas.microsoft.com/office/powerpoint/2010/main" val="295544295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I contact the </a:t>
            </a:r>
            <a:br>
              <a:rPr lang="en-US" dirty="0"/>
            </a:br>
            <a:r>
              <a:rPr lang="en-US" dirty="0"/>
              <a:t>Title </a:t>
            </a:r>
            <a:r>
              <a:rPr lang="en-US"/>
              <a:t>IX Office?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400" dirty="0"/>
              <a:t>Carol J. Glaser-Atkins, Title IX Coordinator</a:t>
            </a:r>
            <a:br>
              <a:rPr lang="en-US" sz="2400" dirty="0"/>
            </a:br>
            <a:br>
              <a:rPr lang="en-US" sz="2400" dirty="0"/>
            </a:br>
            <a:r>
              <a:rPr lang="en-US" sz="2400" dirty="0"/>
              <a:t>Sinclair Community College </a:t>
            </a:r>
            <a:br>
              <a:rPr lang="en-US" sz="2400" dirty="0"/>
            </a:br>
            <a:r>
              <a:rPr lang="en-US" sz="2400" dirty="0"/>
              <a:t>444 West Third Street</a:t>
            </a:r>
            <a:br>
              <a:rPr lang="en-US" sz="2400" dirty="0"/>
            </a:br>
            <a:r>
              <a:rPr lang="en-US" sz="2400" dirty="0"/>
              <a:t>Dayton, Ohio  45402</a:t>
            </a:r>
            <a:br>
              <a:rPr lang="en-US" sz="2400" dirty="0"/>
            </a:br>
            <a:r>
              <a:rPr lang="en-US" sz="2400" dirty="0"/>
              <a:t>Office Phone: 937-512-2961</a:t>
            </a:r>
          </a:p>
          <a:p>
            <a:pPr marL="0" indent="0">
              <a:buNone/>
            </a:pPr>
            <a:r>
              <a:rPr lang="en-US" sz="2400" dirty="0"/>
              <a:t>Office Fax:  937-512-2777</a:t>
            </a:r>
          </a:p>
          <a:p>
            <a:pPr marL="0" indent="0">
              <a:buNone/>
            </a:pPr>
            <a:r>
              <a:rPr lang="en-US" sz="2400" dirty="0"/>
              <a:t>Email:  </a:t>
            </a:r>
            <a:r>
              <a:rPr lang="en-US" sz="2400" u="sng" dirty="0">
                <a:hlinkClick r:id="rId2"/>
              </a:rPr>
              <a:t>TitleIX@sinclair.edu</a:t>
            </a:r>
            <a:br>
              <a:rPr lang="en-US" sz="2400" u="sng" dirty="0"/>
            </a:br>
            <a:endParaRPr lang="en-US" sz="2400" dirty="0"/>
          </a:p>
          <a:p>
            <a:pPr>
              <a:buClr>
                <a:srgbClr val="C00000"/>
              </a:buClr>
              <a:buFont typeface="Wingdings" panose="05000000000000000000" pitchFamily="2" charset="2"/>
              <a:buChar char="Ø"/>
            </a:pPr>
            <a:r>
              <a:rPr lang="en-US" sz="2400" dirty="0"/>
              <a:t>Or use the “Red Button” to submit an Online Report found at: </a:t>
            </a:r>
            <a:r>
              <a:rPr lang="en-US" sz="2400" dirty="0">
                <a:hlinkClick r:id="rId3"/>
              </a:rPr>
              <a:t>https://www.sinclair.edu/about/consumer-info/title-ix/</a:t>
            </a:r>
            <a:r>
              <a:rPr lang="en-US" sz="2400" dirty="0"/>
              <a:t> </a:t>
            </a:r>
          </a:p>
          <a:p>
            <a:pPr marL="0" indent="0">
              <a:buNone/>
            </a:pPr>
            <a:endParaRPr lang="en-US" sz="2400" dirty="0"/>
          </a:p>
        </p:txBody>
      </p:sp>
      <p:pic>
        <p:nvPicPr>
          <p:cNvPr id="4" name="Picture 3"/>
          <p:cNvPicPr>
            <a:picLocks noChangeAspect="1"/>
          </p:cNvPicPr>
          <p:nvPr/>
        </p:nvPicPr>
        <p:blipFill>
          <a:blip r:embed="rId4"/>
          <a:stretch>
            <a:fillRect/>
          </a:stretch>
        </p:blipFill>
        <p:spPr>
          <a:xfrm>
            <a:off x="4921515" y="3283270"/>
            <a:ext cx="3271799" cy="957903"/>
          </a:xfrm>
          <a:prstGeom prst="rect">
            <a:avLst/>
          </a:prstGeom>
        </p:spPr>
      </p:pic>
      <p:sp>
        <p:nvSpPr>
          <p:cNvPr id="5" name="Slide Number Placeholder 4"/>
          <p:cNvSpPr>
            <a:spLocks noGrp="1"/>
          </p:cNvSpPr>
          <p:nvPr>
            <p:ph type="sldNum" sz="quarter" idx="12"/>
          </p:nvPr>
        </p:nvSpPr>
        <p:spPr>
          <a:xfrm>
            <a:off x="4204941" y="6412330"/>
            <a:ext cx="493485" cy="365125"/>
          </a:xfrm>
        </p:spPr>
        <p:txBody>
          <a:bodyPr/>
          <a:lstStyle/>
          <a:p>
            <a:fld id="{26C911BA-8585-8B4E-858B-31FEB0C2E633}" type="slidenum">
              <a:rPr lang="en-US" smtClean="0">
                <a:solidFill>
                  <a:prstClr val="black">
                    <a:tint val="75000"/>
                  </a:prstClr>
                </a:solidFill>
              </a:rPr>
              <a:pPr/>
              <a:t>12</a:t>
            </a:fld>
            <a:endParaRPr lang="en-US" dirty="0">
              <a:solidFill>
                <a:prstClr val="black">
                  <a:tint val="75000"/>
                </a:prstClr>
              </a:solidFill>
            </a:endParaRPr>
          </a:p>
        </p:txBody>
      </p:sp>
    </p:spTree>
    <p:extLst>
      <p:ext uri="{BB962C8B-B14F-4D97-AF65-F5344CB8AC3E}">
        <p14:creationId xmlns:p14="http://schemas.microsoft.com/office/powerpoint/2010/main" val="269013389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Agenda</a:t>
            </a:r>
          </a:p>
        </p:txBody>
      </p:sp>
      <p:sp>
        <p:nvSpPr>
          <p:cNvPr id="3" name="Content Placeholder 2"/>
          <p:cNvSpPr>
            <a:spLocks noGrp="1"/>
          </p:cNvSpPr>
          <p:nvPr>
            <p:ph idx="1"/>
          </p:nvPr>
        </p:nvSpPr>
        <p:spPr/>
        <p:txBody>
          <a:bodyPr>
            <a:noAutofit/>
          </a:bodyPr>
          <a:lstStyle/>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Title IX?</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Times New Roman" panose="02020603050405020304" pitchFamily="18" charset="0"/>
              </a:rPr>
              <a:t>Why Does Sinclair Have a Title IX Policy?</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Times New Roman" panose="02020603050405020304" pitchFamily="18" charset="0"/>
              </a:rPr>
              <a:t>Your Duty to Report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Times New Roman" panose="02020603050405020304" pitchFamily="18" charset="0"/>
              </a:rPr>
              <a:t>How to Report a Title IX Incident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latin typeface="Calibri" panose="020F0502020204030204" pitchFamily="34" charset="0"/>
                <a:ea typeface="Calibri" panose="020F0502020204030204" pitchFamily="34" charset="0"/>
                <a:cs typeface="Times New Roman" panose="02020603050405020304" pitchFamily="18" charset="0"/>
              </a:rPr>
              <a:t>What should I report?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Times New Roman" panose="02020603050405020304" pitchFamily="18" charset="0"/>
              </a:rPr>
              <a:t>Inappropriate Behavior Examples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Calibri" panose="020F0502020204030204" pitchFamily="34" charset="0"/>
                <a:cs typeface="Times New Roman" panose="02020603050405020304" pitchFamily="18" charset="0"/>
              </a:rPr>
              <a:t>Questions and Answers</a:t>
            </a:r>
          </a:p>
          <a:p>
            <a:pPr marL="0" indent="0">
              <a:buNone/>
            </a:pPr>
            <a:br>
              <a:rPr lang="en-US" sz="900" dirty="0"/>
            </a:br>
            <a:endParaRPr lang="en-US" sz="900" dirty="0"/>
          </a:p>
        </p:txBody>
      </p:sp>
      <p:sp>
        <p:nvSpPr>
          <p:cNvPr id="4" name="Slide Number Placeholder 3"/>
          <p:cNvSpPr>
            <a:spLocks noGrp="1"/>
          </p:cNvSpPr>
          <p:nvPr>
            <p:ph type="sldNum" sz="quarter" idx="12"/>
          </p:nvPr>
        </p:nvSpPr>
        <p:spPr>
          <a:xfrm>
            <a:off x="4476750" y="6448425"/>
            <a:ext cx="190500" cy="365125"/>
          </a:xfrm>
        </p:spPr>
        <p:txBody>
          <a:bodyPr/>
          <a:lstStyle/>
          <a:p>
            <a:fld id="{26C911BA-8585-8B4E-858B-31FEB0C2E633}"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427057762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Title IX?</a:t>
            </a:r>
          </a:p>
        </p:txBody>
      </p:sp>
      <p:sp>
        <p:nvSpPr>
          <p:cNvPr id="3" name="Content Placeholder 2"/>
          <p:cNvSpPr>
            <a:spLocks noGrp="1"/>
          </p:cNvSpPr>
          <p:nvPr>
            <p:ph idx="1"/>
          </p:nvPr>
        </p:nvSpPr>
        <p:spPr>
          <a:xfrm>
            <a:off x="436728" y="1600201"/>
            <a:ext cx="8229600" cy="4324042"/>
          </a:xfrm>
        </p:spPr>
        <p:txBody>
          <a:bodyPr>
            <a:normAutofit fontScale="92500" lnSpcReduction="20000"/>
          </a:bodyPr>
          <a:lstStyle/>
          <a:p>
            <a:pPr marL="0" lvl="0" indent="0" defTabSz="429768">
              <a:buNone/>
              <a:defRPr sz="1800"/>
            </a:pPr>
            <a:r>
              <a:rPr lang="en-US" sz="2800" i="1" dirty="0"/>
              <a:t>Title IX is a federal regulation that states:</a:t>
            </a:r>
            <a:br>
              <a:rPr lang="en-US" sz="2800" i="1" dirty="0"/>
            </a:br>
            <a:br>
              <a:rPr lang="en-US" sz="2800" i="1" dirty="0"/>
            </a:br>
            <a:r>
              <a:rPr lang="en-US" sz="2800" i="1" dirty="0"/>
              <a:t>“No person in the United States shall, on the basis</a:t>
            </a:r>
            <a:br>
              <a:rPr lang="en-US" sz="2800" i="1" dirty="0"/>
            </a:br>
            <a:r>
              <a:rPr lang="en-US" sz="2800" i="1" dirty="0"/>
              <a:t> of sex, be excluded from</a:t>
            </a:r>
            <a:br>
              <a:rPr lang="en-US" sz="2800" i="1" dirty="0"/>
            </a:br>
            <a:r>
              <a:rPr lang="en-US" sz="2800" i="1" dirty="0"/>
              <a:t> participation in, be denied</a:t>
            </a:r>
            <a:br>
              <a:rPr lang="en-US" sz="2800" i="1" dirty="0"/>
            </a:br>
            <a:r>
              <a:rPr lang="en-US" sz="2800" i="1" dirty="0"/>
              <a:t> the benefits of, or be </a:t>
            </a:r>
            <a:br>
              <a:rPr lang="en-US" sz="2800" i="1" dirty="0"/>
            </a:br>
            <a:r>
              <a:rPr lang="en-US" sz="2800" i="1" dirty="0"/>
              <a:t>subjected to discrimination </a:t>
            </a:r>
            <a:br>
              <a:rPr lang="en-US" sz="2800" i="1" dirty="0"/>
            </a:br>
            <a:r>
              <a:rPr lang="en-US" sz="2800" i="1" dirty="0"/>
              <a:t>under any education </a:t>
            </a:r>
            <a:br>
              <a:rPr lang="en-US" sz="2800" i="1" dirty="0"/>
            </a:br>
            <a:r>
              <a:rPr lang="en-US" sz="2800" i="1" dirty="0"/>
              <a:t>program or activity receiving </a:t>
            </a:r>
            <a:br>
              <a:rPr lang="en-US" sz="2800" i="1" dirty="0"/>
            </a:br>
            <a:r>
              <a:rPr lang="en-US" sz="2800" i="1" dirty="0"/>
              <a:t>Federal financial </a:t>
            </a:r>
            <a:br>
              <a:rPr lang="en-US" sz="2800" i="1" dirty="0"/>
            </a:br>
            <a:r>
              <a:rPr lang="en-US" sz="2800" i="1" dirty="0"/>
              <a:t>assistance.”</a:t>
            </a:r>
          </a:p>
          <a:p>
            <a:pPr marL="0" lvl="0" indent="0" defTabSz="429768">
              <a:buNone/>
              <a:defRPr sz="1800"/>
            </a:pPr>
            <a:endParaRPr lang="en-US" sz="1800" dirty="0"/>
          </a:p>
          <a:p>
            <a:pPr marL="0" indent="0">
              <a:buNone/>
            </a:pPr>
            <a:r>
              <a:rPr lang="en-US" sz="1400" dirty="0"/>
              <a:t>Title IX of the Education Amendments of 1972, 20 U.S.C. 1681</a:t>
            </a:r>
          </a:p>
          <a:p>
            <a:pPr marL="0" indent="0">
              <a:buNone/>
            </a:pPr>
            <a:r>
              <a:rPr lang="en-US" sz="1400" dirty="0"/>
              <a:t>Implementing Regulations, 34 C.F.R. Part 106</a:t>
            </a:r>
          </a:p>
        </p:txBody>
      </p:sp>
      <p:pic>
        <p:nvPicPr>
          <p:cNvPr id="4" name="Picture 3"/>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699188" y="2841172"/>
            <a:ext cx="2967140" cy="2143017"/>
          </a:xfrm>
          <a:prstGeom prst="rect">
            <a:avLst/>
          </a:prstGeom>
        </p:spPr>
      </p:pic>
      <p:sp>
        <p:nvSpPr>
          <p:cNvPr id="5" name="Slide Number Placeholder 4"/>
          <p:cNvSpPr>
            <a:spLocks noGrp="1"/>
          </p:cNvSpPr>
          <p:nvPr>
            <p:ph type="sldNum" sz="quarter" idx="12"/>
          </p:nvPr>
        </p:nvSpPr>
        <p:spPr>
          <a:xfrm flipH="1">
            <a:off x="4441441" y="6356350"/>
            <a:ext cx="220173" cy="365125"/>
          </a:xfrm>
        </p:spPr>
        <p:txBody>
          <a:bodyPr/>
          <a:lstStyle/>
          <a:p>
            <a:fld id="{26C911BA-8585-8B4E-858B-31FEB0C2E633}" type="slidenum">
              <a:rPr lang="en-US" smtClean="0">
                <a:solidFill>
                  <a:prstClr val="black">
                    <a:tint val="75000"/>
                  </a:prstClr>
                </a:solidFill>
              </a:rPr>
              <a:pPr/>
              <a:t>3</a:t>
            </a:fld>
            <a:endParaRPr lang="en-US" dirty="0">
              <a:solidFill>
                <a:prstClr val="black">
                  <a:tint val="75000"/>
                </a:prstClr>
              </a:solidFill>
            </a:endParaRPr>
          </a:p>
        </p:txBody>
      </p:sp>
    </p:spTree>
    <p:extLst>
      <p:ext uri="{BB962C8B-B14F-4D97-AF65-F5344CB8AC3E}">
        <p14:creationId xmlns:p14="http://schemas.microsoft.com/office/powerpoint/2010/main" val="412138716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Does Sinclair have a </a:t>
            </a:r>
            <a:br>
              <a:rPr lang="en-US" dirty="0"/>
            </a:br>
            <a:r>
              <a:rPr lang="en-US" dirty="0"/>
              <a:t>Title IX Policy?</a:t>
            </a:r>
          </a:p>
        </p:txBody>
      </p:sp>
      <p:sp>
        <p:nvSpPr>
          <p:cNvPr id="3" name="Content Placeholder 2"/>
          <p:cNvSpPr>
            <a:spLocks noGrp="1"/>
          </p:cNvSpPr>
          <p:nvPr>
            <p:ph idx="1"/>
          </p:nvPr>
        </p:nvSpPr>
        <p:spPr>
          <a:xfrm>
            <a:off x="436728" y="1600201"/>
            <a:ext cx="8229600" cy="4324042"/>
          </a:xfrm>
        </p:spPr>
        <p:txBody>
          <a:bodyPr>
            <a:normAutofit fontScale="62500" lnSpcReduction="20000"/>
          </a:bodyPr>
          <a:lstStyle/>
          <a:p>
            <a:pPr defTabSz="429768">
              <a:defRPr sz="1800"/>
            </a:pPr>
            <a:r>
              <a:rPr lang="en-US" sz="2800" dirty="0"/>
              <a:t>Sinclair must follow federal law</a:t>
            </a:r>
            <a:br>
              <a:rPr lang="en-US" sz="2800" dirty="0"/>
            </a:br>
            <a:endParaRPr lang="en-US" sz="2800" dirty="0"/>
          </a:p>
          <a:p>
            <a:pPr defTabSz="429768">
              <a:defRPr sz="1800"/>
            </a:pPr>
            <a:r>
              <a:rPr lang="en-US" sz="2800" dirty="0"/>
              <a:t>Sinclair must appoint a Title IX Coordinator to oversee the compliance program</a:t>
            </a:r>
            <a:br>
              <a:rPr lang="en-US" sz="2800" dirty="0"/>
            </a:br>
            <a:endParaRPr lang="en-US" sz="2800" dirty="0"/>
          </a:p>
          <a:p>
            <a:pPr defTabSz="429768">
              <a:defRPr sz="1800"/>
            </a:pPr>
            <a:r>
              <a:rPr lang="en-US" sz="2800" dirty="0"/>
              <a:t>Sinclair must set up a process for reporting sexual misconduct according to the federal law</a:t>
            </a:r>
            <a:br>
              <a:rPr lang="en-US" sz="2800" dirty="0"/>
            </a:br>
            <a:endParaRPr lang="en-US" sz="2800" dirty="0"/>
          </a:p>
          <a:p>
            <a:pPr defTabSz="429768">
              <a:defRPr sz="1800"/>
            </a:pPr>
            <a:r>
              <a:rPr lang="en-US" sz="2800" dirty="0"/>
              <a:t>Sinclair must following the written procedures for handling complaints of sexual misconduct</a:t>
            </a:r>
            <a:br>
              <a:rPr lang="en-US" sz="2800" dirty="0"/>
            </a:br>
            <a:endParaRPr lang="en-US" sz="2800" dirty="0"/>
          </a:p>
          <a:p>
            <a:pPr defTabSz="429768">
              <a:defRPr sz="1800"/>
            </a:pPr>
            <a:r>
              <a:rPr lang="en-US" sz="2800" dirty="0"/>
              <a:t>Sinclair must educate their employees on prohibited conduct and their duty to report</a:t>
            </a:r>
            <a:br>
              <a:rPr lang="en-US" sz="2800" dirty="0"/>
            </a:br>
            <a:endParaRPr lang="en-US" sz="2800" dirty="0"/>
          </a:p>
          <a:p>
            <a:pPr marL="0" indent="0" algn="ctr" defTabSz="429768">
              <a:buNone/>
              <a:defRPr sz="1800"/>
            </a:pPr>
            <a:r>
              <a:rPr lang="en-US" sz="2800" b="1" dirty="0">
                <a:solidFill>
                  <a:srgbClr val="FF0000"/>
                </a:solidFill>
              </a:rPr>
              <a:t>ALL EMPLOYEES ARE REQUIRED REPORTERS </a:t>
            </a:r>
            <a:br>
              <a:rPr lang="en-US" sz="2800" b="1" dirty="0">
                <a:solidFill>
                  <a:srgbClr val="FF0000"/>
                </a:solidFill>
              </a:rPr>
            </a:br>
            <a:r>
              <a:rPr lang="en-US" sz="2800" b="1" dirty="0">
                <a:solidFill>
                  <a:srgbClr val="FF0000"/>
                </a:solidFill>
              </a:rPr>
              <a:t>OF SEXUAL MISCONDUCT </a:t>
            </a:r>
            <a:br>
              <a:rPr lang="en-US" sz="2800" b="1" dirty="0">
                <a:solidFill>
                  <a:srgbClr val="FF0000"/>
                </a:solidFill>
              </a:rPr>
            </a:br>
            <a:endParaRPr lang="en-US" sz="2800" b="1" dirty="0">
              <a:solidFill>
                <a:srgbClr val="FF0000"/>
              </a:solidFill>
            </a:endParaRPr>
          </a:p>
          <a:p>
            <a:pPr defTabSz="429768">
              <a:defRPr sz="1800"/>
            </a:pPr>
            <a:endParaRPr lang="en-US" sz="1400" dirty="0"/>
          </a:p>
        </p:txBody>
      </p:sp>
      <p:sp>
        <p:nvSpPr>
          <p:cNvPr id="5" name="Slide Number Placeholder 4"/>
          <p:cNvSpPr>
            <a:spLocks noGrp="1"/>
          </p:cNvSpPr>
          <p:nvPr>
            <p:ph type="sldNum" sz="quarter" idx="12"/>
          </p:nvPr>
        </p:nvSpPr>
        <p:spPr>
          <a:xfrm flipH="1">
            <a:off x="4441441" y="6356350"/>
            <a:ext cx="220173" cy="365125"/>
          </a:xfrm>
        </p:spPr>
        <p:txBody>
          <a:bodyPr/>
          <a:lstStyle/>
          <a:p>
            <a:fld id="{26C911BA-8585-8B4E-858B-31FEB0C2E633}" type="slidenum">
              <a:rPr lang="en-US" smtClean="0">
                <a:solidFill>
                  <a:prstClr val="black">
                    <a:tint val="75000"/>
                  </a:prstClr>
                </a:solidFill>
              </a:rPr>
              <a:pPr/>
              <a:t>4</a:t>
            </a:fld>
            <a:endParaRPr lang="en-US" dirty="0">
              <a:solidFill>
                <a:prstClr val="black">
                  <a:tint val="75000"/>
                </a:prstClr>
              </a:solidFill>
            </a:endParaRPr>
          </a:p>
        </p:txBody>
      </p:sp>
    </p:spTree>
    <p:extLst>
      <p:ext uri="{BB962C8B-B14F-4D97-AF65-F5344CB8AC3E}">
        <p14:creationId xmlns:p14="http://schemas.microsoft.com/office/powerpoint/2010/main" val="75968316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Sinclair’s Duty under Title IX</a:t>
            </a:r>
          </a:p>
        </p:txBody>
      </p:sp>
      <p:sp>
        <p:nvSpPr>
          <p:cNvPr id="3" name="Content Placeholder 2"/>
          <p:cNvSpPr>
            <a:spLocks noGrp="1"/>
          </p:cNvSpPr>
          <p:nvPr>
            <p:ph idx="1"/>
          </p:nvPr>
        </p:nvSpPr>
        <p:spPr/>
        <p:txBody>
          <a:bodyPr/>
          <a:lstStyle/>
          <a:p>
            <a:pPr marL="0" indent="0">
              <a:buNone/>
            </a:pPr>
            <a:endParaRPr lang="en-US" dirty="0"/>
          </a:p>
          <a:p>
            <a:pPr marL="971550" lvl="1" indent="-514350">
              <a:buFont typeface="+mj-lt"/>
              <a:buAutoNum type="arabicPeriod"/>
            </a:pPr>
            <a:r>
              <a:rPr lang="en-US" dirty="0"/>
              <a:t>Stop the misconduct;</a:t>
            </a:r>
            <a:br>
              <a:rPr lang="en-US" dirty="0"/>
            </a:br>
            <a:endParaRPr lang="en-US" dirty="0"/>
          </a:p>
          <a:p>
            <a:pPr marL="971550" lvl="1" indent="-514350">
              <a:buFont typeface="+mj-lt"/>
              <a:buAutoNum type="arabicPeriod"/>
            </a:pPr>
            <a:r>
              <a:rPr lang="en-US" dirty="0"/>
              <a:t>Remedy the effects; and</a:t>
            </a:r>
            <a:br>
              <a:rPr lang="en-US" dirty="0"/>
            </a:br>
            <a:endParaRPr lang="en-US" dirty="0"/>
          </a:p>
          <a:p>
            <a:pPr marL="971550" lvl="1" indent="-514350">
              <a:buFont typeface="+mj-lt"/>
              <a:buAutoNum type="arabicPeriod"/>
            </a:pPr>
            <a:r>
              <a:rPr lang="en-US" dirty="0"/>
              <a:t>Prevent the reoccurrence. </a:t>
            </a:r>
          </a:p>
        </p:txBody>
      </p:sp>
      <p:pic>
        <p:nvPicPr>
          <p:cNvPr id="5" name="Picture 4"/>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336792" y="2971800"/>
            <a:ext cx="2464660" cy="2670048"/>
          </a:xfrm>
          <a:prstGeom prst="rect">
            <a:avLst/>
          </a:prstGeom>
        </p:spPr>
      </p:pic>
      <p:sp>
        <p:nvSpPr>
          <p:cNvPr id="4" name="Slide Number Placeholder 3"/>
          <p:cNvSpPr>
            <a:spLocks noGrp="1"/>
          </p:cNvSpPr>
          <p:nvPr>
            <p:ph type="sldNum" sz="quarter" idx="12"/>
          </p:nvPr>
        </p:nvSpPr>
        <p:spPr>
          <a:xfrm>
            <a:off x="4400550" y="6356350"/>
            <a:ext cx="342900" cy="365125"/>
          </a:xfrm>
        </p:spPr>
        <p:txBody>
          <a:bodyPr/>
          <a:lstStyle/>
          <a:p>
            <a:fld id="{26C911BA-8585-8B4E-858B-31FEB0C2E633}"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292939644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2. Reporting a Violation</a:t>
            </a:r>
          </a:p>
        </p:txBody>
      </p:sp>
      <p:sp>
        <p:nvSpPr>
          <p:cNvPr id="3" name="Content Placeholder 2"/>
          <p:cNvSpPr>
            <a:spLocks noGrp="1"/>
          </p:cNvSpPr>
          <p:nvPr>
            <p:ph idx="1"/>
          </p:nvPr>
        </p:nvSpPr>
        <p:spPr>
          <a:xfrm>
            <a:off x="558800" y="2032001"/>
            <a:ext cx="8229600" cy="4324042"/>
          </a:xfrm>
        </p:spPr>
        <p:txBody>
          <a:bodyPr>
            <a:normAutofit/>
          </a:bodyPr>
          <a:lstStyle/>
          <a:p>
            <a:pPr marL="914400" lvl="1" indent="-514350">
              <a:buFont typeface="Wingdings" panose="05000000000000000000" pitchFamily="2" charset="2"/>
              <a:buChar char="§"/>
            </a:pPr>
            <a:r>
              <a:rPr lang="en-US" sz="2400" dirty="0"/>
              <a:t>Ways to Report a Title IX Incident</a:t>
            </a:r>
            <a:br>
              <a:rPr lang="en-US" sz="2400" dirty="0"/>
            </a:br>
            <a:endParaRPr lang="en-US" sz="2400" dirty="0"/>
          </a:p>
          <a:p>
            <a:pPr marL="914400" lvl="1" indent="-514350">
              <a:buFont typeface="Wingdings" panose="05000000000000000000" pitchFamily="2" charset="2"/>
              <a:buChar char="§"/>
            </a:pPr>
            <a:r>
              <a:rPr lang="en-US" sz="2400" dirty="0"/>
              <a:t>Contacting the Title IX Coordinator</a:t>
            </a:r>
            <a:br>
              <a:rPr lang="en-US" sz="2400" dirty="0"/>
            </a:br>
            <a:endParaRPr lang="en-US" sz="2400" dirty="0"/>
          </a:p>
          <a:p>
            <a:pPr marL="914400" lvl="1" indent="-514350">
              <a:buFont typeface="Wingdings" panose="05000000000000000000" pitchFamily="2" charset="2"/>
              <a:buChar char="§"/>
            </a:pPr>
            <a:r>
              <a:rPr lang="en-US" sz="2400" dirty="0"/>
              <a:t>Duty to Report – within 5 days</a:t>
            </a:r>
            <a:br>
              <a:rPr lang="en-US" sz="2400" dirty="0"/>
            </a:br>
            <a:endParaRPr lang="en-US" sz="2400" dirty="0"/>
          </a:p>
        </p:txBody>
      </p:sp>
      <p:sp>
        <p:nvSpPr>
          <p:cNvPr id="4" name="Slide Number Placeholder 3"/>
          <p:cNvSpPr>
            <a:spLocks noGrp="1"/>
          </p:cNvSpPr>
          <p:nvPr>
            <p:ph type="sldNum" sz="quarter" idx="12"/>
          </p:nvPr>
        </p:nvSpPr>
        <p:spPr>
          <a:xfrm>
            <a:off x="4470400" y="6538912"/>
            <a:ext cx="406400" cy="365125"/>
          </a:xfrm>
        </p:spPr>
        <p:txBody>
          <a:bodyPr/>
          <a:lstStyle/>
          <a:p>
            <a:fld id="{26C911BA-8585-8B4E-858B-31FEB0C2E633}" type="slidenum">
              <a:rPr lang="en-US" smtClean="0">
                <a:solidFill>
                  <a:prstClr val="black">
                    <a:tint val="75000"/>
                  </a:prstClr>
                </a:solidFill>
              </a:rPr>
              <a:pPr/>
              <a:t>6</a:t>
            </a:fld>
            <a:endParaRPr lang="en-US" dirty="0">
              <a:solidFill>
                <a:prstClr val="black">
                  <a:tint val="75000"/>
                </a:prstClr>
              </a:solidFill>
            </a:endParaRPr>
          </a:p>
        </p:txBody>
      </p:sp>
    </p:spTree>
    <p:extLst>
      <p:ext uri="{BB962C8B-B14F-4D97-AF65-F5344CB8AC3E}">
        <p14:creationId xmlns:p14="http://schemas.microsoft.com/office/powerpoint/2010/main" val="424789699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Duty to Report  </a:t>
            </a:r>
          </a:p>
        </p:txBody>
      </p:sp>
      <p:sp>
        <p:nvSpPr>
          <p:cNvPr id="3" name="Content Placeholder 2"/>
          <p:cNvSpPr>
            <a:spLocks noGrp="1"/>
          </p:cNvSpPr>
          <p:nvPr>
            <p:ph idx="1"/>
          </p:nvPr>
        </p:nvSpPr>
        <p:spPr/>
        <p:txBody>
          <a:bodyPr>
            <a:normAutofit fontScale="92500"/>
          </a:bodyPr>
          <a:lstStyle/>
          <a:p>
            <a:pPr>
              <a:buNone/>
            </a:pPr>
            <a:r>
              <a:rPr lang="en-US" dirty="0"/>
              <a:t>   </a:t>
            </a:r>
            <a:r>
              <a:rPr lang="en-US" u="sng" dirty="0"/>
              <a:t>Any Sinclair employee</a:t>
            </a:r>
            <a:r>
              <a:rPr lang="en-US" dirty="0"/>
              <a:t> who becomes aware of information that would lead a reasonable person to believe that prohibited conduct under the Sinclair Sexual Harassment and Sex Discrimination Procedure has occurred must notify the Title IX Coordinator as soon as possible, but in any event, </a:t>
            </a:r>
            <a:r>
              <a:rPr lang="en-US" dirty="0">
                <a:solidFill>
                  <a:srgbClr val="FF0000"/>
                </a:solidFill>
              </a:rPr>
              <a:t>within 5 working days</a:t>
            </a:r>
            <a:r>
              <a:rPr lang="en-US" dirty="0"/>
              <a:t> after becoming aware of the information.</a:t>
            </a:r>
          </a:p>
          <a:p>
            <a:pPr lvl="2"/>
            <a:endParaRPr lang="en-US" dirty="0"/>
          </a:p>
        </p:txBody>
      </p:sp>
      <p:sp>
        <p:nvSpPr>
          <p:cNvPr id="4" name="Slide Number Placeholder 3"/>
          <p:cNvSpPr>
            <a:spLocks noGrp="1"/>
          </p:cNvSpPr>
          <p:nvPr>
            <p:ph type="sldNum" sz="quarter" idx="12"/>
          </p:nvPr>
        </p:nvSpPr>
        <p:spPr>
          <a:xfrm>
            <a:off x="4387850" y="6410325"/>
            <a:ext cx="368300" cy="365125"/>
          </a:xfrm>
        </p:spPr>
        <p:txBody>
          <a:bodyPr/>
          <a:lstStyle/>
          <a:p>
            <a:fld id="{26C911BA-8585-8B4E-858B-31FEB0C2E633}"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220732948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How to Report a </a:t>
            </a:r>
            <a:br>
              <a:rPr lang="en-US" sz="4000" dirty="0"/>
            </a:br>
            <a:r>
              <a:rPr lang="en-US" sz="4000" dirty="0"/>
              <a:t>Title IX Violation</a:t>
            </a:r>
          </a:p>
        </p:txBody>
      </p:sp>
      <p:sp>
        <p:nvSpPr>
          <p:cNvPr id="3" name="Content Placeholder 2"/>
          <p:cNvSpPr>
            <a:spLocks noGrp="1"/>
          </p:cNvSpPr>
          <p:nvPr>
            <p:ph idx="1"/>
          </p:nvPr>
        </p:nvSpPr>
        <p:spPr/>
        <p:txBody>
          <a:bodyPr>
            <a:normAutofit/>
          </a:bodyPr>
          <a:lstStyle/>
          <a:p>
            <a:pPr marL="400050" lvl="1" indent="0">
              <a:buNone/>
            </a:pPr>
            <a:endParaRPr lang="en-US" sz="2400" dirty="0"/>
          </a:p>
          <a:p>
            <a:pPr marL="914400" lvl="1" indent="-514350">
              <a:buFont typeface="Wingdings" panose="05000000000000000000" pitchFamily="2" charset="2"/>
              <a:buChar char="§"/>
            </a:pPr>
            <a:r>
              <a:rPr lang="en-US" sz="2400" dirty="0"/>
              <a:t>Email</a:t>
            </a:r>
          </a:p>
          <a:p>
            <a:pPr marL="914400" lvl="1" indent="-514350">
              <a:buFont typeface="Wingdings" panose="05000000000000000000" pitchFamily="2" charset="2"/>
              <a:buChar char="§"/>
            </a:pPr>
            <a:r>
              <a:rPr lang="en-US" sz="2400" dirty="0"/>
              <a:t>Phone </a:t>
            </a:r>
          </a:p>
          <a:p>
            <a:pPr marL="914400" lvl="1" indent="-514350">
              <a:buFont typeface="Wingdings" panose="05000000000000000000" pitchFamily="2" charset="2"/>
              <a:buChar char="§"/>
            </a:pPr>
            <a:r>
              <a:rPr lang="en-US" sz="2400" dirty="0"/>
              <a:t>US Mail</a:t>
            </a:r>
          </a:p>
          <a:p>
            <a:pPr marL="914400" lvl="1" indent="-514350">
              <a:buFont typeface="Wingdings" panose="05000000000000000000" pitchFamily="2" charset="2"/>
              <a:buChar char="§"/>
            </a:pPr>
            <a:r>
              <a:rPr lang="en-US" sz="2400" dirty="0"/>
              <a:t>Fax</a:t>
            </a:r>
          </a:p>
          <a:p>
            <a:pPr marL="914400" lvl="1" indent="-514350">
              <a:buFont typeface="Wingdings" panose="05000000000000000000" pitchFamily="2" charset="2"/>
              <a:buChar char="§"/>
            </a:pPr>
            <a:r>
              <a:rPr lang="en-US" sz="2400" dirty="0"/>
              <a:t>In Person</a:t>
            </a:r>
          </a:p>
          <a:p>
            <a:pPr marL="914400" lvl="1" indent="-514350">
              <a:buFont typeface="Wingdings" panose="05000000000000000000" pitchFamily="2" charset="2"/>
              <a:buChar char="§"/>
            </a:pPr>
            <a:r>
              <a:rPr lang="en-US" sz="2400" dirty="0"/>
              <a:t>Online Form</a:t>
            </a:r>
          </a:p>
          <a:p>
            <a:pPr marL="400050" lvl="1" indent="0">
              <a:buNone/>
            </a:pPr>
            <a:br>
              <a:rPr lang="en-US" sz="2400" dirty="0"/>
            </a:br>
            <a:r>
              <a:rPr lang="en-US" sz="2400" b="1" dirty="0">
                <a:solidFill>
                  <a:srgbClr val="C00000"/>
                </a:solidFill>
              </a:rPr>
              <a:t>Anytime 24 hours per day!</a:t>
            </a:r>
          </a:p>
        </p:txBody>
      </p:sp>
      <p:sp>
        <p:nvSpPr>
          <p:cNvPr id="4" name="Slide Number Placeholder 3"/>
          <p:cNvSpPr>
            <a:spLocks noGrp="1"/>
          </p:cNvSpPr>
          <p:nvPr>
            <p:ph type="sldNum" sz="quarter" idx="12"/>
          </p:nvPr>
        </p:nvSpPr>
        <p:spPr>
          <a:xfrm>
            <a:off x="4400550" y="6356350"/>
            <a:ext cx="342900" cy="365125"/>
          </a:xfrm>
        </p:spPr>
        <p:txBody>
          <a:bodyPr/>
          <a:lstStyle/>
          <a:p>
            <a:fld id="{26C911BA-8585-8B4E-858B-31FEB0C2E633}"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2842688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Notify:</a:t>
            </a:r>
          </a:p>
        </p:txBody>
      </p:sp>
      <p:sp>
        <p:nvSpPr>
          <p:cNvPr id="3" name="Content Placeholder 2"/>
          <p:cNvSpPr>
            <a:spLocks noGrp="1"/>
          </p:cNvSpPr>
          <p:nvPr>
            <p:ph idx="1"/>
          </p:nvPr>
        </p:nvSpPr>
        <p:spPr/>
        <p:txBody>
          <a:bodyPr>
            <a:normAutofit lnSpcReduction="10000"/>
          </a:bodyPr>
          <a:lstStyle/>
          <a:p>
            <a:pPr marL="0" indent="0">
              <a:buNone/>
            </a:pPr>
            <a:r>
              <a:rPr lang="en-US" sz="2400" dirty="0"/>
              <a:t>Carol J. Glaser-Atkins, Title IX Coordinator</a:t>
            </a:r>
            <a:br>
              <a:rPr lang="en-US" sz="2400" dirty="0"/>
            </a:br>
            <a:br>
              <a:rPr lang="en-US" sz="2400" dirty="0"/>
            </a:br>
            <a:r>
              <a:rPr lang="en-US" sz="2400" dirty="0"/>
              <a:t>Sinclair Community College </a:t>
            </a:r>
            <a:br>
              <a:rPr lang="en-US" sz="2400" dirty="0"/>
            </a:br>
            <a:r>
              <a:rPr lang="en-US" sz="2400" dirty="0"/>
              <a:t>444 West Third Street</a:t>
            </a:r>
            <a:br>
              <a:rPr lang="en-US" sz="2400" dirty="0"/>
            </a:br>
            <a:r>
              <a:rPr lang="en-US" sz="2400" dirty="0"/>
              <a:t>Dayton, Ohio  45402</a:t>
            </a:r>
            <a:br>
              <a:rPr lang="en-US" sz="2400" dirty="0"/>
            </a:br>
            <a:r>
              <a:rPr lang="en-US" sz="2400" dirty="0"/>
              <a:t>Office Phone: 937-512-2961</a:t>
            </a:r>
          </a:p>
          <a:p>
            <a:pPr marL="0" indent="0">
              <a:buNone/>
            </a:pPr>
            <a:r>
              <a:rPr lang="en-US" sz="2400" dirty="0"/>
              <a:t>Office Fax:  937-512-2777</a:t>
            </a:r>
          </a:p>
          <a:p>
            <a:pPr marL="0" indent="0">
              <a:buNone/>
            </a:pPr>
            <a:r>
              <a:rPr lang="en-US" sz="2400" dirty="0"/>
              <a:t>Email:  </a:t>
            </a:r>
            <a:r>
              <a:rPr lang="en-US" sz="2400" u="sng" dirty="0">
                <a:hlinkClick r:id="rId2"/>
              </a:rPr>
              <a:t>TitleIX@sinclair.edu</a:t>
            </a:r>
            <a:br>
              <a:rPr lang="en-US" sz="2400" u="sng" dirty="0"/>
            </a:br>
            <a:endParaRPr lang="en-US" sz="2400" dirty="0"/>
          </a:p>
          <a:p>
            <a:pPr>
              <a:buClr>
                <a:srgbClr val="C00000"/>
              </a:buClr>
              <a:buFont typeface="Wingdings" panose="05000000000000000000" pitchFamily="2" charset="2"/>
              <a:buChar char="Ø"/>
            </a:pPr>
            <a:r>
              <a:rPr lang="en-US" sz="2400" dirty="0"/>
              <a:t>Or use the “Red Button” to submit an Online Report found at: </a:t>
            </a:r>
            <a:r>
              <a:rPr lang="en-US" sz="2400" dirty="0">
                <a:hlinkClick r:id="rId3"/>
              </a:rPr>
              <a:t>https://www.sinclair.edu/about/consumer-info/title-ix/</a:t>
            </a:r>
            <a:r>
              <a:rPr lang="en-US" sz="2400" dirty="0"/>
              <a:t> </a:t>
            </a:r>
          </a:p>
          <a:p>
            <a:pPr marL="0" indent="0">
              <a:buNone/>
            </a:pPr>
            <a:endParaRPr lang="en-US" sz="2400" dirty="0"/>
          </a:p>
        </p:txBody>
      </p:sp>
      <p:pic>
        <p:nvPicPr>
          <p:cNvPr id="4" name="Picture 3"/>
          <p:cNvPicPr>
            <a:picLocks noChangeAspect="1"/>
          </p:cNvPicPr>
          <p:nvPr/>
        </p:nvPicPr>
        <p:blipFill>
          <a:blip r:embed="rId4"/>
          <a:stretch>
            <a:fillRect/>
          </a:stretch>
        </p:blipFill>
        <p:spPr>
          <a:xfrm>
            <a:off x="4921515" y="3283270"/>
            <a:ext cx="3271799" cy="957903"/>
          </a:xfrm>
          <a:prstGeom prst="rect">
            <a:avLst/>
          </a:prstGeom>
        </p:spPr>
      </p:pic>
      <p:sp>
        <p:nvSpPr>
          <p:cNvPr id="5" name="Slide Number Placeholder 4"/>
          <p:cNvSpPr>
            <a:spLocks noGrp="1"/>
          </p:cNvSpPr>
          <p:nvPr>
            <p:ph type="sldNum" sz="quarter" idx="12"/>
          </p:nvPr>
        </p:nvSpPr>
        <p:spPr>
          <a:xfrm>
            <a:off x="4387850" y="6448425"/>
            <a:ext cx="368300" cy="365125"/>
          </a:xfrm>
        </p:spPr>
        <p:txBody>
          <a:bodyPr/>
          <a:lstStyle/>
          <a:p>
            <a:fld id="{26C911BA-8585-8B4E-858B-31FEB0C2E633}" type="slidenum">
              <a:rPr lang="en-US" smtClean="0">
                <a:solidFill>
                  <a:prstClr val="black">
                    <a:tint val="75000"/>
                  </a:prstClr>
                </a:solidFill>
              </a:rPr>
              <a:pPr/>
              <a:t>9</a:t>
            </a:fld>
            <a:endParaRPr lang="en-US" dirty="0">
              <a:solidFill>
                <a:prstClr val="black">
                  <a:tint val="75000"/>
                </a:prstClr>
              </a:solidFill>
            </a:endParaRPr>
          </a:p>
        </p:txBody>
      </p:sp>
    </p:spTree>
    <p:extLst>
      <p:ext uri="{BB962C8B-B14F-4D97-AF65-F5344CB8AC3E}">
        <p14:creationId xmlns:p14="http://schemas.microsoft.com/office/powerpoint/2010/main" val="1310685236"/>
      </p:ext>
    </p:extLst>
  </p:cSld>
  <p:clrMapOvr>
    <a:masterClrMapping/>
  </p:clrMapOvr>
  <p:transition/>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780598C860A644A84BFCE21C2C8870" ma:contentTypeVersion="14" ma:contentTypeDescription="Create a new document." ma:contentTypeScope="" ma:versionID="ac613b23099f349987c30a343a1d889b">
  <xsd:schema xmlns:xsd="http://www.w3.org/2001/XMLSchema" xmlns:xs="http://www.w3.org/2001/XMLSchema" xmlns:p="http://schemas.microsoft.com/office/2006/metadata/properties" xmlns:ns3="b2f6d13a-2197-46a2-90f5-78af06d1a913" xmlns:ns4="43738ec9-da07-4ef5-b265-bd27909004c8" targetNamespace="http://schemas.microsoft.com/office/2006/metadata/properties" ma:root="true" ma:fieldsID="9a789e600f95139faf37ad07daa20c79" ns3:_="" ns4:_="">
    <xsd:import namespace="b2f6d13a-2197-46a2-90f5-78af06d1a913"/>
    <xsd:import namespace="43738ec9-da07-4ef5-b265-bd27909004c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f6d13a-2197-46a2-90f5-78af06d1a9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738ec9-da07-4ef5-b265-bd27909004c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24E6CA2-9A35-495B-87E7-FE42B81AF3B1}">
  <ds:schemaRefs>
    <ds:schemaRef ds:uri="43738ec9-da07-4ef5-b265-bd27909004c8"/>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purl.org/dc/elements/1.1/"/>
    <ds:schemaRef ds:uri="http://schemas.microsoft.com/office/2006/metadata/properties"/>
    <ds:schemaRef ds:uri="b2f6d13a-2197-46a2-90f5-78af06d1a913"/>
    <ds:schemaRef ds:uri="http://www.w3.org/XML/1998/namespace"/>
    <ds:schemaRef ds:uri="http://purl.org/dc/dcmitype/"/>
  </ds:schemaRefs>
</ds:datastoreItem>
</file>

<file path=customXml/itemProps2.xml><?xml version="1.0" encoding="utf-8"?>
<ds:datastoreItem xmlns:ds="http://schemas.openxmlformats.org/officeDocument/2006/customXml" ds:itemID="{53570103-A492-480D-A993-761180830456}">
  <ds:schemaRefs>
    <ds:schemaRef ds:uri="http://schemas.microsoft.com/sharepoint/v3/contenttype/forms"/>
  </ds:schemaRefs>
</ds:datastoreItem>
</file>

<file path=customXml/itemProps3.xml><?xml version="1.0" encoding="utf-8"?>
<ds:datastoreItem xmlns:ds="http://schemas.openxmlformats.org/officeDocument/2006/customXml" ds:itemID="{3104AD4C-9DCB-4CFD-AB97-215D519D0F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f6d13a-2197-46a2-90f5-78af06d1a913"/>
    <ds:schemaRef ds:uri="43738ec9-da07-4ef5-b265-bd27909004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12554</TotalTime>
  <Words>718</Words>
  <Application>Microsoft Office PowerPoint</Application>
  <PresentationFormat>On-screen Show (4:3)</PresentationFormat>
  <Paragraphs>80</Paragraphs>
  <Slides>12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Arial Black</vt:lpstr>
      <vt:lpstr>Wingdings</vt:lpstr>
      <vt:lpstr>Arial</vt:lpstr>
      <vt:lpstr>3_Office Theme</vt:lpstr>
      <vt:lpstr>  Title IX Training for Security Information Officers  December 19 &amp; 20, 2023 </vt:lpstr>
      <vt:lpstr>Today’s Agenda</vt:lpstr>
      <vt:lpstr>What is Title IX?</vt:lpstr>
      <vt:lpstr>Why Does Sinclair have a  Title IX Policy?</vt:lpstr>
      <vt:lpstr>Sinclair’s Duty under Title IX</vt:lpstr>
      <vt:lpstr>2. Reporting a Violation</vt:lpstr>
      <vt:lpstr>Duty to Report  </vt:lpstr>
      <vt:lpstr>How to Report a  Title IX Violation</vt:lpstr>
      <vt:lpstr>Notify:</vt:lpstr>
      <vt:lpstr>What Should I Report to the Title IX Office?</vt:lpstr>
      <vt:lpstr>Examples of Inappropriate Conduct- Don’t Do These Things</vt:lpstr>
      <vt:lpstr>How do I contact the  Title IX Office?</vt:lpstr>
    </vt:vector>
  </TitlesOfParts>
  <Company>Sinclair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Gonsiska</dc:creator>
  <cp:lastModifiedBy>Carol Glaser-Atkins</cp:lastModifiedBy>
  <cp:revision>475</cp:revision>
  <cp:lastPrinted>2020-12-17T21:44:33Z</cp:lastPrinted>
  <dcterms:created xsi:type="dcterms:W3CDTF">2013-01-11T21:28:37Z</dcterms:created>
  <dcterms:modified xsi:type="dcterms:W3CDTF">2023-12-18T16:15:10Z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0x010100AA780598C860A644A84BFCE21C2C8870</vt:lpwstr>
  </property>
</Properties>
</file>