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sldIdLst>
    <p:sldId id="612" r:id="rId2"/>
    <p:sldId id="613" r:id="rId3"/>
    <p:sldId id="614" r:id="rId4"/>
    <p:sldId id="615" r:id="rId5"/>
    <p:sldId id="616" r:id="rId6"/>
    <p:sldId id="617" r:id="rId7"/>
    <p:sldId id="618" r:id="rId8"/>
    <p:sldId id="602" r:id="rId9"/>
    <p:sldId id="603" r:id="rId10"/>
    <p:sldId id="604" r:id="rId11"/>
    <p:sldId id="605" r:id="rId12"/>
    <p:sldId id="606" r:id="rId13"/>
    <p:sldId id="61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2" autoAdjust="0"/>
    <p:restoredTop sz="94660"/>
  </p:normalViewPr>
  <p:slideViewPr>
    <p:cSldViewPr snapToGrid="0">
      <p:cViewPr varScale="1">
        <p:scale>
          <a:sx n="70" d="100"/>
          <a:sy n="70" d="100"/>
        </p:scale>
        <p:origin x="65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6117F6-7537-4026-AA6C-622772D4CA81}" type="datetimeFigureOut">
              <a:rPr lang="en-US" smtClean="0"/>
              <a:t>12/18/2023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53CB3-AB9A-4FC1-B83D-523CA2ADE2C9}" type="slidenum">
              <a:rPr lang="en-US" smtClean="0"/>
              <a:t>‹#›</a:t>
            </a:fld>
            <a:endParaRPr lang="en-US"/>
          </a:p>
        </p:txBody>
      </p:sp>
    </p:spTree>
    <p:extLst>
      <p:ext uri="{BB962C8B-B14F-4D97-AF65-F5344CB8AC3E}">
        <p14:creationId xmlns:p14="http://schemas.microsoft.com/office/powerpoint/2010/main" val="2462245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19100" y="703263"/>
            <a:ext cx="6238875" cy="3509962"/>
          </a:xfrm>
        </p:spPr>
      </p:sp>
      <p:sp>
        <p:nvSpPr>
          <p:cNvPr id="3" name="Notes Placeholder 2"/>
          <p:cNvSpPr>
            <a:spLocks noGrp="1"/>
          </p:cNvSpPr>
          <p:nvPr>
            <p:ph type="body" idx="1"/>
          </p:nvPr>
        </p:nvSpPr>
        <p:spPr/>
        <p:txBody>
          <a:bodyPr/>
          <a:lstStyle/>
          <a:p>
            <a:r>
              <a:rPr lang="en-US" dirty="0"/>
              <a:t>We will get a picture approved by marketing – I hope before the training goes out.</a:t>
            </a:r>
          </a:p>
        </p:txBody>
      </p:sp>
    </p:spTree>
    <p:extLst>
      <p:ext uri="{BB962C8B-B14F-4D97-AF65-F5344CB8AC3E}">
        <p14:creationId xmlns:p14="http://schemas.microsoft.com/office/powerpoint/2010/main" val="29428844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7369" y="392426"/>
            <a:ext cx="11429391" cy="1596249"/>
          </a:xfrm>
        </p:spPr>
        <p:txBody>
          <a:bodyPr/>
          <a:lstStyle>
            <a:lvl1pPr>
              <a:defRPr b="1"/>
            </a:lvl1pPr>
          </a:lstStyle>
          <a:p>
            <a:r>
              <a:rPr lang="en-US" dirty="0"/>
              <a:t>Click to edit Master title style</a:t>
            </a:r>
          </a:p>
        </p:txBody>
      </p:sp>
      <p:sp>
        <p:nvSpPr>
          <p:cNvPr id="3" name="Subtitle 2"/>
          <p:cNvSpPr>
            <a:spLocks noGrp="1"/>
          </p:cNvSpPr>
          <p:nvPr>
            <p:ph type="subTitle" idx="1"/>
          </p:nvPr>
        </p:nvSpPr>
        <p:spPr>
          <a:xfrm>
            <a:off x="357369" y="5865755"/>
            <a:ext cx="6393839" cy="660105"/>
          </a:xfrm>
        </p:spPr>
        <p:txBody>
          <a:bodyPr/>
          <a:lstStyle>
            <a:lvl1pPr marL="0" indent="0" algn="ctr">
              <a:buNone/>
              <a:defRPr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Picture Placeholder 5"/>
          <p:cNvSpPr>
            <a:spLocks noGrp="1"/>
          </p:cNvSpPr>
          <p:nvPr>
            <p:ph type="pic" sz="quarter" idx="10"/>
          </p:nvPr>
        </p:nvSpPr>
        <p:spPr>
          <a:xfrm>
            <a:off x="357717" y="2516189"/>
            <a:ext cx="11430000" cy="2890837"/>
          </a:xfrm>
        </p:spPr>
        <p:txBody>
          <a:bodyPr/>
          <a:lstStyle/>
          <a:p>
            <a:endParaRPr lang="en-US" dirty="0"/>
          </a:p>
        </p:txBody>
      </p:sp>
    </p:spTree>
    <p:extLst>
      <p:ext uri="{BB962C8B-B14F-4D97-AF65-F5344CB8AC3E}">
        <p14:creationId xmlns:p14="http://schemas.microsoft.com/office/powerpoint/2010/main" val="1543561450"/>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2732933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1971922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5320489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445709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9020495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4732406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9171797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0687639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3148983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789041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609600" y="1600201"/>
            <a:ext cx="10972800" cy="432404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911BA-8585-8B4E-858B-31FEB0C2E63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517295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hf hdr="0" ftr="0" dt="0"/>
  <p:txStyles>
    <p:titleStyle>
      <a:lvl1pPr algn="ctr" defTabSz="457200" rtl="0" eaLnBrk="1" latinLnBrk="0" hangingPunct="1">
        <a:spcBef>
          <a:spcPct val="0"/>
        </a:spcBef>
        <a:buNone/>
        <a:defRPr sz="3600" kern="1200">
          <a:solidFill>
            <a:srgbClr val="C00000"/>
          </a:solidFill>
          <a:latin typeface="Arial Black" pitchFamily="34" charset="0"/>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itchFamily="34" charset="0"/>
          <a:ea typeface="+mn-ea"/>
          <a:cs typeface="Arial"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itchFamily="34" charset="0"/>
          <a:ea typeface="+mn-ea"/>
          <a:cs typeface="Arial"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itchFamily="34" charset="0"/>
          <a:ea typeface="+mn-ea"/>
          <a:cs typeface="Arial"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sinclair.edu/about/consumer-info/title-ix/" TargetMode="External"/><Relationship Id="rId2" Type="http://schemas.openxmlformats.org/officeDocument/2006/relationships/hyperlink" Target="mailto:TitleIX@sinclair.edu"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br>
              <a:rPr lang="en-US" sz="2000" dirty="0"/>
            </a:br>
            <a:br>
              <a:rPr lang="en-US" sz="2000" dirty="0"/>
            </a:br>
            <a:r>
              <a:rPr lang="en-US" sz="2000" dirty="0"/>
              <a:t>Title IX Training for Security Information Officers</a:t>
            </a:r>
            <a:br>
              <a:rPr lang="en-US" sz="2000" dirty="0"/>
            </a:br>
            <a:br>
              <a:rPr lang="en-US" sz="2000" dirty="0"/>
            </a:br>
            <a:r>
              <a:rPr lang="en-US" sz="2000" dirty="0"/>
              <a:t>Handout on Prohibited Conduct</a:t>
            </a:r>
            <a:br>
              <a:rPr lang="en-US" sz="2000" dirty="0"/>
            </a:br>
            <a:br>
              <a:rPr lang="en-US" sz="2400" dirty="0"/>
            </a:br>
            <a:r>
              <a:rPr lang="en-US" sz="1200" b="0" dirty="0">
                <a:solidFill>
                  <a:schemeClr val="tx1"/>
                </a:solidFill>
              </a:rPr>
              <a:t>December 19 &amp; 20, 2023</a:t>
            </a:r>
            <a:br>
              <a:rPr lang="en-US" sz="1200" b="0" dirty="0">
                <a:solidFill>
                  <a:schemeClr val="tx1"/>
                </a:solidFill>
              </a:rPr>
            </a:br>
            <a:endParaRPr lang="en-US" sz="2400" b="0" dirty="0">
              <a:solidFill>
                <a:schemeClr val="tx1"/>
              </a:solidFill>
            </a:endParaRPr>
          </a:p>
        </p:txBody>
      </p:sp>
      <p:pic>
        <p:nvPicPr>
          <p:cNvPr id="6" name="Picture 5" descr="C:\Users\carol.glaser-atkins\AppData\Local\Microsoft\Windows\Temporary Internet Files\Content.Outlook\0L4PX55W\title_IX.jpg"/>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449068" y="5816600"/>
            <a:ext cx="1386840" cy="802640"/>
          </a:xfrm>
          <a:prstGeom prst="rect">
            <a:avLst/>
          </a:prstGeom>
          <a:noFill/>
          <a:ln>
            <a:noFill/>
          </a:ln>
        </p:spPr>
      </p:pic>
      <p:pic>
        <p:nvPicPr>
          <p:cNvPr id="5" name="Picture 4"/>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3433966" y="2573459"/>
            <a:ext cx="5693992" cy="2793110"/>
          </a:xfrm>
          <a:prstGeom prst="rect">
            <a:avLst/>
          </a:prstGeom>
        </p:spPr>
      </p:pic>
    </p:spTree>
    <p:extLst>
      <p:ext uri="{BB962C8B-B14F-4D97-AF65-F5344CB8AC3E}">
        <p14:creationId xmlns:p14="http://schemas.microsoft.com/office/powerpoint/2010/main" val="196673111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False Claims</a:t>
            </a:r>
          </a:p>
        </p:txBody>
      </p:sp>
      <p:sp>
        <p:nvSpPr>
          <p:cNvPr id="3" name="Content Placeholder 2"/>
          <p:cNvSpPr>
            <a:spLocks noGrp="1"/>
          </p:cNvSpPr>
          <p:nvPr>
            <p:ph idx="1"/>
          </p:nvPr>
        </p:nvSpPr>
        <p:spPr/>
        <p:txBody>
          <a:bodyPr>
            <a:normAutofit fontScale="92500" lnSpcReduction="20000"/>
          </a:bodyPr>
          <a:lstStyle/>
          <a:p>
            <a:r>
              <a:rPr lang="en-US" dirty="0"/>
              <a:t>An individual who makes a complaint under this Procedure in good faith, even if it may be erroneous, will not be subject to discipline. </a:t>
            </a:r>
          </a:p>
          <a:p>
            <a:r>
              <a:rPr lang="en-US" dirty="0"/>
              <a:t>However, the use of this Procedure for false, malicious, or frivolous purposes or for making a false claim is prohibited. </a:t>
            </a:r>
          </a:p>
          <a:p>
            <a:r>
              <a:rPr lang="en-US" dirty="0"/>
              <a:t>Sinclair’s decision to charge an individual with making a materially false statement in bad faith in the course of a grievance proceeding under this Procedure does not constitute retaliation, provided that a determination regarding responsibility, alone, is not sufficient to conclude that any party made a materially false statement in bad faith.</a:t>
            </a:r>
          </a:p>
        </p:txBody>
      </p:sp>
      <p:sp>
        <p:nvSpPr>
          <p:cNvPr id="4" name="Slide Number Placeholder 3"/>
          <p:cNvSpPr>
            <a:spLocks noGrp="1"/>
          </p:cNvSpPr>
          <p:nvPr>
            <p:ph type="sldNum" sz="quarter" idx="12"/>
          </p:nvPr>
        </p:nvSpPr>
        <p:spPr>
          <a:xfrm>
            <a:off x="5891463" y="6356351"/>
            <a:ext cx="409074" cy="365125"/>
          </a:xfrm>
        </p:spPr>
        <p:txBody>
          <a:bodyPr/>
          <a:lstStyle/>
          <a:p>
            <a:fld id="{26C911BA-8585-8B4E-858B-31FEB0C2E633}" type="slidenum">
              <a:rPr lang="en-US" smtClean="0">
                <a:solidFill>
                  <a:prstClr val="black">
                    <a:tint val="75000"/>
                  </a:prstClr>
                </a:solidFill>
              </a:rPr>
              <a:pPr/>
              <a:t>10</a:t>
            </a:fld>
            <a:endParaRPr lang="en-US" dirty="0">
              <a:solidFill>
                <a:prstClr val="black">
                  <a:tint val="75000"/>
                </a:prstClr>
              </a:solidFill>
            </a:endParaRPr>
          </a:p>
        </p:txBody>
      </p:sp>
    </p:spTree>
    <p:extLst>
      <p:ext uri="{BB962C8B-B14F-4D97-AF65-F5344CB8AC3E}">
        <p14:creationId xmlns:p14="http://schemas.microsoft.com/office/powerpoint/2010/main" val="1450401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Pregnancy</a:t>
            </a:r>
          </a:p>
        </p:txBody>
      </p:sp>
      <p:sp>
        <p:nvSpPr>
          <p:cNvPr id="3" name="Content Placeholder 2"/>
          <p:cNvSpPr>
            <a:spLocks noGrp="1"/>
          </p:cNvSpPr>
          <p:nvPr>
            <p:ph idx="1"/>
          </p:nvPr>
        </p:nvSpPr>
        <p:spPr/>
        <p:txBody>
          <a:bodyPr>
            <a:normAutofit/>
          </a:bodyPr>
          <a:lstStyle/>
          <a:p>
            <a:pPr marL="0" indent="0">
              <a:buNone/>
            </a:pPr>
            <a:r>
              <a:rPr lang="en-US" sz="2400" dirty="0"/>
              <a:t>Title IX prohibits discrimination against pregnant students.</a:t>
            </a:r>
          </a:p>
          <a:p>
            <a:pPr marL="0" indent="0">
              <a:buNone/>
            </a:pPr>
            <a:r>
              <a:rPr lang="en-US" sz="2400" dirty="0"/>
              <a:t>There are two aspects:</a:t>
            </a:r>
            <a:br>
              <a:rPr lang="en-US" sz="2400" dirty="0"/>
            </a:br>
            <a:endParaRPr lang="en-US" sz="2400" dirty="0"/>
          </a:p>
          <a:p>
            <a:pPr marL="457200" indent="-457200">
              <a:buFont typeface="+mj-lt"/>
              <a:buAutoNum type="arabicPeriod"/>
            </a:pPr>
            <a:r>
              <a:rPr lang="en-US" sz="1900" dirty="0"/>
              <a:t>Title IX prohibits harassment of students based on sex, which includes harassment because of pregnancy or related conditions. </a:t>
            </a:r>
          </a:p>
          <a:p>
            <a:pPr marL="0" indent="0">
              <a:buNone/>
            </a:pPr>
            <a:endParaRPr lang="en-US" sz="1900" dirty="0"/>
          </a:p>
          <a:p>
            <a:pPr lvl="1"/>
            <a:r>
              <a:rPr lang="en-US" sz="1600" dirty="0"/>
              <a:t>Harassment can take various forms, including verbal acts and name-calling, graphic or written statements, and other conduct that may be humiliating or physically threatening or harmful.  </a:t>
            </a:r>
          </a:p>
          <a:p>
            <a:pPr lvl="1"/>
            <a:endParaRPr lang="en-US" sz="1600" dirty="0"/>
          </a:p>
          <a:p>
            <a:pPr lvl="1"/>
            <a:r>
              <a:rPr lang="en-US" sz="1600" dirty="0"/>
              <a:t>Harmful intent is not required for there to be unlawful harassment. </a:t>
            </a:r>
          </a:p>
          <a:p>
            <a:pPr marL="0" indent="0">
              <a:buNone/>
            </a:pPr>
            <a:endParaRPr lang="en-US" sz="1900" dirty="0"/>
          </a:p>
        </p:txBody>
      </p:sp>
      <p:sp>
        <p:nvSpPr>
          <p:cNvPr id="4" name="Slide Number Placeholder 3"/>
          <p:cNvSpPr>
            <a:spLocks noGrp="1"/>
          </p:cNvSpPr>
          <p:nvPr>
            <p:ph type="sldNum" sz="quarter" idx="12"/>
          </p:nvPr>
        </p:nvSpPr>
        <p:spPr>
          <a:xfrm>
            <a:off x="5903495" y="6372059"/>
            <a:ext cx="385011" cy="365125"/>
          </a:xfrm>
        </p:spPr>
        <p:txBody>
          <a:bodyPr/>
          <a:lstStyle/>
          <a:p>
            <a:fld id="{26C911BA-8585-8B4E-858B-31FEB0C2E633}" type="slidenum">
              <a:rPr lang="en-US" smtClean="0">
                <a:solidFill>
                  <a:prstClr val="black">
                    <a:tint val="75000"/>
                  </a:prstClr>
                </a:solidFill>
              </a:rPr>
              <a:pPr/>
              <a:t>11</a:t>
            </a:fld>
            <a:endParaRPr lang="en-US" dirty="0">
              <a:solidFill>
                <a:prstClr val="black">
                  <a:tint val="75000"/>
                </a:prstClr>
              </a:solidFill>
            </a:endParaRPr>
          </a:p>
        </p:txBody>
      </p:sp>
    </p:spTree>
    <p:extLst>
      <p:ext uri="{BB962C8B-B14F-4D97-AF65-F5344CB8AC3E}">
        <p14:creationId xmlns:p14="http://schemas.microsoft.com/office/powerpoint/2010/main" val="69791904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Pregnancy - Continued</a:t>
            </a:r>
          </a:p>
        </p:txBody>
      </p:sp>
      <p:sp>
        <p:nvSpPr>
          <p:cNvPr id="3" name="Content Placeholder 2"/>
          <p:cNvSpPr>
            <a:spLocks noGrp="1"/>
          </p:cNvSpPr>
          <p:nvPr>
            <p:ph idx="1"/>
          </p:nvPr>
        </p:nvSpPr>
        <p:spPr/>
        <p:txBody>
          <a:bodyPr>
            <a:normAutofit/>
          </a:bodyPr>
          <a:lstStyle/>
          <a:p>
            <a:pPr marL="0" indent="0">
              <a:buNone/>
            </a:pPr>
            <a:r>
              <a:rPr lang="en-US" sz="2400" dirty="0"/>
              <a:t>2.  A school must accommodate a student who is pregnant </a:t>
            </a:r>
            <a:br>
              <a:rPr lang="en-US" sz="2400" dirty="0"/>
            </a:br>
            <a:r>
              <a:rPr lang="en-US" sz="2400" dirty="0"/>
              <a:t>     or who has recently given birth.</a:t>
            </a:r>
          </a:p>
          <a:p>
            <a:pPr marL="0" indent="0">
              <a:buNone/>
            </a:pPr>
            <a:endParaRPr lang="en-US" sz="2400" dirty="0"/>
          </a:p>
          <a:p>
            <a:pPr marL="0" indent="0">
              <a:buNone/>
            </a:pPr>
            <a:r>
              <a:rPr lang="en-US" sz="2400" dirty="0"/>
              <a:t>Example:</a:t>
            </a:r>
          </a:p>
          <a:p>
            <a:r>
              <a:rPr lang="en-US" sz="2400" dirty="0"/>
              <a:t>Excusing a student’s absences</a:t>
            </a:r>
          </a:p>
          <a:p>
            <a:r>
              <a:rPr lang="en-US" sz="2400" dirty="0"/>
              <a:t>Allowing the student to return to the same academic status prior to medical leave</a:t>
            </a:r>
          </a:p>
        </p:txBody>
      </p:sp>
      <p:sp>
        <p:nvSpPr>
          <p:cNvPr id="4" name="Slide Number Placeholder 3"/>
          <p:cNvSpPr>
            <a:spLocks noGrp="1"/>
          </p:cNvSpPr>
          <p:nvPr>
            <p:ph type="sldNum" sz="quarter" idx="12"/>
          </p:nvPr>
        </p:nvSpPr>
        <p:spPr>
          <a:xfrm>
            <a:off x="5897479" y="6448426"/>
            <a:ext cx="397042" cy="365125"/>
          </a:xfrm>
        </p:spPr>
        <p:txBody>
          <a:bodyPr/>
          <a:lstStyle/>
          <a:p>
            <a:fld id="{26C911BA-8585-8B4E-858B-31FEB0C2E633}" type="slidenum">
              <a:rPr lang="en-US" smtClean="0">
                <a:solidFill>
                  <a:prstClr val="black">
                    <a:tint val="75000"/>
                  </a:prstClr>
                </a:solidFill>
              </a:rPr>
              <a:pPr/>
              <a:t>12</a:t>
            </a:fld>
            <a:endParaRPr lang="en-US" dirty="0">
              <a:solidFill>
                <a:prstClr val="black">
                  <a:tint val="75000"/>
                </a:prstClr>
              </a:solidFill>
            </a:endParaRPr>
          </a:p>
        </p:txBody>
      </p:sp>
    </p:spTree>
    <p:extLst>
      <p:ext uri="{BB962C8B-B14F-4D97-AF65-F5344CB8AC3E}">
        <p14:creationId xmlns:p14="http://schemas.microsoft.com/office/powerpoint/2010/main" val="143841898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Notify:</a:t>
            </a:r>
          </a:p>
        </p:txBody>
      </p:sp>
      <p:sp>
        <p:nvSpPr>
          <p:cNvPr id="3" name="Content Placeholder 2"/>
          <p:cNvSpPr>
            <a:spLocks noGrp="1"/>
          </p:cNvSpPr>
          <p:nvPr>
            <p:ph idx="1"/>
          </p:nvPr>
        </p:nvSpPr>
        <p:spPr/>
        <p:txBody>
          <a:bodyPr>
            <a:normAutofit lnSpcReduction="10000"/>
          </a:bodyPr>
          <a:lstStyle/>
          <a:p>
            <a:pPr marL="0" indent="0">
              <a:buNone/>
            </a:pPr>
            <a:r>
              <a:rPr lang="en-US" sz="2400" dirty="0"/>
              <a:t>Carol J. Glaser-Atkins, Title IX Coordinator</a:t>
            </a:r>
            <a:br>
              <a:rPr lang="en-US" sz="2400" dirty="0"/>
            </a:br>
            <a:br>
              <a:rPr lang="en-US" sz="2400" dirty="0"/>
            </a:br>
            <a:r>
              <a:rPr lang="en-US" sz="2400" dirty="0"/>
              <a:t>Sinclair Community College </a:t>
            </a:r>
            <a:br>
              <a:rPr lang="en-US" sz="2400" dirty="0"/>
            </a:br>
            <a:r>
              <a:rPr lang="en-US" sz="2400" dirty="0"/>
              <a:t>444 West Third Street</a:t>
            </a:r>
            <a:br>
              <a:rPr lang="en-US" sz="2400" dirty="0"/>
            </a:br>
            <a:r>
              <a:rPr lang="en-US" sz="2400" dirty="0"/>
              <a:t>Dayton, Ohio  45402</a:t>
            </a:r>
            <a:br>
              <a:rPr lang="en-US" sz="2400" dirty="0"/>
            </a:br>
            <a:r>
              <a:rPr lang="en-US" sz="2400" dirty="0"/>
              <a:t>Office Phone: 937-512-2961</a:t>
            </a:r>
          </a:p>
          <a:p>
            <a:pPr marL="0" indent="0">
              <a:buNone/>
            </a:pPr>
            <a:r>
              <a:rPr lang="en-US" sz="2400" dirty="0"/>
              <a:t>Office Fax:  937-512-2777</a:t>
            </a:r>
          </a:p>
          <a:p>
            <a:pPr marL="0" indent="0">
              <a:buNone/>
            </a:pPr>
            <a:r>
              <a:rPr lang="en-US" sz="2400" dirty="0"/>
              <a:t>Email:  </a:t>
            </a:r>
            <a:r>
              <a:rPr lang="en-US" sz="2400" u="sng" dirty="0">
                <a:hlinkClick r:id="rId2"/>
              </a:rPr>
              <a:t>TitleIX@sinclair.edu</a:t>
            </a:r>
            <a:br>
              <a:rPr lang="en-US" sz="2400" u="sng" dirty="0"/>
            </a:br>
            <a:endParaRPr lang="en-US" sz="2400" dirty="0"/>
          </a:p>
          <a:p>
            <a:pPr>
              <a:buClr>
                <a:srgbClr val="C00000"/>
              </a:buClr>
              <a:buFont typeface="Wingdings" panose="05000000000000000000" pitchFamily="2" charset="2"/>
              <a:buChar char="Ø"/>
            </a:pPr>
            <a:r>
              <a:rPr lang="en-US" sz="2400" dirty="0"/>
              <a:t>Or use the “Red Button” to submit an Online Report found at: </a:t>
            </a:r>
            <a:r>
              <a:rPr lang="en-US" sz="2400" dirty="0">
                <a:hlinkClick r:id="rId3"/>
              </a:rPr>
              <a:t>https://www.sinclair.edu/about/consumer-info/title-ix/</a:t>
            </a:r>
            <a:r>
              <a:rPr lang="en-US" sz="2400" dirty="0"/>
              <a:t> </a:t>
            </a:r>
          </a:p>
          <a:p>
            <a:pPr marL="0" indent="0">
              <a:buNone/>
            </a:pPr>
            <a:endParaRPr lang="en-US" sz="2400" dirty="0"/>
          </a:p>
        </p:txBody>
      </p:sp>
      <p:pic>
        <p:nvPicPr>
          <p:cNvPr id="4" name="Picture 3"/>
          <p:cNvPicPr>
            <a:picLocks noChangeAspect="1"/>
          </p:cNvPicPr>
          <p:nvPr/>
        </p:nvPicPr>
        <p:blipFill>
          <a:blip r:embed="rId4"/>
          <a:stretch>
            <a:fillRect/>
          </a:stretch>
        </p:blipFill>
        <p:spPr>
          <a:xfrm>
            <a:off x="6445516" y="3283271"/>
            <a:ext cx="3271799" cy="957903"/>
          </a:xfrm>
          <a:prstGeom prst="rect">
            <a:avLst/>
          </a:prstGeom>
        </p:spPr>
      </p:pic>
      <p:sp>
        <p:nvSpPr>
          <p:cNvPr id="5" name="Slide Number Placeholder 4"/>
          <p:cNvSpPr>
            <a:spLocks noGrp="1"/>
          </p:cNvSpPr>
          <p:nvPr>
            <p:ph type="sldNum" sz="quarter" idx="12"/>
          </p:nvPr>
        </p:nvSpPr>
        <p:spPr>
          <a:xfrm>
            <a:off x="5911850" y="6448426"/>
            <a:ext cx="368300" cy="365125"/>
          </a:xfrm>
        </p:spPr>
        <p:txBody>
          <a:bodyPr/>
          <a:lstStyle/>
          <a:p>
            <a:fld id="{26C911BA-8585-8B4E-858B-31FEB0C2E633}" type="slidenum">
              <a:rPr lang="en-US" smtClean="0">
                <a:solidFill>
                  <a:prstClr val="black">
                    <a:tint val="75000"/>
                  </a:prstClr>
                </a:solidFill>
              </a:rPr>
              <a:pPr/>
              <a:t>13</a:t>
            </a:fld>
            <a:endParaRPr lang="en-US" dirty="0">
              <a:solidFill>
                <a:prstClr val="black">
                  <a:tint val="75000"/>
                </a:prstClr>
              </a:solidFill>
            </a:endParaRPr>
          </a:p>
        </p:txBody>
      </p:sp>
    </p:spTree>
    <p:extLst>
      <p:ext uri="{BB962C8B-B14F-4D97-AF65-F5344CB8AC3E}">
        <p14:creationId xmlns:p14="http://schemas.microsoft.com/office/powerpoint/2010/main" val="81494324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Prohibited Conduct</a:t>
            </a:r>
            <a:br>
              <a:rPr lang="en-US" dirty="0"/>
            </a:br>
            <a:r>
              <a:rPr lang="en-US" sz="2400" dirty="0"/>
              <a:t>Quid Pro Quo Sexual Harassment</a:t>
            </a:r>
          </a:p>
        </p:txBody>
      </p:sp>
      <p:sp>
        <p:nvSpPr>
          <p:cNvPr id="3" name="Content Placeholder 2"/>
          <p:cNvSpPr>
            <a:spLocks noGrp="1"/>
          </p:cNvSpPr>
          <p:nvPr>
            <p:ph idx="1"/>
          </p:nvPr>
        </p:nvSpPr>
        <p:spPr/>
        <p:txBody>
          <a:bodyPr>
            <a:normAutofit/>
          </a:bodyPr>
          <a:lstStyle/>
          <a:p>
            <a:pPr marL="0" indent="0">
              <a:buNone/>
            </a:pPr>
            <a:r>
              <a:rPr lang="en-US" dirty="0"/>
              <a:t>Quid Pro Quo sexual harassment is conduct on the basis of sex that where a Sinclair employee conditions a provision of aid, benefit or service of Sinclair on an individual’s participation in unwelcomed sexual conduct.</a:t>
            </a:r>
          </a:p>
          <a:p>
            <a:pPr marL="0" indent="0">
              <a:buNone/>
            </a:pPr>
            <a:endParaRPr lang="en-US" dirty="0"/>
          </a:p>
          <a:p>
            <a:pPr marL="0" indent="0">
              <a:buNone/>
            </a:pPr>
            <a:r>
              <a:rPr lang="en-US" dirty="0"/>
              <a:t>EXAMPLE: Instructor states that the student will earn an “A” in the class if the student provides sexual favors to the instructor</a:t>
            </a:r>
          </a:p>
        </p:txBody>
      </p:sp>
      <p:sp>
        <p:nvSpPr>
          <p:cNvPr id="4" name="Slide Number Placeholder 3"/>
          <p:cNvSpPr>
            <a:spLocks noGrp="1"/>
          </p:cNvSpPr>
          <p:nvPr>
            <p:ph type="sldNum" sz="quarter" idx="12"/>
          </p:nvPr>
        </p:nvSpPr>
        <p:spPr>
          <a:xfrm>
            <a:off x="5918200" y="6473826"/>
            <a:ext cx="355600" cy="365125"/>
          </a:xfrm>
        </p:spPr>
        <p:txBody>
          <a:bodyPr/>
          <a:lstStyle/>
          <a:p>
            <a:fld id="{26C911BA-8585-8B4E-858B-31FEB0C2E633}"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318373237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Prohibited Conduct</a:t>
            </a:r>
            <a:br>
              <a:rPr lang="en-US" dirty="0"/>
            </a:br>
            <a:r>
              <a:rPr lang="en-US" sz="2400" dirty="0"/>
              <a:t>Unwelcome Conduct Sexual Harassment</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Unwelcome conduct sexual harassment is conduct on the basis of sex that is unwelcome and determined by a reasonable person to be </a:t>
            </a:r>
            <a:r>
              <a:rPr lang="en-US" b="1" dirty="0">
                <a:solidFill>
                  <a:srgbClr val="FF0000"/>
                </a:solidFill>
              </a:rPr>
              <a:t>so severe, pervasive, and objectively offensive </a:t>
            </a:r>
            <a:r>
              <a:rPr lang="en-US" dirty="0"/>
              <a:t>that is effectively denies a person equal access to the recipient’s education program or activity.</a:t>
            </a:r>
            <a:br>
              <a:rPr lang="en-US" dirty="0"/>
            </a:br>
            <a:endParaRPr lang="en-US" dirty="0"/>
          </a:p>
          <a:p>
            <a:pPr marL="0" indent="0">
              <a:buNone/>
            </a:pPr>
            <a:r>
              <a:rPr lang="en-US" dirty="0"/>
              <a:t>EXAMPLE:  Chuck and Kathy both work for Sinclair in the same group.  Chuck has a crush on Kathy and constantly makes sexual remarks to her about her body. Over a 2 month period, Kathy as documented 20 sexual comments made to her by Chuck including crude remarks about what he intends to do her once he has her in bed. Kathy is afraid to be around Chuck and can no longer work with him.</a:t>
            </a:r>
            <a:br>
              <a:rPr lang="en-US" dirty="0"/>
            </a:br>
            <a:endParaRPr lang="en-US" dirty="0"/>
          </a:p>
          <a:p>
            <a:pPr marL="0" indent="0">
              <a:buNone/>
            </a:pPr>
            <a:endParaRPr lang="en-US" dirty="0"/>
          </a:p>
        </p:txBody>
      </p:sp>
      <p:sp>
        <p:nvSpPr>
          <p:cNvPr id="4" name="Slide Number Placeholder 3"/>
          <p:cNvSpPr>
            <a:spLocks noGrp="1"/>
          </p:cNvSpPr>
          <p:nvPr>
            <p:ph type="sldNum" sz="quarter" idx="12"/>
          </p:nvPr>
        </p:nvSpPr>
        <p:spPr>
          <a:xfrm>
            <a:off x="5918200" y="6473826"/>
            <a:ext cx="355600" cy="365125"/>
          </a:xfrm>
        </p:spPr>
        <p:txBody>
          <a:bodyPr/>
          <a:lstStyle/>
          <a:p>
            <a:fld id="{26C911BA-8585-8B4E-858B-31FEB0C2E633}" type="slidenum">
              <a:rPr lang="en-US" smtClean="0">
                <a:solidFill>
                  <a:prstClr val="black">
                    <a:tint val="75000"/>
                  </a:prstClr>
                </a:solidFill>
              </a:rPr>
              <a:pPr/>
              <a:t>3</a:t>
            </a:fld>
            <a:endParaRPr lang="en-US" dirty="0">
              <a:solidFill>
                <a:prstClr val="black">
                  <a:tint val="75000"/>
                </a:prstClr>
              </a:solidFill>
            </a:endParaRPr>
          </a:p>
        </p:txBody>
      </p:sp>
    </p:spTree>
    <p:extLst>
      <p:ext uri="{BB962C8B-B14F-4D97-AF65-F5344CB8AC3E}">
        <p14:creationId xmlns:p14="http://schemas.microsoft.com/office/powerpoint/2010/main" val="419419276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Prohibited Conduct</a:t>
            </a:r>
            <a:br>
              <a:rPr lang="en-US" dirty="0"/>
            </a:br>
            <a:r>
              <a:rPr lang="en-US" sz="2400" dirty="0"/>
              <a:t>Sexual Assault Defined</a:t>
            </a:r>
          </a:p>
        </p:txBody>
      </p:sp>
      <p:sp>
        <p:nvSpPr>
          <p:cNvPr id="3" name="Content Placeholder 2"/>
          <p:cNvSpPr>
            <a:spLocks noGrp="1"/>
          </p:cNvSpPr>
          <p:nvPr>
            <p:ph idx="1"/>
          </p:nvPr>
        </p:nvSpPr>
        <p:spPr/>
        <p:txBody>
          <a:bodyPr>
            <a:normAutofit/>
          </a:bodyPr>
          <a:lstStyle/>
          <a:p>
            <a:pPr marL="0" indent="0">
              <a:buNone/>
            </a:pPr>
            <a:r>
              <a:rPr lang="en-US" sz="2600" dirty="0"/>
              <a:t>Sexual Assault is conduct on the basis of sex that is defined as a forcible or non-forcible sex offense, or attempted forcible or non-forcible sex offense as classified under the Uniform Crimes Reporting system of the FBI.</a:t>
            </a:r>
          </a:p>
          <a:p>
            <a:pPr marL="0" indent="0">
              <a:buNone/>
            </a:pPr>
            <a:endParaRPr lang="en-US" sz="2600" dirty="0"/>
          </a:p>
          <a:p>
            <a:pPr marL="0" indent="0">
              <a:buNone/>
            </a:pPr>
            <a:r>
              <a:rPr lang="en-US" sz="2600" dirty="0"/>
              <a:t>This includes: rape, sodomy, sexual assault with an object, fondling, incest and statutory rape.</a:t>
            </a:r>
          </a:p>
        </p:txBody>
      </p:sp>
      <p:sp>
        <p:nvSpPr>
          <p:cNvPr id="4" name="Slide Number Placeholder 3"/>
          <p:cNvSpPr>
            <a:spLocks noGrp="1"/>
          </p:cNvSpPr>
          <p:nvPr>
            <p:ph type="sldNum" sz="quarter" idx="12"/>
          </p:nvPr>
        </p:nvSpPr>
        <p:spPr>
          <a:xfrm>
            <a:off x="5892800" y="6492876"/>
            <a:ext cx="406400" cy="365125"/>
          </a:xfrm>
        </p:spPr>
        <p:txBody>
          <a:bodyPr/>
          <a:lstStyle/>
          <a:p>
            <a:fld id="{26C911BA-8585-8B4E-858B-31FEB0C2E633}" type="slidenum">
              <a:rPr lang="en-US" smtClean="0">
                <a:solidFill>
                  <a:prstClr val="black">
                    <a:tint val="75000"/>
                  </a:prstClr>
                </a:solidFill>
              </a:rPr>
              <a:pPr/>
              <a:t>4</a:t>
            </a:fld>
            <a:endParaRPr lang="en-US" dirty="0">
              <a:solidFill>
                <a:prstClr val="black">
                  <a:tint val="75000"/>
                </a:prstClr>
              </a:solidFill>
            </a:endParaRPr>
          </a:p>
        </p:txBody>
      </p:sp>
    </p:spTree>
    <p:extLst>
      <p:ext uri="{BB962C8B-B14F-4D97-AF65-F5344CB8AC3E}">
        <p14:creationId xmlns:p14="http://schemas.microsoft.com/office/powerpoint/2010/main" val="192099909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Prohibited Conduct</a:t>
            </a:r>
            <a:br>
              <a:rPr lang="en-US" dirty="0"/>
            </a:br>
            <a:r>
              <a:rPr lang="en-US" sz="2400" dirty="0"/>
              <a:t>Dating Violence Defined</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Dating violence is conduct on the basis of sex that consists of violence committed by a person who is or has been in a romantic or intimate relationship with the complainant.  </a:t>
            </a:r>
            <a:br>
              <a:rPr lang="en-US" dirty="0"/>
            </a:br>
            <a:br>
              <a:rPr lang="en-US" dirty="0"/>
            </a:br>
            <a:r>
              <a:rPr lang="en-US" dirty="0"/>
              <a:t>The existence of such a romantic or intimate relationship is determined by the length of the relationship, the type of relationship, and the frequency of interactions between the individuals involved in the relationship.  </a:t>
            </a:r>
          </a:p>
          <a:p>
            <a:pPr marL="0" indent="0">
              <a:buNone/>
            </a:pPr>
            <a:endParaRPr lang="en-US" dirty="0"/>
          </a:p>
          <a:p>
            <a:pPr marL="0" indent="0">
              <a:buNone/>
            </a:pPr>
            <a:r>
              <a:rPr lang="en-US" dirty="0"/>
              <a:t>Example:  A student reports to her instructor that she just argued with her boyfriend in the Sinclair parking garage and he slapped her in the face.</a:t>
            </a:r>
            <a:br>
              <a:rPr lang="en-US" dirty="0"/>
            </a:br>
            <a:endParaRPr lang="en-US" dirty="0"/>
          </a:p>
        </p:txBody>
      </p:sp>
      <p:sp>
        <p:nvSpPr>
          <p:cNvPr id="4" name="Slide Number Placeholder 3"/>
          <p:cNvSpPr>
            <a:spLocks noGrp="1"/>
          </p:cNvSpPr>
          <p:nvPr>
            <p:ph type="sldNum" sz="quarter" idx="12"/>
          </p:nvPr>
        </p:nvSpPr>
        <p:spPr>
          <a:xfrm>
            <a:off x="5918200" y="6473826"/>
            <a:ext cx="355600" cy="365125"/>
          </a:xfrm>
        </p:spPr>
        <p:txBody>
          <a:bodyPr/>
          <a:lstStyle/>
          <a:p>
            <a:fld id="{26C911BA-8585-8B4E-858B-31FEB0C2E633}"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237037095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Prohibited Conduct</a:t>
            </a:r>
            <a:br>
              <a:rPr lang="en-US" dirty="0"/>
            </a:br>
            <a:r>
              <a:rPr lang="en-US" sz="2400" dirty="0"/>
              <a:t>Domestic Violence Defined</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Domestic Violence is conduct on the basis of sex that consists of a felony or misdemeanor crime of violence committed by:</a:t>
            </a:r>
            <a:br>
              <a:rPr lang="en-US" dirty="0"/>
            </a:br>
            <a:endParaRPr lang="en-US" dirty="0"/>
          </a:p>
          <a:p>
            <a:pPr marL="0" indent="0">
              <a:buNone/>
            </a:pPr>
            <a:r>
              <a:rPr lang="en-US" dirty="0"/>
              <a:t>(a)   A current or former spouse or intimate partner of the victim,</a:t>
            </a:r>
          </a:p>
          <a:p>
            <a:pPr marL="0" indent="0">
              <a:buNone/>
            </a:pPr>
            <a:r>
              <a:rPr lang="en-US" dirty="0"/>
              <a:t>(b)   A person with whom the victim shares a child in common,</a:t>
            </a:r>
          </a:p>
          <a:p>
            <a:pPr marL="0" indent="0">
              <a:buNone/>
            </a:pPr>
            <a:r>
              <a:rPr lang="en-US" dirty="0"/>
              <a:t>(c)   A person who is cohabitating with, or has cohabitated with, </a:t>
            </a:r>
            <a:br>
              <a:rPr lang="en-US" dirty="0"/>
            </a:br>
            <a:r>
              <a:rPr lang="en-US" dirty="0"/>
              <a:t>       the victim as a spouse or intimate partner,</a:t>
            </a:r>
          </a:p>
          <a:p>
            <a:pPr marL="0" indent="0">
              <a:buNone/>
            </a:pPr>
            <a:r>
              <a:rPr lang="en-US" dirty="0"/>
              <a:t>(d)   A person similarly situated to a spouse of the victim under </a:t>
            </a:r>
            <a:br>
              <a:rPr lang="en-US" dirty="0"/>
            </a:br>
            <a:r>
              <a:rPr lang="en-US" dirty="0"/>
              <a:t>       the domestic/family violence laws of the jurisdiction</a:t>
            </a:r>
          </a:p>
          <a:p>
            <a:pPr marL="0" indent="0">
              <a:buNone/>
            </a:pPr>
            <a:r>
              <a:rPr lang="en-US" dirty="0"/>
              <a:t>(e)   Any other person against an adult or youth victim who is </a:t>
            </a:r>
            <a:br>
              <a:rPr lang="en-US" dirty="0"/>
            </a:br>
            <a:r>
              <a:rPr lang="en-US" dirty="0"/>
              <a:t>       protected from that person’s acts under the domestic/family </a:t>
            </a:r>
            <a:br>
              <a:rPr lang="en-US" dirty="0"/>
            </a:br>
            <a:r>
              <a:rPr lang="en-US" dirty="0"/>
              <a:t>       violence laws of the jurisdiction. </a:t>
            </a:r>
          </a:p>
        </p:txBody>
      </p:sp>
      <p:sp>
        <p:nvSpPr>
          <p:cNvPr id="4" name="Slide Number Placeholder 3"/>
          <p:cNvSpPr>
            <a:spLocks noGrp="1"/>
          </p:cNvSpPr>
          <p:nvPr>
            <p:ph type="sldNum" sz="quarter" idx="12"/>
          </p:nvPr>
        </p:nvSpPr>
        <p:spPr>
          <a:xfrm>
            <a:off x="5873750" y="6400801"/>
            <a:ext cx="444500" cy="365125"/>
          </a:xfrm>
        </p:spPr>
        <p:txBody>
          <a:bodyPr/>
          <a:lstStyle/>
          <a:p>
            <a:fld id="{26C911BA-8585-8B4E-858B-31FEB0C2E633}" type="slidenum">
              <a:rPr lang="en-US" smtClean="0">
                <a:solidFill>
                  <a:prstClr val="black">
                    <a:tint val="75000"/>
                  </a:prstClr>
                </a:solidFill>
              </a:rPr>
              <a:pPr/>
              <a:t>6</a:t>
            </a:fld>
            <a:endParaRPr lang="en-US" dirty="0">
              <a:solidFill>
                <a:prstClr val="black">
                  <a:tint val="75000"/>
                </a:prstClr>
              </a:solidFill>
            </a:endParaRPr>
          </a:p>
        </p:txBody>
      </p:sp>
    </p:spTree>
    <p:extLst>
      <p:ext uri="{BB962C8B-B14F-4D97-AF65-F5344CB8AC3E}">
        <p14:creationId xmlns:p14="http://schemas.microsoft.com/office/powerpoint/2010/main" val="119336037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Prohibited Conduct</a:t>
            </a:r>
            <a:br>
              <a:rPr lang="en-US" dirty="0"/>
            </a:br>
            <a:r>
              <a:rPr lang="en-US" sz="2400" dirty="0"/>
              <a:t>Stalking Defined</a:t>
            </a:r>
          </a:p>
        </p:txBody>
      </p:sp>
      <p:sp>
        <p:nvSpPr>
          <p:cNvPr id="3" name="Content Placeholder 2"/>
          <p:cNvSpPr>
            <a:spLocks noGrp="1"/>
          </p:cNvSpPr>
          <p:nvPr>
            <p:ph idx="1"/>
          </p:nvPr>
        </p:nvSpPr>
        <p:spPr/>
        <p:txBody>
          <a:bodyPr>
            <a:noAutofit/>
          </a:bodyPr>
          <a:lstStyle/>
          <a:p>
            <a:pPr marL="0" indent="0">
              <a:buNone/>
            </a:pPr>
            <a:r>
              <a:rPr lang="en-US" sz="1300" dirty="0"/>
              <a:t>Stalking is conduct on the basis of sex that consists of engaging in a course of conduct directed at a specific person that would cause a reasonable person to: (A) fear for the person’s safety or the safety of others; or (B) suffer substantial emotional distress.</a:t>
            </a:r>
            <a:br>
              <a:rPr lang="en-US" sz="1300" dirty="0"/>
            </a:br>
            <a:endParaRPr lang="en-US" sz="1300" dirty="0"/>
          </a:p>
          <a:p>
            <a:pPr marL="0" indent="0">
              <a:buNone/>
            </a:pPr>
            <a:r>
              <a:rPr lang="en-US" sz="1300" dirty="0"/>
              <a:t>For purposes of the definition of Stalking under this Policy:</a:t>
            </a:r>
            <a:br>
              <a:rPr lang="en-US" sz="1300" dirty="0"/>
            </a:br>
            <a:endParaRPr lang="en-US" sz="1300" dirty="0"/>
          </a:p>
          <a:p>
            <a:pPr lvl="0"/>
            <a:r>
              <a:rPr lang="en-US" sz="1300" dirty="0"/>
              <a:t>A “course of conduct” means two or more acts, including, but not limited to, acts in which the stalker directly, indirectly, or through third parties, by any action, method, device, or means, follows, monitors, observes, surveils, threatens, or communicates to or about a person, or interferes with a person’s property.</a:t>
            </a:r>
          </a:p>
          <a:p>
            <a:pPr marL="0" indent="0">
              <a:buNone/>
            </a:pPr>
            <a:r>
              <a:rPr lang="en-US" sz="1300" dirty="0"/>
              <a:t> </a:t>
            </a:r>
          </a:p>
          <a:p>
            <a:pPr lvl="0"/>
            <a:r>
              <a:rPr lang="en-US" sz="1300" dirty="0"/>
              <a:t>A “reasonable person” means a reasonable person under similar circumstances and with similar identities to the victim.</a:t>
            </a:r>
          </a:p>
          <a:p>
            <a:pPr marL="0" indent="0">
              <a:buNone/>
            </a:pPr>
            <a:r>
              <a:rPr lang="en-US" sz="1300" dirty="0"/>
              <a:t> </a:t>
            </a:r>
          </a:p>
          <a:p>
            <a:pPr lvl="0"/>
            <a:r>
              <a:rPr lang="en-US" sz="1300" dirty="0"/>
              <a:t>“Substantial emotional distress” means significant mental suffering or anguish that may, but does not necessarily, require medical or other professional treatment or counseling. </a:t>
            </a:r>
          </a:p>
          <a:p>
            <a:pPr lvl="0"/>
            <a:endParaRPr lang="en-US" sz="1300" dirty="0"/>
          </a:p>
          <a:p>
            <a:pPr marL="0" indent="0">
              <a:buNone/>
            </a:pPr>
            <a:r>
              <a:rPr lang="en-US" sz="1300" dirty="0"/>
              <a:t>Example:  John and Jane date for 6 months then break up. John waits outside of Jane’s classes to convince her to get back together with him, he follows her to the cafeteria and the library often, follows her to the parking garage, and comments that she will be sorry she broke up with him.</a:t>
            </a:r>
          </a:p>
          <a:p>
            <a:pPr marL="0" lvl="0" indent="0">
              <a:buNone/>
            </a:pPr>
            <a:endParaRPr lang="en-US" sz="1600" dirty="0"/>
          </a:p>
        </p:txBody>
      </p:sp>
      <p:sp>
        <p:nvSpPr>
          <p:cNvPr id="4" name="Slide Number Placeholder 3"/>
          <p:cNvSpPr>
            <a:spLocks noGrp="1"/>
          </p:cNvSpPr>
          <p:nvPr>
            <p:ph type="sldNum" sz="quarter" idx="12"/>
          </p:nvPr>
        </p:nvSpPr>
        <p:spPr>
          <a:xfrm>
            <a:off x="5918200" y="6356351"/>
            <a:ext cx="355600" cy="365125"/>
          </a:xfrm>
        </p:spPr>
        <p:txBody>
          <a:bodyPr/>
          <a:lstStyle/>
          <a:p>
            <a:fld id="{26C911BA-8585-8B4E-858B-31FEB0C2E633}"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333892142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 Discrimination</a:t>
            </a:r>
          </a:p>
        </p:txBody>
      </p:sp>
      <p:sp>
        <p:nvSpPr>
          <p:cNvPr id="3" name="Content Placeholder 2"/>
          <p:cNvSpPr>
            <a:spLocks noGrp="1"/>
          </p:cNvSpPr>
          <p:nvPr>
            <p:ph idx="1"/>
          </p:nvPr>
        </p:nvSpPr>
        <p:spPr/>
        <p:txBody>
          <a:bodyPr>
            <a:normAutofit fontScale="85000" lnSpcReduction="20000"/>
          </a:bodyPr>
          <a:lstStyle/>
          <a:p>
            <a:r>
              <a:rPr lang="en-US" dirty="0"/>
              <a:t>Sex discrimination is discrimination that occurs when conduct or a Sinclair policy has the purpose or effect of restricting or denying access to opportunities, programs, or resources in relation to sex, gender, gender identity, gender expression, or sexual orientation in a manner that interferes with an individual’s ability to participate in a Sinclair education program or activity. </a:t>
            </a:r>
            <a:br>
              <a:rPr lang="en-US" dirty="0"/>
            </a:br>
            <a:endParaRPr lang="en-US" dirty="0"/>
          </a:p>
          <a:p>
            <a:r>
              <a:rPr lang="en-US" dirty="0"/>
              <a:t>Sex discrimination does not include behavior explicitly permitted by federal regulations, including single-gender housing, athletic participation, chorus participation, and hiring when sex or gender is a bona fide occupational qualification reasonably necessary to the normal operation of Sinclair. </a:t>
            </a:r>
          </a:p>
          <a:p>
            <a:endParaRPr lang="en-US" dirty="0"/>
          </a:p>
        </p:txBody>
      </p:sp>
      <p:sp>
        <p:nvSpPr>
          <p:cNvPr id="4" name="Slide Number Placeholder 3"/>
          <p:cNvSpPr>
            <a:spLocks noGrp="1"/>
          </p:cNvSpPr>
          <p:nvPr>
            <p:ph type="sldNum" sz="quarter" idx="12"/>
          </p:nvPr>
        </p:nvSpPr>
        <p:spPr>
          <a:xfrm>
            <a:off x="5903495" y="6356351"/>
            <a:ext cx="385011" cy="365125"/>
          </a:xfrm>
        </p:spPr>
        <p:txBody>
          <a:bodyPr/>
          <a:lstStyle/>
          <a:p>
            <a:fld id="{26C911BA-8585-8B4E-858B-31FEB0C2E633}"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369817041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Retaliation</a:t>
            </a:r>
          </a:p>
        </p:txBody>
      </p:sp>
      <p:sp>
        <p:nvSpPr>
          <p:cNvPr id="3" name="Content Placeholder 2"/>
          <p:cNvSpPr>
            <a:spLocks noGrp="1"/>
          </p:cNvSpPr>
          <p:nvPr>
            <p:ph idx="1"/>
          </p:nvPr>
        </p:nvSpPr>
        <p:spPr/>
        <p:txBody>
          <a:bodyPr>
            <a:normAutofit fontScale="62500" lnSpcReduction="20000"/>
          </a:bodyPr>
          <a:lstStyle/>
          <a:p>
            <a:r>
              <a:rPr lang="en-US" dirty="0"/>
              <a:t>Retaliation by Sinclair or any member of the Sinclair community is prohibited. Any member of the Sinclair community who commits retaliation will be subject to prompt and appropriate disciplinary action. </a:t>
            </a:r>
          </a:p>
          <a:p>
            <a:r>
              <a:rPr lang="en-US" dirty="0"/>
              <a:t>For purposes of this Procedure retaliation means intimidation, threats, coercion, or discrimination against any individual for the purpose of interfering with any right or privilege secured by this Procedure, or because the individual has made a report or complaint, testified, assisted, or participated or refused to participate in any investigation, proceeding, or hearing provided for in this Procedure. </a:t>
            </a:r>
          </a:p>
          <a:p>
            <a:r>
              <a:rPr lang="en-US" dirty="0"/>
              <a:t>Retaliation also includes intimidation, threats, coercion, or discrimination, in connection with charges against an individual for violations that do not involve sex discrimination or sexual harassment, but arise out of the same facts or circumstances as a report or complaint of sex discrimination or sexual harassment, for the purpose of interfering with any right or privilege secured by Title IX or this Procedure. </a:t>
            </a:r>
          </a:p>
          <a:p>
            <a:r>
              <a:rPr lang="en-US" dirty="0"/>
              <a:t>The exercise of rights protected under the First Amendment of the United States Constitution does not constitute retaliation prohibited by this provision. </a:t>
            </a:r>
          </a:p>
        </p:txBody>
      </p:sp>
      <p:sp>
        <p:nvSpPr>
          <p:cNvPr id="4" name="Slide Number Placeholder 3"/>
          <p:cNvSpPr>
            <a:spLocks noGrp="1"/>
          </p:cNvSpPr>
          <p:nvPr>
            <p:ph type="sldNum" sz="quarter" idx="12"/>
          </p:nvPr>
        </p:nvSpPr>
        <p:spPr>
          <a:xfrm>
            <a:off x="5891463" y="6492876"/>
            <a:ext cx="409074" cy="365125"/>
          </a:xfrm>
        </p:spPr>
        <p:txBody>
          <a:bodyPr/>
          <a:lstStyle/>
          <a:p>
            <a:fld id="{26C911BA-8585-8B4E-858B-31FEB0C2E633}" type="slidenum">
              <a:rPr lang="en-US" smtClean="0">
                <a:solidFill>
                  <a:prstClr val="black">
                    <a:tint val="75000"/>
                  </a:prstClr>
                </a:solidFill>
              </a:rPr>
              <a:pPr/>
              <a:t>9</a:t>
            </a:fld>
            <a:endParaRPr lang="en-US" dirty="0">
              <a:solidFill>
                <a:prstClr val="black">
                  <a:tint val="75000"/>
                </a:prstClr>
              </a:solidFill>
            </a:endParaRPr>
          </a:p>
        </p:txBody>
      </p:sp>
    </p:spTree>
    <p:extLst>
      <p:ext uri="{BB962C8B-B14F-4D97-AF65-F5344CB8AC3E}">
        <p14:creationId xmlns:p14="http://schemas.microsoft.com/office/powerpoint/2010/main" val="2916722239"/>
      </p:ext>
    </p:extLst>
  </p:cSld>
  <p:clrMapOvr>
    <a:masterClrMapping/>
  </p:clrMapOvr>
  <p:transition/>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1426</Words>
  <Application>Microsoft Office PowerPoint</Application>
  <PresentationFormat>Widescreen</PresentationFormat>
  <Paragraphs>77</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Black</vt:lpstr>
      <vt:lpstr>Calibri</vt:lpstr>
      <vt:lpstr>Wingdings</vt:lpstr>
      <vt:lpstr>3_Office Theme</vt:lpstr>
      <vt:lpstr>  Title IX Training for Security Information Officers  Handout on Prohibited Conduct  December 19 &amp; 20, 2023 </vt:lpstr>
      <vt:lpstr>Prohibited Conduct Quid Pro Quo Sexual Harassment</vt:lpstr>
      <vt:lpstr>Prohibited Conduct Unwelcome Conduct Sexual Harassment</vt:lpstr>
      <vt:lpstr>Prohibited Conduct Sexual Assault Defined</vt:lpstr>
      <vt:lpstr>Prohibited Conduct Dating Violence Defined</vt:lpstr>
      <vt:lpstr>Prohibited Conduct Domestic Violence Defined</vt:lpstr>
      <vt:lpstr>Prohibited Conduct Stalking Defined</vt:lpstr>
      <vt:lpstr>Sex Discrimination</vt:lpstr>
      <vt:lpstr>Retaliation</vt:lpstr>
      <vt:lpstr>False Claims</vt:lpstr>
      <vt:lpstr>Pregnancy</vt:lpstr>
      <vt:lpstr>Pregnancy - Continued</vt:lpstr>
      <vt:lpstr>Notify:</vt:lpstr>
    </vt:vector>
  </TitlesOfParts>
  <Company>Sinclair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Title IX Training for Security Information Officers  Handout  December 19 &amp; 20, 2023 </dc:title>
  <dc:creator>Glaser-Atkins, Carol</dc:creator>
  <cp:lastModifiedBy>Carol Glaser-Atkins</cp:lastModifiedBy>
  <cp:revision>4</cp:revision>
  <dcterms:created xsi:type="dcterms:W3CDTF">2023-12-15T20:59:45Z</dcterms:created>
  <dcterms:modified xsi:type="dcterms:W3CDTF">2023-12-18T16:15:46Z</dcterms:modified>
</cp:coreProperties>
</file>