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256" r:id="rId2"/>
    <p:sldId id="268" r:id="rId3"/>
    <p:sldId id="265" r:id="rId4"/>
    <p:sldId id="269" r:id="rId5"/>
    <p:sldId id="270" r:id="rId6"/>
    <p:sldId id="271" r:id="rId7"/>
    <p:sldId id="272" r:id="rId8"/>
    <p:sldId id="273" r:id="rId9"/>
    <p:sldId id="274" r:id="rId10"/>
    <p:sldId id="278" r:id="rId11"/>
    <p:sldId id="275" r:id="rId12"/>
    <p:sldId id="276" r:id="rId13"/>
    <p:sldId id="277" r:id="rId14"/>
    <p:sldId id="279" r:id="rId15"/>
    <p:sldId id="280" r:id="rId16"/>
    <p:sldId id="281" r:id="rId17"/>
    <p:sldId id="288" r:id="rId18"/>
    <p:sldId id="282" r:id="rId19"/>
    <p:sldId id="286" r:id="rId20"/>
    <p:sldId id="287" r:id="rId21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928629A-84B7-49C9-B390-02EF206B36F1}" v="1" dt="2026-03-18T18:11:03.50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1782" y="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-1752" y="-84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ss, Michael" userId="db8da8fc-3aed-4968-a443-a131c474e70b" providerId="ADAL" clId="{0F44A28D-DADA-431B-973C-1D087424B5B3}"/>
    <pc:docChg chg="custSel modSld">
      <pc:chgData name="Coss, Michael" userId="db8da8fc-3aed-4968-a443-a131c474e70b" providerId="ADAL" clId="{0F44A28D-DADA-431B-973C-1D087424B5B3}" dt="2026-03-18T18:13:46.641" v="5" actId="20577"/>
      <pc:docMkLst>
        <pc:docMk/>
      </pc:docMkLst>
      <pc:sldChg chg="modSp">
        <pc:chgData name="Coss, Michael" userId="db8da8fc-3aed-4968-a443-a131c474e70b" providerId="ADAL" clId="{0F44A28D-DADA-431B-973C-1D087424B5B3}" dt="2026-03-18T18:11:03.499" v="0" actId="14826"/>
        <pc:sldMkLst>
          <pc:docMk/>
          <pc:sldMk cId="3399039820" sldId="256"/>
        </pc:sldMkLst>
        <pc:picChg chg="mod">
          <ac:chgData name="Coss, Michael" userId="db8da8fc-3aed-4968-a443-a131c474e70b" providerId="ADAL" clId="{0F44A28D-DADA-431B-973C-1D087424B5B3}" dt="2026-03-18T18:11:03.499" v="0" actId="14826"/>
          <ac:picMkLst>
            <pc:docMk/>
            <pc:sldMk cId="3399039820" sldId="256"/>
            <ac:picMk id="1027" creationId="{00000000-0000-0000-0000-000000000000}"/>
          </ac:picMkLst>
        </pc:picChg>
      </pc:sldChg>
      <pc:sldChg chg="delSp modSp mod">
        <pc:chgData name="Coss, Michael" userId="db8da8fc-3aed-4968-a443-a131c474e70b" providerId="ADAL" clId="{0F44A28D-DADA-431B-973C-1D087424B5B3}" dt="2026-03-18T18:11:10.739" v="2" actId="1076"/>
        <pc:sldMkLst>
          <pc:docMk/>
          <pc:sldMk cId="1582001650" sldId="268"/>
        </pc:sldMkLst>
        <pc:picChg chg="del">
          <ac:chgData name="Coss, Michael" userId="db8da8fc-3aed-4968-a443-a131c474e70b" providerId="ADAL" clId="{0F44A28D-DADA-431B-973C-1D087424B5B3}" dt="2026-03-18T18:11:07.334" v="1" actId="21"/>
          <ac:picMkLst>
            <pc:docMk/>
            <pc:sldMk cId="1582001650" sldId="268"/>
            <ac:picMk id="5" creationId="{00000000-0000-0000-0000-000000000000}"/>
          </ac:picMkLst>
        </pc:picChg>
        <pc:picChg chg="mod">
          <ac:chgData name="Coss, Michael" userId="db8da8fc-3aed-4968-a443-a131c474e70b" providerId="ADAL" clId="{0F44A28D-DADA-431B-973C-1D087424B5B3}" dt="2026-03-18T18:11:10.739" v="2" actId="1076"/>
          <ac:picMkLst>
            <pc:docMk/>
            <pc:sldMk cId="1582001650" sldId="268"/>
            <ac:picMk id="6" creationId="{00000000-0000-0000-0000-000000000000}"/>
          </ac:picMkLst>
        </pc:picChg>
      </pc:sldChg>
      <pc:sldChg chg="modSp mod">
        <pc:chgData name="Coss, Michael" userId="db8da8fc-3aed-4968-a443-a131c474e70b" providerId="ADAL" clId="{0F44A28D-DADA-431B-973C-1D087424B5B3}" dt="2026-03-18T18:11:44.617" v="4" actId="33524"/>
        <pc:sldMkLst>
          <pc:docMk/>
          <pc:sldMk cId="753830888" sldId="271"/>
        </pc:sldMkLst>
        <pc:spChg chg="mod">
          <ac:chgData name="Coss, Michael" userId="db8da8fc-3aed-4968-a443-a131c474e70b" providerId="ADAL" clId="{0F44A28D-DADA-431B-973C-1D087424B5B3}" dt="2026-03-18T18:11:44.617" v="4" actId="33524"/>
          <ac:spMkLst>
            <pc:docMk/>
            <pc:sldMk cId="753830888" sldId="271"/>
            <ac:spMk id="3" creationId="{00000000-0000-0000-0000-000000000000}"/>
          </ac:spMkLst>
        </pc:spChg>
      </pc:sldChg>
      <pc:sldChg chg="modSp mod">
        <pc:chgData name="Coss, Michael" userId="db8da8fc-3aed-4968-a443-a131c474e70b" providerId="ADAL" clId="{0F44A28D-DADA-431B-973C-1D087424B5B3}" dt="2026-03-18T18:13:46.641" v="5" actId="20577"/>
        <pc:sldMkLst>
          <pc:docMk/>
          <pc:sldMk cId="2102091239" sldId="288"/>
        </pc:sldMkLst>
        <pc:spChg chg="mod">
          <ac:chgData name="Coss, Michael" userId="db8da8fc-3aed-4968-a443-a131c474e70b" providerId="ADAL" clId="{0F44A28D-DADA-431B-973C-1D087424B5B3}" dt="2026-03-18T18:13:46.641" v="5" actId="20577"/>
          <ac:spMkLst>
            <pc:docMk/>
            <pc:sldMk cId="2102091239" sldId="288"/>
            <ac:spMk id="4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5CCC72-1163-4965-BBDE-1F7BA9AEAE5F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BBF8D3-0144-48B7-B292-EF75B4F5694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08264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453EE1-280E-4DCE-92AE-8E35D0492D5C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2E23DE9-0EE7-417B-BF09-2542AF0410E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06971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86543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42976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1599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2573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5370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5798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05899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419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694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5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3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89206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 descr="PPT Background.jp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147786"/>
            <a:ext cx="9144000" cy="71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008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0B916F-913F-B848-A1EB-F52DFC0E1737}" type="datetimeFigureOut">
              <a:rPr lang="en-US" smtClean="0"/>
              <a:pPr/>
              <a:t>3/18/2026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F93C6-40B2-1C49-915E-B8D660DA525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138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rtemiscenter.org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rcshelter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2898843"/>
            <a:ext cx="7772400" cy="1984442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Department of Public Safety</a:t>
            </a:r>
            <a:br>
              <a:rPr lang="en-US" sz="3200" dirty="0">
                <a:latin typeface="Arial Black" pitchFamily="34" charset="0"/>
              </a:rPr>
            </a:br>
            <a:r>
              <a:rPr lang="en-US" sz="3200" dirty="0">
                <a:latin typeface="Arial Black" pitchFamily="34" charset="0"/>
              </a:rPr>
              <a:t>Domestic Violence Training</a:t>
            </a:r>
            <a:br>
              <a:rPr lang="en-US" sz="3200" dirty="0">
                <a:latin typeface="Arial Black" pitchFamily="34" charset="0"/>
              </a:rPr>
            </a:br>
            <a:endParaRPr lang="en-US" sz="3200" dirty="0">
              <a:latin typeface="Arial Black" pitchFamily="34" charset="0"/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1371600" y="4429759"/>
            <a:ext cx="6400800" cy="2051427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/>
        </p:blipFill>
        <p:spPr bwMode="auto">
          <a:xfrm>
            <a:off x="3743010" y="4241362"/>
            <a:ext cx="1657979" cy="2251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90398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Causes &amp; Excuses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925"/>
            <a:ext cx="8229600" cy="4951325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</a:t>
            </a: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Financial pressure: in particular the financial pressure of supporting relatives in the home country and the pressure of unemployment.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  Gambling.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  Changes in women’s attitudes, expectation and roles.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</a:t>
            </a: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  Relationship difficulties, including issues relating to children, which were</a:t>
            </a:r>
          </a:p>
          <a:p>
            <a:pPr marL="0" indent="0">
              <a:buNone/>
              <a:defRPr/>
            </a:pP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        seen to put pressure on relationships that may lead to Domestic</a:t>
            </a:r>
          </a:p>
          <a:p>
            <a:pPr marL="0" indent="0">
              <a:buNone/>
              <a:defRPr/>
            </a:pP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        Violence. 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 Cultural differences, in the context of mixed marriages.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en-US" sz="2400" dirty="0">
              <a:effectLst>
                <a:outerShdw blurRad="38100" dist="38100" dir="2700000" algn="tl">
                  <a:srgbClr val="C0C0C0"/>
                </a:outerShdw>
              </a:effectLst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   Provocation from women experiencing the freedom of women's rights.</a:t>
            </a:r>
            <a:endParaRPr lang="en-AU" altLang="en-US" sz="24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98171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Indicators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925"/>
            <a:ext cx="8229600" cy="49513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Physical injuries, including broken bones, no explanation for injuries.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Threats to safety, intimidation or harassment. 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Current or previous police involvements. 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Feelings of sadness or depression, low self esteem.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Difficulty in concentration or focus.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Being denied access to funds or resources and/or repeated requests for</a:t>
            </a:r>
          </a:p>
          <a:p>
            <a:pPr marL="0" indent="0">
              <a:buNone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      financial assistance.</a:t>
            </a:r>
            <a:endParaRPr lang="en-AU" altLang="en-US" sz="3600" dirty="0">
              <a:latin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2635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Indicators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925"/>
            <a:ext cx="8229600" cy="49513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Over protective of children and avoidance of discussing children.</a:t>
            </a: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AU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Current or previous separation in the relationship.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AU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Extensive use of medications.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AU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Lack of self esteem or self confidence.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AU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Problems with sleep &amp; sleeplessness.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AU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Nervous or withdrawn behaviours. </a:t>
            </a:r>
          </a:p>
        </p:txBody>
      </p:sp>
    </p:spTree>
    <p:extLst>
      <p:ext uri="{BB962C8B-B14F-4D97-AF65-F5344CB8AC3E}">
        <p14:creationId xmlns:p14="http://schemas.microsoft.com/office/powerpoint/2010/main" val="236934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Indicators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925"/>
            <a:ext cx="8229600" cy="49513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Aggressive behaviours or language. </a:t>
            </a:r>
            <a:endParaRPr lang="en-AU" altLang="en-US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Isolation from friends, family &amp; community.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Medical or psychosomatic illness, such as headaches or stomach</a:t>
            </a:r>
          </a:p>
          <a:p>
            <a:pPr marL="0" indent="0">
              <a:buNone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      problems, frequent visits to hospital or doctor. 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Arial" panose="020B0604020202020204" pitchFamily="34" charset="0"/>
              </a:rPr>
              <a:t>  Eating disorders.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  Difficulty with friendships.</a:t>
            </a:r>
            <a:r>
              <a:rPr lang="en-AU" altLang="en-US" sz="2000" dirty="0">
                <a:effectLst>
                  <a:outerShdw blurRad="38100" dist="38100" dir="2700000" algn="tl">
                    <a:srgbClr val="FFFFFF"/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86998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If You Need Help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925"/>
            <a:ext cx="8229600" cy="49513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If on campus dial 9-1-1 from any campus phone if the incident is in the process of occurring.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If on any campus, contact Sinclair Police at 937-512-2700 for immediate assistance, to file a report or to get questions answered.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If off-campus dial 9-1-1 if the incident is in the process of occurring.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en-US" sz="2000" dirty="0">
                <a:effectLst>
                  <a:outerShdw blurRad="38100" dist="38100" dir="2700000" algn="tl">
                    <a:srgbClr val="FFFFFF"/>
                  </a:outerShdw>
                </a:effectLst>
                <a:cs typeface="Times New Roman" panose="02020603050405020304" pitchFamily="18" charset="0"/>
              </a:rPr>
              <a:t>Contact your local police department for immediate assistance, to file a report or to get questions answered.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endParaRPr lang="en-US" altLang="en-US" sz="2000" dirty="0">
              <a:effectLst>
                <a:outerShdw blurRad="38100" dist="38100" dir="2700000" algn="tl">
                  <a:srgbClr val="FFFFFF"/>
                </a:outerShdw>
              </a:effectLst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  <a:defRPr/>
            </a:pPr>
            <a:endParaRPr lang="en-AU" altLang="en-US" sz="2000" dirty="0">
              <a:effectLst>
                <a:outerShdw blurRad="38100" dist="38100" dir="2700000" algn="tl">
                  <a:srgbClr val="FFFFFF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678968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On-Campus Resources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lvl="1"/>
            <a:endParaRPr lang="en-US" dirty="0">
              <a:latin typeface="Arial Black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98946" y="1622158"/>
            <a:ext cx="7887854" cy="31957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sz="2000" b="1" dirty="0">
                <a:solidFill>
                  <a:srgbClr val="B01513"/>
                </a:solidFill>
                <a:latin typeface="Calibri" panose="020F0502020204030204" pitchFamily="34" charset="0"/>
                <a:ea typeface="Meiryo" panose="020B0604030504040204" pitchFamily="34" charset="-128"/>
                <a:cs typeface="Helvetica" panose="020B0604020202020204" pitchFamily="34" charset="0"/>
              </a:rPr>
              <a:t>Resources for Students</a:t>
            </a:r>
            <a:endParaRPr lang="en-US" sz="2000" b="1" dirty="0">
              <a:solidFill>
                <a:srgbClr val="B01513"/>
              </a:solidFill>
              <a:latin typeface="Calibri" panose="020F0502020204030204" pitchFamily="34" charset="0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Campus Ministry - (937) 512-2481</a:t>
            </a:r>
          </a:p>
          <a:p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Title IX Coordinator 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Garamond" panose="02020404030301010803" pitchFamily="18" charset="0"/>
              </a:rPr>
              <a:t>(937) 512-4434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Counseling Services: (937) 512-3032 </a:t>
            </a:r>
          </a:p>
          <a:p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Sinclair Police: (937) 512-2700 </a:t>
            </a:r>
          </a:p>
          <a:p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</a:p>
          <a:p>
            <a:pPr>
              <a:spcBef>
                <a:spcPts val="200"/>
              </a:spcBef>
            </a:pPr>
            <a:r>
              <a:rPr lang="en-US" sz="2000" b="1" dirty="0">
                <a:solidFill>
                  <a:srgbClr val="B01513"/>
                </a:solidFill>
                <a:latin typeface="Calibri" panose="020F0502020204030204" pitchFamily="34" charset="0"/>
                <a:ea typeface="Meiryo" panose="020B0604030504040204" pitchFamily="34" charset="-128"/>
                <a:cs typeface="Helvetica" panose="020B0604020202020204" pitchFamily="34" charset="0"/>
              </a:rPr>
              <a:t>Resources for Employees</a:t>
            </a:r>
            <a:endParaRPr lang="en-US" sz="2000" b="1" dirty="0">
              <a:solidFill>
                <a:srgbClr val="B01513"/>
              </a:solidFill>
              <a:latin typeface="Calibri" panose="020F0502020204030204" pitchFamily="34" charset="0"/>
              <a:ea typeface="Meiryo" panose="020B0604030504040204" pitchFamily="34" charset="-128"/>
              <a:cs typeface="Times New Roman" panose="02020603050405020304" pitchFamily="18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Title IX Coordinator </a:t>
            </a: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Garamond" panose="02020404030301010803" pitchFamily="18" charset="0"/>
              </a:rPr>
              <a:t>(937) 512-4434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Employee Care (full-time employees): (937) 208-6626 or 1-800-628-9343</a:t>
            </a:r>
          </a:p>
          <a:p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</a:rPr>
              <a:t>Sinclair Police: (937) 512-2700 </a:t>
            </a:r>
            <a:endParaRPr lang="en-US" sz="2000" dirty="0"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8575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Off-Campus Resources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lvl="1"/>
            <a:endParaRPr lang="en-US" dirty="0">
              <a:latin typeface="Arial Black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5709" y="996603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u="sng" dirty="0">
                <a:solidFill>
                  <a:srgbClr val="FF0000"/>
                </a:solidFill>
                <a:latin typeface="Calibri" panose="020F0502020204030204" pitchFamily="34" charset="0"/>
                <a:ea typeface="Meiryo" panose="020B0604030504040204" pitchFamily="34" charset="-128"/>
                <a:cs typeface="Helvetica" panose="020B0604020202020204" pitchFamily="34" charset="0"/>
              </a:rPr>
              <a:t>Montgomery County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  <a:ea typeface="Meiryo" panose="020B0604030504040204" pitchFamily="34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Artemis Center for Alternatives to Domestic Violence, Dayton</a:t>
            </a:r>
            <a:b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Phone: 937-461-HELP (4357)</a:t>
            </a:r>
            <a:b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000" u="sng" dirty="0">
                <a:solidFill>
                  <a:srgbClr val="4FB8C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  <a:hlinkClick r:id="rId2"/>
              </a:rPr>
              <a:t>www.artemiscenter.org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offered include crisis intervention, court advocacy and crime victim compensation assistance.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Dayton Children’s Hospital, Dayton</a:t>
            </a:r>
            <a:b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offered are strictly for children and adolescents and include sexual assault examinations.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Miami Valley Hospital, Dayton</a:t>
            </a:r>
            <a:b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offered include sexual assault examinations, STI prevention treatment and 24 hour care.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6695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Off-Campus Resources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lvl="1"/>
            <a:endParaRPr lang="en-US" dirty="0">
              <a:latin typeface="Arial Black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016727"/>
            <a:ext cx="8409709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000" b="1" u="sng" dirty="0">
                <a:solidFill>
                  <a:srgbClr val="FF0000"/>
                </a:solidFill>
                <a:latin typeface="Calibri" panose="020F0502020204030204" pitchFamily="34" charset="0"/>
                <a:ea typeface="Meiryo" panose="020B0604030504040204" pitchFamily="34" charset="-128"/>
                <a:cs typeface="Helvetica" panose="020B0604020202020204" pitchFamily="34" charset="0"/>
              </a:rPr>
              <a:t>Montgomery County – continued</a:t>
            </a:r>
          </a:p>
          <a:p>
            <a:endParaRPr lang="en-US" sz="2000" dirty="0">
              <a:solidFill>
                <a:srgbClr val="FF0000"/>
              </a:solidFill>
              <a:latin typeface="Calibri" panose="020F0502020204030204" pitchFamily="34" charset="0"/>
              <a:ea typeface="Meiryo" panose="020B0604030504040204" pitchFamily="34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  <a:ea typeface="Meiryo" panose="020B0604030504040204" pitchFamily="34" charset="-128"/>
              </a:rPr>
              <a:t>Victim/Witness Division / City of Dayton Prosecutor’s Office (for misdemeanors only) 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0000"/>
                </a:solidFill>
                <a:latin typeface="Century Gothic" panose="020B0502020202020204" pitchFamily="34" charset="0"/>
                <a:ea typeface="Meiryo" panose="020B0604030504040204" pitchFamily="34" charset="-128"/>
              </a:rPr>
              <a:t>    </a:t>
            </a:r>
            <a:r>
              <a:rPr lang="en-US" dirty="0">
                <a:solidFill>
                  <a:srgbClr val="000000"/>
                </a:solidFill>
                <a:latin typeface="Century Gothic" panose="020B0502020202020204" pitchFamily="34" charset="0"/>
                <a:ea typeface="Meiryo" panose="020B0604030504040204" pitchFamily="34" charset="-128"/>
              </a:rPr>
              <a:t>(937) 333-4100</a:t>
            </a:r>
          </a:p>
          <a:p>
            <a:pPr marR="0" lvl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000000"/>
              </a:solidFill>
              <a:latin typeface="Century Gothic" panose="020B0502020202020204" pitchFamily="34" charset="0"/>
              <a:ea typeface="Meiryo" panose="020B0604030504040204" pitchFamily="34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000000"/>
                </a:solidFill>
                <a:latin typeface="Century Gothic" panose="020B0502020202020204"/>
                <a:ea typeface="Meiryo" panose="020B0604030504040204" pitchFamily="34" charset="-128"/>
              </a:rPr>
              <a:t>YWCA Dayton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entury Gothic" panose="020B0502020202020204" pitchFamily="34" charset="0"/>
                <a:ea typeface="Meiryo" panose="020B0604030504040204" pitchFamily="34" charset="-128"/>
              </a:rPr>
              <a:t>(</a:t>
            </a:r>
            <a:r>
              <a:rPr lang="en-US" dirty="0">
                <a:solidFill>
                  <a:srgbClr val="00000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937) 333-4100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srgbClr val="00000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00000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  <a:ea typeface="Meiryo" panose="020B0604030504040204" pitchFamily="34" charset="-128"/>
              </a:rPr>
              <a:t> 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02091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Off-Campus Resources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lvl="1"/>
            <a:endParaRPr lang="en-US" dirty="0">
              <a:latin typeface="Arial Black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016727"/>
            <a:ext cx="8409709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800"/>
              </a:spcBef>
            </a:pPr>
            <a:endParaRPr lang="en-US" sz="28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US" dirty="0">
                <a:latin typeface="Century Gothic" panose="020B0502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2000" b="1" u="sng" dirty="0">
                <a:solidFill>
                  <a:srgbClr val="FF0000"/>
                </a:solidFill>
                <a:latin typeface="Calibri" panose="020F0502020204030204" pitchFamily="34" charset="0"/>
                <a:ea typeface="Meiryo" panose="020B0604030504040204" pitchFamily="34" charset="-128"/>
                <a:cs typeface="Helvetica" panose="020B0604020202020204" pitchFamily="34" charset="0"/>
              </a:rPr>
              <a:t>Montgomery County – continued</a:t>
            </a:r>
          </a:p>
          <a:p>
            <a:endParaRPr lang="en-US" sz="2000" dirty="0">
              <a:solidFill>
                <a:srgbClr val="FF0000"/>
              </a:solidFill>
              <a:latin typeface="Calibri" panose="020F0502020204030204" pitchFamily="34" charset="0"/>
              <a:ea typeface="Meiryo" panose="020B0604030504040204" pitchFamily="34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  <a:ea typeface="Meiryo" panose="020B0604030504040204" pitchFamily="34" charset="-128"/>
              </a:rPr>
              <a:t>Victim/Witness Division / City of Dayton Prosecutor’s Office (for misdemeanors only) 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ea typeface="Meiryo" panose="020B0604030504040204" pitchFamily="34" charset="-128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rgbClr val="000000"/>
                </a:solidFill>
                <a:latin typeface="Century Gothic" panose="020B0502020202020204" pitchFamily="34" charset="0"/>
                <a:ea typeface="Meiryo" panose="020B0604030504040204" pitchFamily="34" charset="-128"/>
              </a:rPr>
              <a:t>(</a:t>
            </a:r>
            <a:r>
              <a:rPr lang="en-US" dirty="0">
                <a:solidFill>
                  <a:srgbClr val="000000"/>
                </a:solidFill>
                <a:latin typeface="Century Gothic" panose="020B0502020202020204" pitchFamily="34" charset="0"/>
                <a:ea typeface="Arial Unicode MS" panose="020B0604020202020204" pitchFamily="34" charset="-128"/>
                <a:cs typeface="Arial Unicode MS" panose="020B0604020202020204" pitchFamily="34" charset="-128"/>
              </a:rPr>
              <a:t>937) 333-4100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00000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endParaRPr lang="en-US" sz="2800" dirty="0">
              <a:solidFill>
                <a:srgbClr val="000000"/>
              </a:solidFill>
              <a:latin typeface="Century Gothic" panose="020B0502020202020204" pitchFamily="34" charset="0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b="1" dirty="0">
                <a:solidFill>
                  <a:srgbClr val="000000"/>
                </a:solidFill>
                <a:latin typeface="Century Gothic" panose="020B0502020202020204" pitchFamily="34" charset="0"/>
                <a:ea typeface="Meiryo" panose="020B0604030504040204" pitchFamily="34" charset="-128"/>
              </a:rPr>
              <a:t> 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8098186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Off-Campus Resources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lvl="1"/>
            <a:endParaRPr lang="en-US" dirty="0">
              <a:latin typeface="Arial Black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6473" y="1503807"/>
            <a:ext cx="8160327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u="sng" dirty="0">
                <a:solidFill>
                  <a:srgbClr val="FF0000"/>
                </a:solidFill>
                <a:latin typeface="Calibri" panose="020F0502020204030204" pitchFamily="34" charset="0"/>
                <a:ea typeface="Meiryo" panose="020B0604030504040204" pitchFamily="34" charset="-128"/>
                <a:cs typeface="Helvetica" panose="020B0604020202020204" pitchFamily="34" charset="0"/>
              </a:rPr>
              <a:t>Warren County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  <a:ea typeface="Meiryo" panose="020B0604030504040204" pitchFamily="34" charset="-128"/>
            </a:endParaRP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spc="20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  <a:cs typeface="Arial" panose="020B0604020202020204" pitchFamily="34" charset="0"/>
              </a:rPr>
              <a:t>Abuse and Rape Crisis Shelter of Warren County</a:t>
            </a:r>
            <a:br>
              <a:rPr lang="en-US" sz="2000" spc="20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</a:rPr>
            </a:br>
            <a:r>
              <a:rPr lang="en-US" sz="2000" spc="20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</a:rPr>
              <a:t>(513) 695-1185</a:t>
            </a:r>
            <a:br>
              <a:rPr lang="en-US" sz="2000" spc="20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</a:rPr>
            </a:br>
            <a:r>
              <a:rPr lang="en-US" sz="2000" u="sng" spc="20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  <a:hlinkClick r:id="rId2"/>
              </a:rPr>
              <a:t>www.arcshelter.com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Meiryo" panose="020B0604030504040204" pitchFamily="34" charset="-128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latin typeface="Calibri" panose="020F050202020403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Services offered include hospital advocacy, SANE program, SART participant, police advocacy, court advocacy, protection order assistance, victim compensation assistance, case management, support groups, survivor needs kits and prevention education.</a:t>
            </a:r>
            <a:endParaRPr lang="en-US" sz="2000" dirty="0"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1474781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anose="020B0A04020102020204" pitchFamily="34" charset="0"/>
              </a:rPr>
              <a:t>Subject Training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06286"/>
            <a:ext cx="8229600" cy="4819877"/>
          </a:xfrm>
        </p:spPr>
        <p:txBody>
          <a:bodyPr>
            <a:norm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384476" y="1515621"/>
            <a:ext cx="6634263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The Department of Public Safety and Sinclair Police take pride in maintaining a safe campus for staff, faculty, students and visitors. </a:t>
            </a:r>
          </a:p>
          <a:p>
            <a:endParaRPr lang="en-US" sz="2000" dirty="0"/>
          </a:p>
          <a:p>
            <a:r>
              <a:rPr lang="en-US" sz="2000" dirty="0"/>
              <a:t>This PowerPoint© presentation is part of the department’s on-going program to provide informative training that the campus community may study and learn from. </a:t>
            </a:r>
          </a:p>
          <a:p>
            <a:endParaRPr lang="en-US" sz="2000" dirty="0"/>
          </a:p>
          <a:p>
            <a:r>
              <a:rPr lang="en-US" sz="2000" dirty="0"/>
              <a:t>Sinclair Police officers that patrol the campus are available to answer any questions. </a:t>
            </a:r>
          </a:p>
          <a:p>
            <a:endParaRPr lang="en-US" sz="2000" dirty="0"/>
          </a:p>
          <a:p>
            <a:r>
              <a:rPr lang="en-US" sz="2000" dirty="0"/>
              <a:t>In addition, the Sinclair Police Speaker’s Bureau can provide an officer to speak to any campus group by contacting the department at (937) 512-2700.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920" y="3087010"/>
            <a:ext cx="1860820" cy="45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0016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Off-Campus Resources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pPr lvl="1"/>
            <a:endParaRPr lang="en-US" dirty="0">
              <a:latin typeface="Arial Black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26473" y="1417638"/>
            <a:ext cx="8160327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000" b="1" u="sng" dirty="0">
                <a:solidFill>
                  <a:srgbClr val="FF0000"/>
                </a:solidFill>
                <a:latin typeface="Calibri" panose="020F0502020204030204" pitchFamily="34" charset="0"/>
                <a:ea typeface="Meiryo" panose="020B0604030504040204" pitchFamily="34" charset="-128"/>
                <a:cs typeface="Helvetica" panose="020B0604020202020204" pitchFamily="34" charset="0"/>
              </a:rPr>
              <a:t>Warren County - continued</a:t>
            </a:r>
            <a:endParaRPr lang="en-US" sz="2000" dirty="0">
              <a:solidFill>
                <a:srgbClr val="FF0000"/>
              </a:solidFill>
              <a:latin typeface="Calibri" panose="020F0502020204030204" pitchFamily="34" charset="0"/>
              <a:ea typeface="Meiryo" panose="020B0604030504040204" pitchFamily="34" charset="-128"/>
            </a:endParaRPr>
          </a:p>
          <a:p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</a:rPr>
              <a:t> </a:t>
            </a:r>
          </a:p>
          <a:p>
            <a:pPr marL="342900" marR="0" lvl="0" indent="-342900">
              <a:spcBef>
                <a:spcPts val="0"/>
              </a:spcBef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</a:rPr>
              <a:t>Victim Witness Services Division of the Warren County Prosecutor's Office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Meiryo" panose="020B0604030504040204" pitchFamily="34" charset="-128"/>
            </a:endParaRP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</a:rPr>
              <a:t>513-695-1325</a:t>
            </a:r>
          </a:p>
          <a:p>
            <a:pPr marL="457200" marR="0">
              <a:spcBef>
                <a:spcPts val="0"/>
              </a:spcBef>
              <a:spcAft>
                <a:spcPts val="0"/>
              </a:spcAft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Meiryo" panose="020B0604030504040204" pitchFamily="34" charset="-128"/>
              </a:rPr>
              <a:t>Services offered include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24-hour response to law enforcement requests for intervention and assistance, court advocacy, escorts and support during all stages of the criminal justice process, assistance in completing a Victim Impact Statement, assistance with </a:t>
            </a:r>
            <a:r>
              <a:rPr lang="en-US" sz="2000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VINE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registration/State Victim Notification Program, referrals to appropriate social service agencies, notification and explanation of all court proceedings and </a:t>
            </a:r>
            <a:r>
              <a:rPr lang="en-US" sz="2000" u="sng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Victims of Crime Compensation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application assistance. </a:t>
            </a:r>
            <a:endParaRPr lang="en-US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Meiryo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384858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What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r>
              <a:rPr lang="en-AU" altLang="en-US" dirty="0"/>
              <a:t>Domestic and Family Violence is an abuse of power perpetrated mainly (but not only) by men against women in a relationship or after separation.  </a:t>
            </a:r>
          </a:p>
          <a:p>
            <a:endParaRPr lang="en-AU" altLang="en-US" dirty="0"/>
          </a:p>
          <a:p>
            <a:r>
              <a:rPr lang="en-AU" altLang="en-US" dirty="0"/>
              <a:t>It occurs when one partner attempts to physically and/or psychologically dominate and control the other.</a:t>
            </a:r>
            <a:endParaRPr lang="en-AU" alt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38709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What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1954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SzPct val="90000"/>
              <a:buFont typeface="Wingdings" panose="05000000000000000000" pitchFamily="2" charset="2"/>
              <a:buChar char="Ø"/>
              <a:defRPr/>
            </a:pPr>
            <a:r>
              <a:rPr lang="en-AU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Physical abuse</a:t>
            </a: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:</a:t>
            </a:r>
          </a:p>
          <a:p>
            <a:pPr>
              <a:spcBef>
                <a:spcPts val="0"/>
              </a:spcBef>
              <a:buSzPct val="90000"/>
              <a:buNone/>
              <a:defRPr/>
            </a:pP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	Kicking, slapping, hitting, punching, pushing, pulling, </a:t>
            </a:r>
          </a:p>
          <a:p>
            <a:pPr>
              <a:spcBef>
                <a:spcPts val="0"/>
              </a:spcBef>
              <a:buSzPct val="90000"/>
              <a:buNone/>
              <a:defRPr/>
            </a:pP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    choking and property damage. </a:t>
            </a:r>
          </a:p>
          <a:p>
            <a:pPr>
              <a:lnSpc>
                <a:spcPct val="90000"/>
              </a:lnSpc>
              <a:spcBef>
                <a:spcPct val="50000"/>
              </a:spcBef>
              <a:buSzPct val="90000"/>
              <a:buFont typeface="Wingdings" panose="05000000000000000000" pitchFamily="2" charset="2"/>
              <a:buChar char="Ø"/>
              <a:defRPr/>
            </a:pPr>
            <a:r>
              <a:rPr lang="en-AU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Emotional abuse:</a:t>
            </a:r>
          </a:p>
          <a:p>
            <a:pPr>
              <a:lnSpc>
                <a:spcPct val="90000"/>
              </a:lnSpc>
              <a:spcBef>
                <a:spcPct val="50000"/>
              </a:spcBef>
              <a:buSzPct val="90000"/>
              <a:buNone/>
              <a:defRPr/>
            </a:pP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	Jealously, anger, intimidation, controlling, neglect, humiliation, threats, isolation and verbal abuse. </a:t>
            </a:r>
          </a:p>
          <a:p>
            <a:pPr>
              <a:lnSpc>
                <a:spcPct val="90000"/>
              </a:lnSpc>
              <a:spcBef>
                <a:spcPct val="50000"/>
              </a:spcBef>
              <a:buSzPct val="90000"/>
              <a:buFont typeface="Wingdings" panose="05000000000000000000" pitchFamily="2" charset="2"/>
              <a:buChar char="Ø"/>
              <a:defRPr/>
            </a:pPr>
            <a:r>
              <a:rPr lang="en-AU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Social Abuse: </a:t>
            </a:r>
          </a:p>
          <a:p>
            <a:pPr>
              <a:lnSpc>
                <a:spcPct val="90000"/>
              </a:lnSpc>
              <a:spcBef>
                <a:spcPct val="50000"/>
              </a:spcBef>
              <a:buSzPct val="90000"/>
              <a:buNone/>
              <a:defRPr/>
            </a:pP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	Being stopped from meeting or seeing friends or family, 	not allowed to leave the home and/or being stalked.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3941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What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71954"/>
            <a:ext cx="8229600" cy="4951325"/>
          </a:xfrm>
        </p:spPr>
        <p:txBody>
          <a:bodyPr>
            <a:normAutofit/>
          </a:bodyPr>
          <a:lstStyle/>
          <a:p>
            <a:pPr lvl="3"/>
            <a:endParaRPr lang="en-US" sz="1400" dirty="0">
              <a:latin typeface="Arial Black" pitchFamily="34" charset="0"/>
            </a:endParaRPr>
          </a:p>
          <a:p>
            <a:pPr>
              <a:lnSpc>
                <a:spcPct val="90000"/>
              </a:lnSpc>
              <a:spcBef>
                <a:spcPct val="50000"/>
              </a:spcBef>
              <a:buSzPct val="90000"/>
              <a:buFont typeface="Wingdings" panose="05000000000000000000" pitchFamily="2" charset="2"/>
              <a:buChar char="Ø"/>
              <a:defRPr/>
            </a:pPr>
            <a:r>
              <a:rPr lang="en-AU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Sexual abuse:  </a:t>
            </a:r>
          </a:p>
          <a:p>
            <a:pPr>
              <a:spcBef>
                <a:spcPts val="0"/>
              </a:spcBef>
              <a:buSzPct val="90000"/>
              <a:buNone/>
              <a:defRPr/>
            </a:pP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	Forcing and coercing sexual acts, rape and having sex </a:t>
            </a:r>
          </a:p>
          <a:p>
            <a:pPr>
              <a:spcBef>
                <a:spcPts val="0"/>
              </a:spcBef>
              <a:buSzPct val="90000"/>
              <a:buNone/>
              <a:defRPr/>
            </a:pP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    without wanting to.  </a:t>
            </a:r>
          </a:p>
          <a:p>
            <a:pPr>
              <a:lnSpc>
                <a:spcPct val="90000"/>
              </a:lnSpc>
              <a:spcBef>
                <a:spcPct val="50000"/>
              </a:spcBef>
              <a:buSzPct val="90000"/>
              <a:buFont typeface="Wingdings" panose="05000000000000000000" pitchFamily="2" charset="2"/>
              <a:buChar char="Ø"/>
              <a:defRPr/>
            </a:pPr>
            <a:r>
              <a:rPr lang="en-AU" altLang="en-US" sz="2400" b="1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Economic Abuse:</a:t>
            </a:r>
          </a:p>
          <a:p>
            <a:pPr>
              <a:lnSpc>
                <a:spcPct val="90000"/>
              </a:lnSpc>
              <a:spcBef>
                <a:spcPct val="50000"/>
              </a:spcBef>
              <a:buSzPct val="90000"/>
              <a:buNone/>
              <a:defRPr/>
            </a:pP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	Controlling access to money and other resources, forced</a:t>
            </a:r>
          </a:p>
          <a:p>
            <a:pPr>
              <a:buSzPct val="90000"/>
              <a:buNone/>
              <a:defRPr/>
            </a:pPr>
            <a:r>
              <a:rPr lang="en-AU" altLang="en-US" sz="2400" dirty="0">
                <a:effectLst>
                  <a:outerShdw blurRad="38100" dist="38100" dir="2700000" algn="tl">
                    <a:srgbClr val="C0C0C0"/>
                  </a:outerShdw>
                </a:effectLst>
                <a:cs typeface="Times New Roman" panose="02020603050405020304" pitchFamily="18" charset="0"/>
              </a:rPr>
              <a:t>     to live without money.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9678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Myth VS Truth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370"/>
            <a:ext cx="8229600" cy="4951325"/>
          </a:xfrm>
        </p:spPr>
        <p:txBody>
          <a:bodyPr>
            <a:normAutofit fontScale="85000" lnSpcReduction="20000"/>
          </a:bodyPr>
          <a:lstStyle/>
          <a:p>
            <a:pPr fontAlgn="base"/>
            <a:r>
              <a:rPr lang="en-AU" sz="2400" b="1" dirty="0"/>
              <a:t>Myth: Domestic and Family violence only occurs in working or poorer families.</a:t>
            </a:r>
            <a:endParaRPr lang="en-US" sz="2400" dirty="0"/>
          </a:p>
          <a:p>
            <a:pPr fontAlgn="base"/>
            <a:r>
              <a:rPr lang="en-AU" sz="2400" b="1" dirty="0"/>
              <a:t>Truth: Domestic and family violence happens in all communities, from all social and cultural groupings. </a:t>
            </a:r>
          </a:p>
          <a:p>
            <a:pPr marL="0" indent="0" fontAlgn="base">
              <a:buNone/>
            </a:pPr>
            <a:endParaRPr lang="en-US" sz="2400" dirty="0"/>
          </a:p>
          <a:p>
            <a:pPr fontAlgn="base"/>
            <a:r>
              <a:rPr lang="en-AU" sz="2400" b="1" dirty="0"/>
              <a:t>Myth: Violent men cannot control themselves, their </a:t>
            </a:r>
            <a:r>
              <a:rPr lang="en-AU" sz="2400" b="1" dirty="0" err="1"/>
              <a:t>behavior</a:t>
            </a:r>
            <a:r>
              <a:rPr lang="en-AU" sz="2400" b="1" dirty="0"/>
              <a:t> is “out of their control”</a:t>
            </a:r>
            <a:endParaRPr lang="en-US" sz="2400" dirty="0"/>
          </a:p>
          <a:p>
            <a:pPr fontAlgn="base"/>
            <a:r>
              <a:rPr lang="en-AU" sz="2400" b="1" dirty="0"/>
              <a:t>Truth: If men cannot control their violent behaviours, then they would try to dominate and control everybody including their bosses, their work friends and all other people they come into contact with.</a:t>
            </a:r>
            <a:r>
              <a:rPr lang="en-AU" sz="2400" dirty="0"/>
              <a:t> </a:t>
            </a:r>
          </a:p>
          <a:p>
            <a:pPr marL="0" indent="0" fontAlgn="base">
              <a:buNone/>
            </a:pPr>
            <a:endParaRPr lang="en-US" sz="2400" dirty="0"/>
          </a:p>
          <a:p>
            <a:pPr fontAlgn="base"/>
            <a:r>
              <a:rPr lang="en-AU" sz="2400" b="1" dirty="0"/>
              <a:t>Myth: Women enjoy being abused, otherwise they would leave the situation. </a:t>
            </a:r>
            <a:endParaRPr lang="en-US" sz="2400" dirty="0"/>
          </a:p>
          <a:p>
            <a:pPr fontAlgn="base"/>
            <a:r>
              <a:rPr lang="en-AU" sz="2400" b="1" dirty="0"/>
              <a:t>Truth: There are many reasons why women do not leave violent situations. They fear social isolation, community stigma and financial problems. Also, after long-term abuse, their self esteem is very low and they do not have the support systems to build their confidence. </a:t>
            </a:r>
            <a:endParaRPr lang="en-US" sz="24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8308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Myth VS Truth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370"/>
            <a:ext cx="8229600" cy="4951325"/>
          </a:xfrm>
        </p:spPr>
        <p:txBody>
          <a:bodyPr>
            <a:normAutofit/>
          </a:bodyPr>
          <a:lstStyle/>
          <a:p>
            <a:pPr fontAlgn="base"/>
            <a:r>
              <a:rPr lang="en-AU" sz="2000" b="1" dirty="0"/>
              <a:t>Myth: Loving caring partners do not use violence.</a:t>
            </a:r>
            <a:endParaRPr lang="en-US" sz="2000" dirty="0"/>
          </a:p>
          <a:p>
            <a:pPr fontAlgn="base"/>
            <a:r>
              <a:rPr lang="en-AU" sz="2000" b="1" dirty="0"/>
              <a:t>Truth: Violence can happen even in the most loving  and caring relationships. </a:t>
            </a:r>
          </a:p>
          <a:p>
            <a:pPr marL="0" indent="0" fontAlgn="base">
              <a:buNone/>
            </a:pPr>
            <a:endParaRPr lang="en-US" sz="2000" dirty="0"/>
          </a:p>
          <a:p>
            <a:pPr fontAlgn="base"/>
            <a:r>
              <a:rPr lang="en-AU" sz="2000" b="1" dirty="0"/>
              <a:t>Myth: Only small numbers of women have experienced domestic &amp; family violence.</a:t>
            </a:r>
            <a:endParaRPr lang="en-US" sz="2000" dirty="0"/>
          </a:p>
          <a:p>
            <a:pPr fontAlgn="base"/>
            <a:r>
              <a:rPr lang="en-AU" sz="2000" b="1" dirty="0"/>
              <a:t>Truth: one in three to five women will experience domestic &amp; family violence. </a:t>
            </a:r>
          </a:p>
          <a:p>
            <a:pPr marL="0" indent="0" fontAlgn="base">
              <a:buNone/>
            </a:pPr>
            <a:endParaRPr lang="en-US" sz="2000" dirty="0"/>
          </a:p>
          <a:p>
            <a:pPr fontAlgn="base"/>
            <a:r>
              <a:rPr lang="en-AU" sz="2000" b="1" dirty="0"/>
              <a:t>Myth: Alcohol and stress are to blame for domestic violence. </a:t>
            </a:r>
            <a:endParaRPr lang="en-US" sz="2000" dirty="0"/>
          </a:p>
          <a:p>
            <a:pPr fontAlgn="base"/>
            <a:r>
              <a:rPr lang="en-AU" sz="2000" b="1" dirty="0"/>
              <a:t>Truth: Alcohol and stress are not an excuse for domestic violence, it only acts as a excuse.  It is up to the person who commits domestic violence to accept responsibility.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18141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Myth VS Truth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925"/>
            <a:ext cx="8229600" cy="4951325"/>
          </a:xfrm>
        </p:spPr>
        <p:txBody>
          <a:bodyPr>
            <a:normAutofit fontScale="92500" lnSpcReduction="20000"/>
          </a:bodyPr>
          <a:lstStyle/>
          <a:p>
            <a:pPr fontAlgn="base"/>
            <a:r>
              <a:rPr lang="en-AU" sz="2000" b="1" dirty="0"/>
              <a:t>Myth</a:t>
            </a:r>
            <a:r>
              <a:rPr lang="en-US" sz="2000" dirty="0"/>
              <a:t>: </a:t>
            </a:r>
            <a:r>
              <a:rPr lang="en-AU" sz="2000" b="1" dirty="0"/>
              <a:t>Domestic Violence is rarely spoken about, it is a private family matter. </a:t>
            </a:r>
            <a:endParaRPr lang="en-US" sz="2000" dirty="0"/>
          </a:p>
          <a:p>
            <a:pPr fontAlgn="base"/>
            <a:r>
              <a:rPr lang="en-AU" sz="2000" b="1" dirty="0"/>
              <a:t>Truth: Domestic Violence is a crime.  It is not part of any relationship. </a:t>
            </a:r>
          </a:p>
          <a:p>
            <a:pPr marL="0" indent="0" fontAlgn="base">
              <a:buNone/>
            </a:pPr>
            <a:endParaRPr lang="en-US" sz="2000" dirty="0"/>
          </a:p>
          <a:p>
            <a:pPr fontAlgn="base"/>
            <a:r>
              <a:rPr lang="en-AU" sz="2000" b="1" dirty="0"/>
              <a:t>Myth: Domestic Violence only happens where there is unemployment and poverty in the family.</a:t>
            </a:r>
            <a:endParaRPr lang="en-US" sz="2000" dirty="0"/>
          </a:p>
          <a:p>
            <a:pPr fontAlgn="base"/>
            <a:r>
              <a:rPr lang="en-AU" sz="2000" b="1" dirty="0"/>
              <a:t>Truth: Women from all backgrounds, all ages, all cultures, employed and unemployed are likely to be victims of domestic violence. </a:t>
            </a:r>
          </a:p>
          <a:p>
            <a:pPr marL="0" indent="0" fontAlgn="base">
              <a:buNone/>
            </a:pPr>
            <a:endParaRPr lang="en-US" sz="2000" dirty="0"/>
          </a:p>
          <a:p>
            <a:pPr fontAlgn="base"/>
            <a:r>
              <a:rPr lang="en-AU" sz="2000" b="1" dirty="0"/>
              <a:t>Myth: Women know their rights and can leave the situation if they want to. </a:t>
            </a:r>
            <a:endParaRPr lang="en-US" sz="2000" dirty="0"/>
          </a:p>
          <a:p>
            <a:pPr fontAlgn="base"/>
            <a:r>
              <a:rPr lang="en-AU" sz="2000" b="1" dirty="0"/>
              <a:t>Truth: A strong sense of silence and secrecy often go with Domestic Violence. Women fear speaking out. The violence causes low self-esteem and no one wants their family to break up.  Most women hope the violence will stop. </a:t>
            </a:r>
          </a:p>
          <a:p>
            <a:pPr marL="0" indent="0" fontAlgn="base">
              <a:buNone/>
            </a:pPr>
            <a:endParaRPr lang="en-US" sz="2000" dirty="0"/>
          </a:p>
          <a:p>
            <a:pPr fontAlgn="base"/>
            <a:r>
              <a:rPr lang="en-AU" sz="2000" b="1" dirty="0"/>
              <a:t>Myth: Some women provoke violence and they are part of the problem. </a:t>
            </a:r>
            <a:endParaRPr lang="en-US" sz="2000" dirty="0"/>
          </a:p>
          <a:p>
            <a:pPr fontAlgn="base"/>
            <a:r>
              <a:rPr lang="en-AU" sz="2000" b="1" dirty="0"/>
              <a:t>Truth: No family deserves violence, dealing with problems in ways that don’t involve violence is the key, not blaming the victim. </a:t>
            </a:r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6121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8991600" cy="1143000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Arial Black" pitchFamily="34" charset="0"/>
              </a:rPr>
              <a:t>Domestic Violence: Causes &amp; Excuses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30925"/>
            <a:ext cx="8229600" cy="4951325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AU" altLang="en-US" sz="2000" dirty="0">
                <a:cs typeface="Arial" panose="020B0604020202020204" pitchFamily="34" charset="0"/>
              </a:rPr>
              <a:t>Financial pressure on the family causing stress.</a:t>
            </a:r>
          </a:p>
          <a:p>
            <a:pPr>
              <a:buNone/>
            </a:pPr>
            <a:endParaRPr lang="en-AU" altLang="en-US" sz="2000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AU" altLang="en-US" sz="2000" dirty="0">
                <a:cs typeface="Arial" panose="020B0604020202020204" pitchFamily="34" charset="0"/>
              </a:rPr>
              <a:t>  Drug &amp; alcohol abuse by one or more family members.</a:t>
            </a:r>
          </a:p>
          <a:p>
            <a:pPr>
              <a:buFont typeface="Wingdings" panose="05000000000000000000" pitchFamily="2" charset="2"/>
              <a:buNone/>
            </a:pPr>
            <a:endParaRPr lang="en-AU" altLang="en-US" sz="2000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AU" altLang="en-US" sz="2000" dirty="0">
                <a:cs typeface="Arial" panose="020B0604020202020204" pitchFamily="34" charset="0"/>
              </a:rPr>
              <a:t>  Gambling by either partner.</a:t>
            </a:r>
          </a:p>
          <a:p>
            <a:pPr>
              <a:buFont typeface="Wingdings" panose="05000000000000000000" pitchFamily="2" charset="2"/>
              <a:buChar char="Ø"/>
            </a:pPr>
            <a:endParaRPr lang="en-AU" altLang="en-US" sz="2000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AU" altLang="en-US" sz="2000" dirty="0">
                <a:cs typeface="Arial" panose="020B0604020202020204" pitchFamily="34" charset="0"/>
              </a:rPr>
              <a:t>  Abuse within extended families, generational abuse.</a:t>
            </a:r>
          </a:p>
          <a:p>
            <a:pPr>
              <a:buFont typeface="Wingdings" panose="05000000000000000000" pitchFamily="2" charset="2"/>
              <a:buNone/>
            </a:pPr>
            <a:endParaRPr lang="en-AU" altLang="en-US" sz="2000" dirty="0"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AU" altLang="en-US" sz="2000" dirty="0">
                <a:cs typeface="Arial" panose="020B0604020202020204" pitchFamily="34" charset="0"/>
              </a:rPr>
              <a:t>  Typical and acceptable  “male” behaviour. </a:t>
            </a:r>
          </a:p>
          <a:p>
            <a:pPr>
              <a:buFont typeface="Wingdings" panose="05000000000000000000" pitchFamily="2" charset="2"/>
              <a:buNone/>
            </a:pPr>
            <a:endParaRPr lang="en-AU" altLang="en-US" sz="2000" dirty="0"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AU" altLang="en-US" sz="2000" dirty="0">
                <a:cs typeface="Arial" panose="020B0604020202020204" pitchFamily="34" charset="0"/>
              </a:rPr>
              <a:t>  Culturally acceptable behaviour.</a:t>
            </a:r>
          </a:p>
        </p:txBody>
      </p:sp>
    </p:spTree>
    <p:extLst>
      <p:ext uri="{BB962C8B-B14F-4D97-AF65-F5344CB8AC3E}">
        <p14:creationId xmlns:p14="http://schemas.microsoft.com/office/powerpoint/2010/main" val="1307461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2046</TotalTime>
  <Words>1469</Words>
  <Application>Microsoft Office PowerPoint</Application>
  <PresentationFormat>On-screen Show (4:3)</PresentationFormat>
  <Paragraphs>190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9" baseType="lpstr">
      <vt:lpstr>Arial</vt:lpstr>
      <vt:lpstr>Arial Black</vt:lpstr>
      <vt:lpstr>Calibri</vt:lpstr>
      <vt:lpstr>Century Gothic</vt:lpstr>
      <vt:lpstr>Symbol</vt:lpstr>
      <vt:lpstr>Tahoma</vt:lpstr>
      <vt:lpstr>Times New Roman</vt:lpstr>
      <vt:lpstr>Wingdings</vt:lpstr>
      <vt:lpstr>Office Theme</vt:lpstr>
      <vt:lpstr>Department of Public Safety Domestic Violence Training </vt:lpstr>
      <vt:lpstr>Subject Training </vt:lpstr>
      <vt:lpstr>Domestic Violence: What Is It?</vt:lpstr>
      <vt:lpstr>Domestic Violence: What Is It?</vt:lpstr>
      <vt:lpstr>Domestic Violence: What Is It?</vt:lpstr>
      <vt:lpstr>Domestic Violence: Myth VS Truth</vt:lpstr>
      <vt:lpstr>Domestic Violence: Myth VS Truth</vt:lpstr>
      <vt:lpstr>Domestic Violence: Myth VS Truth</vt:lpstr>
      <vt:lpstr>Domestic Violence: Causes &amp; Excuses</vt:lpstr>
      <vt:lpstr>Domestic Violence: Causes &amp; Excuses</vt:lpstr>
      <vt:lpstr>Domestic Violence: Indicators</vt:lpstr>
      <vt:lpstr>Domestic Violence: Indicators</vt:lpstr>
      <vt:lpstr>Domestic Violence: Indicators</vt:lpstr>
      <vt:lpstr>Domestic Violence: If You Need Help</vt:lpstr>
      <vt:lpstr>On-Campus Resources </vt:lpstr>
      <vt:lpstr>Off-Campus Resources </vt:lpstr>
      <vt:lpstr>Off-Campus Resources </vt:lpstr>
      <vt:lpstr>Off-Campus Resources </vt:lpstr>
      <vt:lpstr>Off-Campus Resources </vt:lpstr>
      <vt:lpstr>Off-Campus Resources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Kelly Vogelsong</dc:creator>
  <cp:lastModifiedBy>Coss, Michael</cp:lastModifiedBy>
  <cp:revision>186</cp:revision>
  <cp:lastPrinted>2013-03-15T12:15:23Z</cp:lastPrinted>
  <dcterms:created xsi:type="dcterms:W3CDTF">2011-05-19T13:44:44Z</dcterms:created>
  <dcterms:modified xsi:type="dcterms:W3CDTF">2026-03-18T18:13:55Z</dcterms:modified>
</cp:coreProperties>
</file>