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6"/>
  </p:notesMasterIdLst>
  <p:handoutMasterIdLst>
    <p:handoutMasterId r:id="rId87"/>
  </p:handoutMasterIdLst>
  <p:sldIdLst>
    <p:sldId id="256" r:id="rId2"/>
    <p:sldId id="268" r:id="rId3"/>
    <p:sldId id="258" r:id="rId4"/>
    <p:sldId id="265" r:id="rId5"/>
    <p:sldId id="267" r:id="rId6"/>
    <p:sldId id="394" r:id="rId7"/>
    <p:sldId id="395" r:id="rId8"/>
    <p:sldId id="291" r:id="rId9"/>
    <p:sldId id="269" r:id="rId10"/>
    <p:sldId id="261" r:id="rId11"/>
    <p:sldId id="389" r:id="rId12"/>
    <p:sldId id="290" r:id="rId13"/>
    <p:sldId id="289" r:id="rId14"/>
    <p:sldId id="349" r:id="rId15"/>
    <p:sldId id="288" r:id="rId16"/>
    <p:sldId id="287" r:id="rId17"/>
    <p:sldId id="286" r:id="rId18"/>
    <p:sldId id="285" r:id="rId19"/>
    <p:sldId id="284" r:id="rId20"/>
    <p:sldId id="292" r:id="rId21"/>
    <p:sldId id="388" r:id="rId22"/>
    <p:sldId id="350" r:id="rId23"/>
    <p:sldId id="300" r:id="rId24"/>
    <p:sldId id="351" r:id="rId25"/>
    <p:sldId id="299" r:id="rId26"/>
    <p:sldId id="352" r:id="rId27"/>
    <p:sldId id="353" r:id="rId28"/>
    <p:sldId id="390" r:id="rId29"/>
    <p:sldId id="391" r:id="rId30"/>
    <p:sldId id="392" r:id="rId31"/>
    <p:sldId id="393" r:id="rId32"/>
    <p:sldId id="298" r:id="rId33"/>
    <p:sldId id="371" r:id="rId34"/>
    <p:sldId id="372" r:id="rId35"/>
    <p:sldId id="373" r:id="rId36"/>
    <p:sldId id="354" r:id="rId37"/>
    <p:sldId id="365" r:id="rId38"/>
    <p:sldId id="367" r:id="rId39"/>
    <p:sldId id="368" r:id="rId40"/>
    <p:sldId id="369" r:id="rId41"/>
    <p:sldId id="297" r:id="rId42"/>
    <p:sldId id="296" r:id="rId43"/>
    <p:sldId id="304" r:id="rId44"/>
    <p:sldId id="303" r:id="rId45"/>
    <p:sldId id="356" r:id="rId46"/>
    <p:sldId id="301" r:id="rId47"/>
    <p:sldId id="359" r:id="rId48"/>
    <p:sldId id="315" r:id="rId49"/>
    <p:sldId id="361" r:id="rId50"/>
    <p:sldId id="314" r:id="rId51"/>
    <p:sldId id="313" r:id="rId52"/>
    <p:sldId id="322" r:id="rId53"/>
    <p:sldId id="321" r:id="rId54"/>
    <p:sldId id="320" r:id="rId55"/>
    <p:sldId id="362" r:id="rId56"/>
    <p:sldId id="318" r:id="rId57"/>
    <p:sldId id="317" r:id="rId58"/>
    <p:sldId id="327" r:id="rId59"/>
    <p:sldId id="326" r:id="rId60"/>
    <p:sldId id="325" r:id="rId61"/>
    <p:sldId id="324" r:id="rId62"/>
    <p:sldId id="323" r:id="rId63"/>
    <p:sldId id="312" r:id="rId64"/>
    <p:sldId id="334" r:id="rId65"/>
    <p:sldId id="333" r:id="rId66"/>
    <p:sldId id="363" r:id="rId67"/>
    <p:sldId id="332" r:id="rId68"/>
    <p:sldId id="331" r:id="rId69"/>
    <p:sldId id="329" r:id="rId70"/>
    <p:sldId id="374" r:id="rId71"/>
    <p:sldId id="375" r:id="rId72"/>
    <p:sldId id="376" r:id="rId73"/>
    <p:sldId id="377" r:id="rId74"/>
    <p:sldId id="378" r:id="rId75"/>
    <p:sldId id="379" r:id="rId76"/>
    <p:sldId id="380" r:id="rId77"/>
    <p:sldId id="381" r:id="rId78"/>
    <p:sldId id="382" r:id="rId79"/>
    <p:sldId id="383" r:id="rId80"/>
    <p:sldId id="384" r:id="rId81"/>
    <p:sldId id="385" r:id="rId82"/>
    <p:sldId id="386" r:id="rId83"/>
    <p:sldId id="387" r:id="rId84"/>
    <p:sldId id="364" r:id="rId85"/>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296EB4D-A663-477E-BA67-F747DE25249B}" v="1" dt="2026-03-18T17:19:01.59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503" autoAdjust="0"/>
    <p:restoredTop sz="94660"/>
  </p:normalViewPr>
  <p:slideViewPr>
    <p:cSldViewPr snapToGrid="0" snapToObjects="1">
      <p:cViewPr varScale="1">
        <p:scale>
          <a:sx n="93" d="100"/>
          <a:sy n="93" d="100"/>
        </p:scale>
        <p:origin x="1680" y="8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75" d="100"/>
          <a:sy n="75" d="100"/>
        </p:scale>
        <p:origin x="-1752" y="-8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viewProps" Target="view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theme" Target="theme/theme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microsoft.com/office/2015/10/relationships/revisionInfo" Target="revisionInfo.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microsoft.com/office/2016/11/relationships/changesInfo" Target="changesInfos/changesInfo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handoutMaster" Target="handoutMasters/handout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ss, Michael" userId="db8da8fc-3aed-4968-a443-a131c474e70b" providerId="ADAL" clId="{0F44A28D-DADA-431B-973C-1D087424B5B3}"/>
    <pc:docChg chg="custSel delSld modSld">
      <pc:chgData name="Coss, Michael" userId="db8da8fc-3aed-4968-a443-a131c474e70b" providerId="ADAL" clId="{0F44A28D-DADA-431B-973C-1D087424B5B3}" dt="2026-03-18T17:34:08.691" v="874" actId="2696"/>
      <pc:docMkLst>
        <pc:docMk/>
      </pc:docMkLst>
      <pc:sldChg chg="modSp">
        <pc:chgData name="Coss, Michael" userId="db8da8fc-3aed-4968-a443-a131c474e70b" providerId="ADAL" clId="{0F44A28D-DADA-431B-973C-1D087424B5B3}" dt="2026-03-18T17:19:01.597" v="0" actId="14826"/>
        <pc:sldMkLst>
          <pc:docMk/>
          <pc:sldMk cId="3399039820" sldId="256"/>
        </pc:sldMkLst>
        <pc:picChg chg="mod">
          <ac:chgData name="Coss, Michael" userId="db8da8fc-3aed-4968-a443-a131c474e70b" providerId="ADAL" clId="{0F44A28D-DADA-431B-973C-1D087424B5B3}" dt="2026-03-18T17:19:01.597" v="0" actId="14826"/>
          <ac:picMkLst>
            <pc:docMk/>
            <pc:sldMk cId="3399039820" sldId="256"/>
            <ac:picMk id="1027" creationId="{00000000-0000-0000-0000-000000000000}"/>
          </ac:picMkLst>
        </pc:picChg>
      </pc:sldChg>
      <pc:sldChg chg="modSp mod">
        <pc:chgData name="Coss, Michael" userId="db8da8fc-3aed-4968-a443-a131c474e70b" providerId="ADAL" clId="{0F44A28D-DADA-431B-973C-1D087424B5B3}" dt="2026-03-18T17:25:26.094" v="630" actId="14100"/>
        <pc:sldMkLst>
          <pc:docMk/>
          <pc:sldMk cId="3733870912" sldId="265"/>
        </pc:sldMkLst>
        <pc:spChg chg="mod">
          <ac:chgData name="Coss, Michael" userId="db8da8fc-3aed-4968-a443-a131c474e70b" providerId="ADAL" clId="{0F44A28D-DADA-431B-973C-1D087424B5B3}" dt="2026-03-18T17:25:10.161" v="628" actId="403"/>
          <ac:spMkLst>
            <pc:docMk/>
            <pc:sldMk cId="3733870912" sldId="265"/>
            <ac:spMk id="5" creationId="{00000000-0000-0000-0000-000000000000}"/>
          </ac:spMkLst>
        </pc:spChg>
        <pc:spChg chg="mod">
          <ac:chgData name="Coss, Michael" userId="db8da8fc-3aed-4968-a443-a131c474e70b" providerId="ADAL" clId="{0F44A28D-DADA-431B-973C-1D087424B5B3}" dt="2026-03-18T17:25:26.094" v="630" actId="14100"/>
          <ac:spMkLst>
            <pc:docMk/>
            <pc:sldMk cId="3733870912" sldId="265"/>
            <ac:spMk id="6" creationId="{00000000-0000-0000-0000-000000000000}"/>
          </ac:spMkLst>
        </pc:spChg>
      </pc:sldChg>
      <pc:sldChg chg="delSp modSp mod">
        <pc:chgData name="Coss, Michael" userId="db8da8fc-3aed-4968-a443-a131c474e70b" providerId="ADAL" clId="{0F44A28D-DADA-431B-973C-1D087424B5B3}" dt="2026-03-18T17:19:10.965" v="2" actId="1076"/>
        <pc:sldMkLst>
          <pc:docMk/>
          <pc:sldMk cId="1582001650" sldId="268"/>
        </pc:sldMkLst>
        <pc:picChg chg="del">
          <ac:chgData name="Coss, Michael" userId="db8da8fc-3aed-4968-a443-a131c474e70b" providerId="ADAL" clId="{0F44A28D-DADA-431B-973C-1D087424B5B3}" dt="2026-03-18T17:19:07.197" v="1" actId="21"/>
          <ac:picMkLst>
            <pc:docMk/>
            <pc:sldMk cId="1582001650" sldId="268"/>
            <ac:picMk id="5" creationId="{00000000-0000-0000-0000-000000000000}"/>
          </ac:picMkLst>
        </pc:picChg>
        <pc:picChg chg="mod">
          <ac:chgData name="Coss, Michael" userId="db8da8fc-3aed-4968-a443-a131c474e70b" providerId="ADAL" clId="{0F44A28D-DADA-431B-973C-1D087424B5B3}" dt="2026-03-18T17:19:10.965" v="2" actId="1076"/>
          <ac:picMkLst>
            <pc:docMk/>
            <pc:sldMk cId="1582001650" sldId="268"/>
            <ac:picMk id="6" creationId="{00000000-0000-0000-0000-000000000000}"/>
          </ac:picMkLst>
        </pc:picChg>
      </pc:sldChg>
      <pc:sldChg chg="modSp mod">
        <pc:chgData name="Coss, Michael" userId="db8da8fc-3aed-4968-a443-a131c474e70b" providerId="ADAL" clId="{0F44A28D-DADA-431B-973C-1D087424B5B3}" dt="2026-03-18T17:29:36.625" v="730" actId="6549"/>
        <pc:sldMkLst>
          <pc:docMk/>
          <pc:sldMk cId="2443444898" sldId="286"/>
        </pc:sldMkLst>
        <pc:spChg chg="mod">
          <ac:chgData name="Coss, Michael" userId="db8da8fc-3aed-4968-a443-a131c474e70b" providerId="ADAL" clId="{0F44A28D-DADA-431B-973C-1D087424B5B3}" dt="2026-03-18T17:29:36.625" v="730" actId="6549"/>
          <ac:spMkLst>
            <pc:docMk/>
            <pc:sldMk cId="2443444898" sldId="286"/>
            <ac:spMk id="4" creationId="{00000000-0000-0000-0000-000000000000}"/>
          </ac:spMkLst>
        </pc:spChg>
      </pc:sldChg>
      <pc:sldChg chg="modSp mod">
        <pc:chgData name="Coss, Michael" userId="db8da8fc-3aed-4968-a443-a131c474e70b" providerId="ADAL" clId="{0F44A28D-DADA-431B-973C-1D087424B5B3}" dt="2026-03-18T17:28:34.055" v="729" actId="20577"/>
        <pc:sldMkLst>
          <pc:docMk/>
          <pc:sldMk cId="2970324214" sldId="288"/>
        </pc:sldMkLst>
        <pc:spChg chg="mod">
          <ac:chgData name="Coss, Michael" userId="db8da8fc-3aed-4968-a443-a131c474e70b" providerId="ADAL" clId="{0F44A28D-DADA-431B-973C-1D087424B5B3}" dt="2026-03-18T17:28:34.055" v="729" actId="20577"/>
          <ac:spMkLst>
            <pc:docMk/>
            <pc:sldMk cId="2970324214" sldId="288"/>
            <ac:spMk id="4" creationId="{00000000-0000-0000-0000-000000000000}"/>
          </ac:spMkLst>
        </pc:spChg>
      </pc:sldChg>
      <pc:sldChg chg="modSp mod">
        <pc:chgData name="Coss, Michael" userId="db8da8fc-3aed-4968-a443-a131c474e70b" providerId="ADAL" clId="{0F44A28D-DADA-431B-973C-1D087424B5B3}" dt="2026-03-18T17:30:26.780" v="792" actId="5793"/>
        <pc:sldMkLst>
          <pc:docMk/>
          <pc:sldMk cId="2974875737" sldId="292"/>
        </pc:sldMkLst>
        <pc:spChg chg="mod">
          <ac:chgData name="Coss, Michael" userId="db8da8fc-3aed-4968-a443-a131c474e70b" providerId="ADAL" clId="{0F44A28D-DADA-431B-973C-1D087424B5B3}" dt="2026-03-18T17:30:26.780" v="792" actId="5793"/>
          <ac:spMkLst>
            <pc:docMk/>
            <pc:sldMk cId="2974875737" sldId="292"/>
            <ac:spMk id="4" creationId="{00000000-0000-0000-0000-000000000000}"/>
          </ac:spMkLst>
        </pc:spChg>
      </pc:sldChg>
      <pc:sldChg chg="modSp mod">
        <pc:chgData name="Coss, Michael" userId="db8da8fc-3aed-4968-a443-a131c474e70b" providerId="ADAL" clId="{0F44A28D-DADA-431B-973C-1D087424B5B3}" dt="2026-03-18T17:31:59.999" v="869" actId="20577"/>
        <pc:sldMkLst>
          <pc:docMk/>
          <pc:sldMk cId="2106867408" sldId="351"/>
        </pc:sldMkLst>
        <pc:spChg chg="mod">
          <ac:chgData name="Coss, Michael" userId="db8da8fc-3aed-4968-a443-a131c474e70b" providerId="ADAL" clId="{0F44A28D-DADA-431B-973C-1D087424B5B3}" dt="2026-03-18T17:31:59.999" v="869" actId="20577"/>
          <ac:spMkLst>
            <pc:docMk/>
            <pc:sldMk cId="2106867408" sldId="351"/>
            <ac:spMk id="4" creationId="{00000000-0000-0000-0000-000000000000}"/>
          </ac:spMkLst>
        </pc:spChg>
      </pc:sldChg>
      <pc:sldChg chg="modSp mod">
        <pc:chgData name="Coss, Michael" userId="db8da8fc-3aed-4968-a443-a131c474e70b" providerId="ADAL" clId="{0F44A28D-DADA-431B-973C-1D087424B5B3}" dt="2026-03-18T17:33:42.974" v="873" actId="20577"/>
        <pc:sldMkLst>
          <pc:docMk/>
          <pc:sldMk cId="1445481053" sldId="356"/>
        </pc:sldMkLst>
        <pc:spChg chg="mod">
          <ac:chgData name="Coss, Michael" userId="db8da8fc-3aed-4968-a443-a131c474e70b" providerId="ADAL" clId="{0F44A28D-DADA-431B-973C-1D087424B5B3}" dt="2026-03-18T17:33:42.974" v="873" actId="20577"/>
          <ac:spMkLst>
            <pc:docMk/>
            <pc:sldMk cId="1445481053" sldId="356"/>
            <ac:spMk id="4" creationId="{00000000-0000-0000-0000-000000000000}"/>
          </ac:spMkLst>
        </pc:spChg>
      </pc:sldChg>
      <pc:sldChg chg="del">
        <pc:chgData name="Coss, Michael" userId="db8da8fc-3aed-4968-a443-a131c474e70b" providerId="ADAL" clId="{0F44A28D-DADA-431B-973C-1D087424B5B3}" dt="2026-03-18T17:34:08.691" v="874" actId="2696"/>
        <pc:sldMkLst>
          <pc:docMk/>
          <pc:sldMk cId="1230634802" sldId="357"/>
        </pc:sldMkLst>
      </pc:sldChg>
      <pc:sldChg chg="modSp mod">
        <pc:chgData name="Coss, Michael" userId="db8da8fc-3aed-4968-a443-a131c474e70b" providerId="ADAL" clId="{0F44A28D-DADA-431B-973C-1D087424B5B3}" dt="2026-03-18T17:31:27.889" v="857" actId="20577"/>
        <pc:sldMkLst>
          <pc:docMk/>
          <pc:sldMk cId="577721260" sldId="388"/>
        </pc:sldMkLst>
        <pc:spChg chg="mod">
          <ac:chgData name="Coss, Michael" userId="db8da8fc-3aed-4968-a443-a131c474e70b" providerId="ADAL" clId="{0F44A28D-DADA-431B-973C-1D087424B5B3}" dt="2026-03-18T17:31:27.889" v="857" actId="20577"/>
          <ac:spMkLst>
            <pc:docMk/>
            <pc:sldMk cId="577721260" sldId="388"/>
            <ac:spMk id="4" creationId="{00000000-0000-0000-0000-000000000000}"/>
          </ac:spMkLst>
        </pc:spChg>
      </pc:sldChg>
      <pc:sldChg chg="modSp mod">
        <pc:chgData name="Coss, Michael" userId="db8da8fc-3aed-4968-a443-a131c474e70b" providerId="ADAL" clId="{0F44A28D-DADA-431B-973C-1D087424B5B3}" dt="2026-03-18T17:32:31.462" v="872" actId="20577"/>
        <pc:sldMkLst>
          <pc:docMk/>
          <pc:sldMk cId="879022410" sldId="391"/>
        </pc:sldMkLst>
        <pc:spChg chg="mod">
          <ac:chgData name="Coss, Michael" userId="db8da8fc-3aed-4968-a443-a131c474e70b" providerId="ADAL" clId="{0F44A28D-DADA-431B-973C-1D087424B5B3}" dt="2026-03-18T17:32:31.462" v="872" actId="20577"/>
          <ac:spMkLst>
            <pc:docMk/>
            <pc:sldMk cId="879022410" sldId="391"/>
            <ac:spMk id="4" creationId="{00000000-0000-0000-0000-000000000000}"/>
          </ac:spMkLst>
        </pc:spChg>
      </pc:sldChg>
      <pc:sldChg chg="modSp mod">
        <pc:chgData name="Coss, Michael" userId="db8da8fc-3aed-4968-a443-a131c474e70b" providerId="ADAL" clId="{0F44A28D-DADA-431B-973C-1D087424B5B3}" dt="2026-03-18T17:26:53.190" v="703" actId="6549"/>
        <pc:sldMkLst>
          <pc:docMk/>
          <pc:sldMk cId="192330029" sldId="395"/>
        </pc:sldMkLst>
        <pc:spChg chg="mod">
          <ac:chgData name="Coss, Michael" userId="db8da8fc-3aed-4968-a443-a131c474e70b" providerId="ADAL" clId="{0F44A28D-DADA-431B-973C-1D087424B5B3}" dt="2026-03-18T17:26:53.190" v="703" actId="6549"/>
          <ac:spMkLst>
            <pc:docMk/>
            <pc:sldMk cId="192330029" sldId="395"/>
            <ac:spMk id="4"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305CCC72-1163-4965-BBDE-1F7BA9AEAE5F}" type="datetimeFigureOut">
              <a:rPr lang="en-US" smtClean="0"/>
              <a:pPr/>
              <a:t>3/18/2026</a:t>
            </a:fld>
            <a:endParaRPr lang="en-US" dirty="0"/>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9FBBF8D3-0144-48B7-B292-EF75B4F5694F}" type="slidenum">
              <a:rPr lang="en-US" smtClean="0"/>
              <a:pPr/>
              <a:t>‹#›</a:t>
            </a:fld>
            <a:endParaRPr lang="en-US" dirty="0"/>
          </a:p>
        </p:txBody>
      </p:sp>
    </p:spTree>
    <p:extLst>
      <p:ext uri="{BB962C8B-B14F-4D97-AF65-F5344CB8AC3E}">
        <p14:creationId xmlns:p14="http://schemas.microsoft.com/office/powerpoint/2010/main" val="12308264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39453EE1-280E-4DCE-92AE-8E35D0492D5C}" type="datetimeFigureOut">
              <a:rPr lang="en-US" smtClean="0"/>
              <a:pPr/>
              <a:t>3/18/2026</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D2E23DE9-0EE7-417B-BF09-2542AF0410E7}" type="slidenum">
              <a:rPr lang="en-US" smtClean="0"/>
              <a:pPr/>
              <a:t>‹#›</a:t>
            </a:fld>
            <a:endParaRPr lang="en-US" dirty="0"/>
          </a:p>
        </p:txBody>
      </p:sp>
    </p:spTree>
    <p:extLst>
      <p:ext uri="{BB962C8B-B14F-4D97-AF65-F5344CB8AC3E}">
        <p14:creationId xmlns:p14="http://schemas.microsoft.com/office/powerpoint/2010/main" val="19806971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86543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442976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10B916F-913F-B848-A1EB-F52DFC0E1737}" type="datetimeFigureOut">
              <a:rPr lang="en-US" smtClean="0"/>
              <a:pPr/>
              <a:t>3/18/2026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8BF93C6-40B2-1C49-915E-B8D660DA5252}" type="slidenum">
              <a:rPr lang="en-US" smtClean="0"/>
              <a:pPr/>
              <a:t>‹#›</a:t>
            </a:fld>
            <a:endParaRPr lang="en-US" dirty="0"/>
          </a:p>
        </p:txBody>
      </p:sp>
    </p:spTree>
    <p:extLst>
      <p:ext uri="{BB962C8B-B14F-4D97-AF65-F5344CB8AC3E}">
        <p14:creationId xmlns:p14="http://schemas.microsoft.com/office/powerpoint/2010/main" val="14215992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10B916F-913F-B848-A1EB-F52DFC0E1737}" type="datetimeFigureOut">
              <a:rPr lang="en-US" smtClean="0"/>
              <a:pPr/>
              <a:t>3/18/2026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8BF93C6-40B2-1C49-915E-B8D660DA5252}" type="slidenum">
              <a:rPr lang="en-US" smtClean="0"/>
              <a:pPr/>
              <a:t>‹#›</a:t>
            </a:fld>
            <a:endParaRPr lang="en-US" dirty="0"/>
          </a:p>
        </p:txBody>
      </p:sp>
      <p:pic>
        <p:nvPicPr>
          <p:cNvPr id="7" name="Picture 6" descr="PPT Background.jpg"/>
          <p:cNvPicPr>
            <a:picLocks noChangeAspect="1"/>
          </p:cNvPicPr>
          <p:nvPr userDrawn="1"/>
        </p:nvPicPr>
        <p:blipFill>
          <a:blip r:embed="rId2"/>
          <a:stretch>
            <a:fillRect/>
          </a:stretch>
        </p:blipFill>
        <p:spPr>
          <a:xfrm>
            <a:off x="0" y="6147786"/>
            <a:ext cx="9144000" cy="710214"/>
          </a:xfrm>
          <a:prstGeom prst="rect">
            <a:avLst/>
          </a:prstGeom>
        </p:spPr>
      </p:pic>
    </p:spTree>
    <p:extLst>
      <p:ext uri="{BB962C8B-B14F-4D97-AF65-F5344CB8AC3E}">
        <p14:creationId xmlns:p14="http://schemas.microsoft.com/office/powerpoint/2010/main" val="9662573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10B916F-913F-B848-A1EB-F52DFC0E1737}" type="datetimeFigureOut">
              <a:rPr lang="en-US" smtClean="0"/>
              <a:pPr/>
              <a:t>3/18/2026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8BF93C6-40B2-1C49-915E-B8D660DA5252}" type="slidenum">
              <a:rPr lang="en-US" smtClean="0"/>
              <a:pPr/>
              <a:t>‹#›</a:t>
            </a:fld>
            <a:endParaRPr lang="en-US" dirty="0"/>
          </a:p>
        </p:txBody>
      </p:sp>
      <p:pic>
        <p:nvPicPr>
          <p:cNvPr id="7" name="Picture 6" descr="PPT Background.jpg"/>
          <p:cNvPicPr>
            <a:picLocks noChangeAspect="1"/>
          </p:cNvPicPr>
          <p:nvPr userDrawn="1"/>
        </p:nvPicPr>
        <p:blipFill>
          <a:blip r:embed="rId2"/>
          <a:stretch>
            <a:fillRect/>
          </a:stretch>
        </p:blipFill>
        <p:spPr>
          <a:xfrm>
            <a:off x="0" y="6147786"/>
            <a:ext cx="9144000" cy="710214"/>
          </a:xfrm>
          <a:prstGeom prst="rect">
            <a:avLst/>
          </a:prstGeom>
        </p:spPr>
      </p:pic>
    </p:spTree>
    <p:extLst>
      <p:ext uri="{BB962C8B-B14F-4D97-AF65-F5344CB8AC3E}">
        <p14:creationId xmlns:p14="http://schemas.microsoft.com/office/powerpoint/2010/main" val="8775370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10B916F-913F-B848-A1EB-F52DFC0E1737}" type="datetimeFigureOut">
              <a:rPr lang="en-US" smtClean="0"/>
              <a:pPr/>
              <a:t>3/18/2026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8BF93C6-40B2-1C49-915E-B8D660DA5252}" type="slidenum">
              <a:rPr lang="en-US" smtClean="0"/>
              <a:pPr/>
              <a:t>‹#›</a:t>
            </a:fld>
            <a:endParaRPr lang="en-US" dirty="0"/>
          </a:p>
        </p:txBody>
      </p:sp>
      <p:pic>
        <p:nvPicPr>
          <p:cNvPr id="7" name="Picture 6" descr="PPT Background.jpg"/>
          <p:cNvPicPr>
            <a:picLocks noChangeAspect="1"/>
          </p:cNvPicPr>
          <p:nvPr userDrawn="1"/>
        </p:nvPicPr>
        <p:blipFill>
          <a:blip r:embed="rId2"/>
          <a:stretch>
            <a:fillRect/>
          </a:stretch>
        </p:blipFill>
        <p:spPr>
          <a:xfrm>
            <a:off x="0" y="6147786"/>
            <a:ext cx="9144000" cy="710214"/>
          </a:xfrm>
          <a:prstGeom prst="rect">
            <a:avLst/>
          </a:prstGeom>
        </p:spPr>
      </p:pic>
    </p:spTree>
    <p:extLst>
      <p:ext uri="{BB962C8B-B14F-4D97-AF65-F5344CB8AC3E}">
        <p14:creationId xmlns:p14="http://schemas.microsoft.com/office/powerpoint/2010/main" val="10557981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10B916F-913F-B848-A1EB-F52DFC0E1737}" type="datetimeFigureOut">
              <a:rPr lang="en-US" smtClean="0"/>
              <a:pPr/>
              <a:t>3/18/2026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8BF93C6-40B2-1C49-915E-B8D660DA5252}" type="slidenum">
              <a:rPr lang="en-US" smtClean="0"/>
              <a:pPr/>
              <a:t>‹#›</a:t>
            </a:fld>
            <a:endParaRPr lang="en-US" dirty="0"/>
          </a:p>
        </p:txBody>
      </p:sp>
      <p:pic>
        <p:nvPicPr>
          <p:cNvPr id="7" name="Picture 6" descr="PPT Background.jpg"/>
          <p:cNvPicPr>
            <a:picLocks noChangeAspect="1"/>
          </p:cNvPicPr>
          <p:nvPr userDrawn="1"/>
        </p:nvPicPr>
        <p:blipFill>
          <a:blip r:embed="rId2"/>
          <a:stretch>
            <a:fillRect/>
          </a:stretch>
        </p:blipFill>
        <p:spPr>
          <a:xfrm>
            <a:off x="0" y="6147786"/>
            <a:ext cx="9144000" cy="710214"/>
          </a:xfrm>
          <a:prstGeom prst="rect">
            <a:avLst/>
          </a:prstGeom>
        </p:spPr>
      </p:pic>
    </p:spTree>
    <p:extLst>
      <p:ext uri="{BB962C8B-B14F-4D97-AF65-F5344CB8AC3E}">
        <p14:creationId xmlns:p14="http://schemas.microsoft.com/office/powerpoint/2010/main" val="42605899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10B916F-913F-B848-A1EB-F52DFC0E1737}" type="datetimeFigureOut">
              <a:rPr lang="en-US" smtClean="0"/>
              <a:pPr/>
              <a:t>3/18/2026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8BF93C6-40B2-1C49-915E-B8D660DA5252}" type="slidenum">
              <a:rPr lang="en-US" smtClean="0"/>
              <a:pPr/>
              <a:t>‹#›</a:t>
            </a:fld>
            <a:endParaRPr lang="en-US" dirty="0"/>
          </a:p>
        </p:txBody>
      </p:sp>
      <p:pic>
        <p:nvPicPr>
          <p:cNvPr id="8" name="Picture 7" descr="PPT Background.jpg"/>
          <p:cNvPicPr>
            <a:picLocks noChangeAspect="1"/>
          </p:cNvPicPr>
          <p:nvPr userDrawn="1"/>
        </p:nvPicPr>
        <p:blipFill>
          <a:blip r:embed="rId2"/>
          <a:stretch>
            <a:fillRect/>
          </a:stretch>
        </p:blipFill>
        <p:spPr>
          <a:xfrm>
            <a:off x="0" y="6147786"/>
            <a:ext cx="9144000" cy="710214"/>
          </a:xfrm>
          <a:prstGeom prst="rect">
            <a:avLst/>
          </a:prstGeom>
        </p:spPr>
      </p:pic>
    </p:spTree>
    <p:extLst>
      <p:ext uri="{BB962C8B-B14F-4D97-AF65-F5344CB8AC3E}">
        <p14:creationId xmlns:p14="http://schemas.microsoft.com/office/powerpoint/2010/main" val="17134192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10B916F-913F-B848-A1EB-F52DFC0E1737}" type="datetimeFigureOut">
              <a:rPr lang="en-US" smtClean="0"/>
              <a:pPr/>
              <a:t>3/18/2026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8BF93C6-40B2-1C49-915E-B8D660DA5252}" type="slidenum">
              <a:rPr lang="en-US" smtClean="0"/>
              <a:pPr/>
              <a:t>‹#›</a:t>
            </a:fld>
            <a:endParaRPr lang="en-US" dirty="0"/>
          </a:p>
        </p:txBody>
      </p:sp>
      <p:pic>
        <p:nvPicPr>
          <p:cNvPr id="10" name="Picture 9" descr="PPT Background.jpg"/>
          <p:cNvPicPr>
            <a:picLocks noChangeAspect="1"/>
          </p:cNvPicPr>
          <p:nvPr userDrawn="1"/>
        </p:nvPicPr>
        <p:blipFill>
          <a:blip r:embed="rId2"/>
          <a:stretch>
            <a:fillRect/>
          </a:stretch>
        </p:blipFill>
        <p:spPr>
          <a:xfrm>
            <a:off x="0" y="6147786"/>
            <a:ext cx="9144000" cy="710214"/>
          </a:xfrm>
          <a:prstGeom prst="rect">
            <a:avLst/>
          </a:prstGeom>
        </p:spPr>
      </p:pic>
    </p:spTree>
    <p:extLst>
      <p:ext uri="{BB962C8B-B14F-4D97-AF65-F5344CB8AC3E}">
        <p14:creationId xmlns:p14="http://schemas.microsoft.com/office/powerpoint/2010/main" val="3090694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10B916F-913F-B848-A1EB-F52DFC0E1737}" type="datetimeFigureOut">
              <a:rPr lang="en-US" smtClean="0"/>
              <a:pPr/>
              <a:t>3/18/2026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8BF93C6-40B2-1C49-915E-B8D660DA5252}" type="slidenum">
              <a:rPr lang="en-US" smtClean="0"/>
              <a:pPr/>
              <a:t>‹#›</a:t>
            </a:fld>
            <a:endParaRPr lang="en-US" dirty="0"/>
          </a:p>
        </p:txBody>
      </p:sp>
      <p:pic>
        <p:nvPicPr>
          <p:cNvPr id="6" name="Picture 5" descr="PPT Background.jpg"/>
          <p:cNvPicPr>
            <a:picLocks noChangeAspect="1"/>
          </p:cNvPicPr>
          <p:nvPr userDrawn="1"/>
        </p:nvPicPr>
        <p:blipFill>
          <a:blip r:embed="rId2"/>
          <a:stretch>
            <a:fillRect/>
          </a:stretch>
        </p:blipFill>
        <p:spPr>
          <a:xfrm>
            <a:off x="0" y="6147786"/>
            <a:ext cx="9144000" cy="710214"/>
          </a:xfrm>
          <a:prstGeom prst="rect">
            <a:avLst/>
          </a:prstGeom>
        </p:spPr>
      </p:pic>
    </p:spTree>
    <p:extLst>
      <p:ext uri="{BB962C8B-B14F-4D97-AF65-F5344CB8AC3E}">
        <p14:creationId xmlns:p14="http://schemas.microsoft.com/office/powerpoint/2010/main" val="21878558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10B916F-913F-B848-A1EB-F52DFC0E1737}" type="datetimeFigureOut">
              <a:rPr lang="en-US" smtClean="0"/>
              <a:pPr/>
              <a:t>3/18/2026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8BF93C6-40B2-1C49-915E-B8D660DA5252}" type="slidenum">
              <a:rPr lang="en-US" smtClean="0"/>
              <a:pPr/>
              <a:t>‹#›</a:t>
            </a:fld>
            <a:endParaRPr lang="en-US" dirty="0"/>
          </a:p>
        </p:txBody>
      </p:sp>
      <p:pic>
        <p:nvPicPr>
          <p:cNvPr id="5" name="Picture 4" descr="PPT Background.jpg"/>
          <p:cNvPicPr>
            <a:picLocks noChangeAspect="1"/>
          </p:cNvPicPr>
          <p:nvPr userDrawn="1"/>
        </p:nvPicPr>
        <p:blipFill>
          <a:blip r:embed="rId2"/>
          <a:stretch>
            <a:fillRect/>
          </a:stretch>
        </p:blipFill>
        <p:spPr>
          <a:xfrm>
            <a:off x="0" y="6147786"/>
            <a:ext cx="9144000" cy="710214"/>
          </a:xfrm>
          <a:prstGeom prst="rect">
            <a:avLst/>
          </a:prstGeom>
        </p:spPr>
      </p:pic>
    </p:spTree>
    <p:extLst>
      <p:ext uri="{BB962C8B-B14F-4D97-AF65-F5344CB8AC3E}">
        <p14:creationId xmlns:p14="http://schemas.microsoft.com/office/powerpoint/2010/main" val="7781341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10B916F-913F-B848-A1EB-F52DFC0E1737}" type="datetimeFigureOut">
              <a:rPr lang="en-US" smtClean="0"/>
              <a:pPr/>
              <a:t>3/18/2026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8BF93C6-40B2-1C49-915E-B8D660DA5252}" type="slidenum">
              <a:rPr lang="en-US" smtClean="0"/>
              <a:pPr/>
              <a:t>‹#›</a:t>
            </a:fld>
            <a:endParaRPr lang="en-US" dirty="0"/>
          </a:p>
        </p:txBody>
      </p:sp>
      <p:pic>
        <p:nvPicPr>
          <p:cNvPr id="8" name="Picture 7" descr="PPT Background.jpg"/>
          <p:cNvPicPr>
            <a:picLocks noChangeAspect="1"/>
          </p:cNvPicPr>
          <p:nvPr userDrawn="1"/>
        </p:nvPicPr>
        <p:blipFill>
          <a:blip r:embed="rId2"/>
          <a:stretch>
            <a:fillRect/>
          </a:stretch>
        </p:blipFill>
        <p:spPr>
          <a:xfrm>
            <a:off x="0" y="6147786"/>
            <a:ext cx="9144000" cy="710214"/>
          </a:xfrm>
          <a:prstGeom prst="rect">
            <a:avLst/>
          </a:prstGeom>
        </p:spPr>
      </p:pic>
    </p:spTree>
    <p:extLst>
      <p:ext uri="{BB962C8B-B14F-4D97-AF65-F5344CB8AC3E}">
        <p14:creationId xmlns:p14="http://schemas.microsoft.com/office/powerpoint/2010/main" val="19289206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10B916F-913F-B848-A1EB-F52DFC0E1737}" type="datetimeFigureOut">
              <a:rPr lang="en-US" smtClean="0"/>
              <a:pPr/>
              <a:t>3/18/2026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8BF93C6-40B2-1C49-915E-B8D660DA5252}" type="slidenum">
              <a:rPr lang="en-US" smtClean="0"/>
              <a:pPr/>
              <a:t>‹#›</a:t>
            </a:fld>
            <a:endParaRPr lang="en-US" dirty="0"/>
          </a:p>
        </p:txBody>
      </p:sp>
      <p:pic>
        <p:nvPicPr>
          <p:cNvPr id="8" name="Picture 7" descr="PPT Background.jpg"/>
          <p:cNvPicPr>
            <a:picLocks noChangeAspect="1"/>
          </p:cNvPicPr>
          <p:nvPr userDrawn="1"/>
        </p:nvPicPr>
        <p:blipFill>
          <a:blip r:embed="rId2"/>
          <a:stretch>
            <a:fillRect/>
          </a:stretch>
        </p:blipFill>
        <p:spPr>
          <a:xfrm>
            <a:off x="0" y="6147786"/>
            <a:ext cx="9144000" cy="710214"/>
          </a:xfrm>
          <a:prstGeom prst="rect">
            <a:avLst/>
          </a:prstGeom>
        </p:spPr>
      </p:pic>
    </p:spTree>
    <p:extLst>
      <p:ext uri="{BB962C8B-B14F-4D97-AF65-F5344CB8AC3E}">
        <p14:creationId xmlns:p14="http://schemas.microsoft.com/office/powerpoint/2010/main" val="4073008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0B916F-913F-B848-A1EB-F52DFC0E1737}" type="datetimeFigureOut">
              <a:rPr lang="en-US" smtClean="0"/>
              <a:pPr/>
              <a:t>3/18/2026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BF93C6-40B2-1C49-915E-B8D660DA5252}" type="slidenum">
              <a:rPr lang="en-US" smtClean="0"/>
              <a:pPr/>
              <a:t>‹#›</a:t>
            </a:fld>
            <a:endParaRPr lang="en-US" dirty="0"/>
          </a:p>
        </p:txBody>
      </p:sp>
    </p:spTree>
    <p:extLst>
      <p:ext uri="{BB962C8B-B14F-4D97-AF65-F5344CB8AC3E}">
        <p14:creationId xmlns:p14="http://schemas.microsoft.com/office/powerpoint/2010/main" val="9951389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cm.maxient.com/reportingform.php?SinclairCC&amp;layout_id=8" TargetMode="External"/><Relationship Id="rId2" Type="http://schemas.openxmlformats.org/officeDocument/2006/relationships/hyperlink" Target="https://cm.maxient.com/reportingform.php?SinclairCC&amp;layout_id=5" TargetMode="External"/><Relationship Id="rId1" Type="http://schemas.openxmlformats.org/officeDocument/2006/relationships/slideLayout" Target="../slideLayouts/slideLayout2.xml"/><Relationship Id="rId4" Type="http://schemas.openxmlformats.org/officeDocument/2006/relationships/hyperlink" Target="https://cm.maxient.com/reportingform.php?SinclairCC&amp;layout_id=10"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hyperlink" Target="http://www.artemiscenter.org/" TargetMode="Externa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hyperlink" Target="http://www.arcshelter.com/"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hyperlink" Target="http://www.sinclair.edu/services/conduct-safety/public-safety/"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9" name="Title 8"/>
          <p:cNvSpPr>
            <a:spLocks noGrp="1"/>
          </p:cNvSpPr>
          <p:nvPr>
            <p:ph type="ctrTitle"/>
          </p:nvPr>
        </p:nvSpPr>
        <p:spPr>
          <a:xfrm>
            <a:off x="685800" y="2898843"/>
            <a:ext cx="7772400" cy="1984442"/>
          </a:xfrm>
        </p:spPr>
        <p:txBody>
          <a:bodyPr>
            <a:normAutofit/>
          </a:bodyPr>
          <a:lstStyle/>
          <a:p>
            <a:r>
              <a:rPr lang="en-US" sz="3200" dirty="0">
                <a:latin typeface="Arial Black" pitchFamily="34" charset="0"/>
              </a:rPr>
              <a:t>Department of Public Safety</a:t>
            </a:r>
            <a:br>
              <a:rPr lang="en-US" sz="3200" dirty="0">
                <a:latin typeface="Arial Black" pitchFamily="34" charset="0"/>
              </a:rPr>
            </a:br>
            <a:r>
              <a:rPr lang="en-US" sz="3200" dirty="0">
                <a:latin typeface="Arial Black" pitchFamily="34" charset="0"/>
              </a:rPr>
              <a:t>Sexual Assaults</a:t>
            </a:r>
            <a:br>
              <a:rPr lang="en-US" sz="3200" dirty="0">
                <a:latin typeface="Arial Black" pitchFamily="34" charset="0"/>
              </a:rPr>
            </a:br>
            <a:endParaRPr lang="en-US" sz="3200" dirty="0">
              <a:latin typeface="Arial Black" pitchFamily="34" charset="0"/>
            </a:endParaRPr>
          </a:p>
        </p:txBody>
      </p:sp>
      <p:sp>
        <p:nvSpPr>
          <p:cNvPr id="10" name="Subtitle 9"/>
          <p:cNvSpPr>
            <a:spLocks noGrp="1"/>
          </p:cNvSpPr>
          <p:nvPr>
            <p:ph type="subTitle" idx="1"/>
          </p:nvPr>
        </p:nvSpPr>
        <p:spPr>
          <a:xfrm>
            <a:off x="1371600" y="4429759"/>
            <a:ext cx="6400800" cy="2051427"/>
          </a:xfrm>
        </p:spPr>
        <p:txBody>
          <a:bodyPr/>
          <a:lstStyle/>
          <a:p>
            <a:endParaRPr lang="en-US" dirty="0"/>
          </a:p>
          <a:p>
            <a:endParaRPr lang="en-US" dirty="0"/>
          </a:p>
          <a:p>
            <a:endParaRPr lang="en-US" dirty="0"/>
          </a:p>
        </p:txBody>
      </p:sp>
      <p:pic>
        <p:nvPicPr>
          <p:cNvPr id="1027" name="Picture 3"/>
          <p:cNvPicPr>
            <a:picLocks noChangeAspect="1" noChangeArrowheads="1"/>
          </p:cNvPicPr>
          <p:nvPr/>
        </p:nvPicPr>
        <p:blipFill>
          <a:blip r:embed="rId3"/>
          <a:srcRect/>
          <a:stretch/>
        </p:blipFill>
        <p:spPr bwMode="auto">
          <a:xfrm>
            <a:off x="3743010" y="4241362"/>
            <a:ext cx="1657979" cy="22510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990398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latin typeface="Arial Black" panose="020B0A04020102020204" pitchFamily="34" charset="0"/>
              </a:rPr>
              <a:t>Why Should a Report Be Made?</a:t>
            </a:r>
          </a:p>
        </p:txBody>
      </p:sp>
      <p:sp>
        <p:nvSpPr>
          <p:cNvPr id="3" name="Content Placeholder 2"/>
          <p:cNvSpPr>
            <a:spLocks noGrp="1"/>
          </p:cNvSpPr>
          <p:nvPr>
            <p:ph idx="1"/>
          </p:nvPr>
        </p:nvSpPr>
        <p:spPr>
          <a:xfrm>
            <a:off x="457200" y="1688123"/>
            <a:ext cx="8229600" cy="4752870"/>
          </a:xfrm>
        </p:spPr>
        <p:txBody>
          <a:bodyPr>
            <a:normAutofit/>
          </a:bodyPr>
          <a:lstStyle/>
          <a:p>
            <a:pPr marL="0" indent="0">
              <a:buNone/>
            </a:pPr>
            <a:endParaRPr lang="en-US" sz="8000" dirty="0">
              <a:latin typeface="Arial Black" pitchFamily="34" charset="0"/>
            </a:endParaRPr>
          </a:p>
          <a:p>
            <a:endParaRPr lang="en-US" dirty="0"/>
          </a:p>
        </p:txBody>
      </p:sp>
      <p:sp>
        <p:nvSpPr>
          <p:cNvPr id="4" name="Rectangle 3"/>
          <p:cNvSpPr/>
          <p:nvPr/>
        </p:nvSpPr>
        <p:spPr>
          <a:xfrm>
            <a:off x="573741" y="1676233"/>
            <a:ext cx="7871012" cy="3554819"/>
          </a:xfrm>
          <a:prstGeom prst="rect">
            <a:avLst/>
          </a:prstGeom>
        </p:spPr>
        <p:txBody>
          <a:bodyPr wrap="square">
            <a:spAutoFit/>
          </a:bodyPr>
          <a:lstStyle/>
          <a:p>
            <a:pPr marL="342900" indent="-342900">
              <a:lnSpc>
                <a:spcPct val="125000"/>
              </a:lnSpc>
              <a:buFont typeface="Arial" panose="020B0604020202020204" pitchFamily="34" charset="0"/>
              <a:buChar char="•"/>
            </a:pPr>
            <a:r>
              <a:rPr lang="en-US" sz="2000" dirty="0">
                <a:ea typeface="Times New Roman" panose="02020603050405020304" pitchFamily="18" charset="0"/>
                <a:cs typeface="Times New Roman" panose="02020603050405020304" pitchFamily="18" charset="0"/>
              </a:rPr>
              <a:t>A victim of an assault has the option to notify law enforcement authorities. </a:t>
            </a:r>
            <a:endParaRPr lang="en-US" sz="2000" dirty="0">
              <a:ea typeface="Meiryo" panose="020B0604030504040204" pitchFamily="34" charset="-128"/>
              <a:cs typeface="Times New Roman" panose="02020603050405020304" pitchFamily="18" charset="0"/>
            </a:endParaRPr>
          </a:p>
          <a:p>
            <a:pPr>
              <a:lnSpc>
                <a:spcPct val="125000"/>
              </a:lnSpc>
            </a:pPr>
            <a:endParaRPr lang="en-US" sz="2000" dirty="0">
              <a:ea typeface="Meiryo" panose="020B0604030504040204" pitchFamily="34" charset="-128"/>
              <a:cs typeface="Times New Roman" panose="02020603050405020304" pitchFamily="18" charset="0"/>
            </a:endParaRPr>
          </a:p>
          <a:p>
            <a:pPr marL="342900" indent="-342900">
              <a:lnSpc>
                <a:spcPct val="125000"/>
              </a:lnSpc>
              <a:buFont typeface="Arial" panose="020B0604020202020204" pitchFamily="34" charset="0"/>
              <a:buChar char="•"/>
            </a:pPr>
            <a:r>
              <a:rPr lang="en-US" sz="2000" dirty="0">
                <a:ea typeface="Times New Roman" panose="02020603050405020304" pitchFamily="18" charset="0"/>
                <a:cs typeface="Times New Roman" panose="02020603050405020304" pitchFamily="18" charset="0"/>
              </a:rPr>
              <a:t>The victim may choose for the investigation to be pursued through the criminal justice system and the college judicial affairs process, or only the latter.  </a:t>
            </a:r>
            <a:endParaRPr lang="en-US" sz="2000" dirty="0">
              <a:ea typeface="Meiryo" panose="020B0604030504040204" pitchFamily="34" charset="-128"/>
              <a:cs typeface="Times New Roman" panose="02020603050405020304" pitchFamily="18" charset="0"/>
            </a:endParaRPr>
          </a:p>
          <a:p>
            <a:pPr>
              <a:lnSpc>
                <a:spcPct val="125000"/>
              </a:lnSpc>
            </a:pPr>
            <a:endParaRPr lang="en-US" sz="2000" dirty="0">
              <a:ea typeface="Meiryo" panose="020B0604030504040204" pitchFamily="34" charset="-128"/>
              <a:cs typeface="Times New Roman" panose="02020603050405020304" pitchFamily="18" charset="0"/>
            </a:endParaRPr>
          </a:p>
          <a:p>
            <a:pPr marL="342900" indent="-342900">
              <a:lnSpc>
                <a:spcPct val="125000"/>
              </a:lnSpc>
              <a:buFont typeface="Arial" panose="020B0604020202020204" pitchFamily="34" charset="0"/>
              <a:buChar char="•"/>
            </a:pPr>
            <a:r>
              <a:rPr lang="en-US" sz="2000" dirty="0">
                <a:ea typeface="Times New Roman" panose="02020603050405020304" pitchFamily="18" charset="0"/>
                <a:cs typeface="Times New Roman" panose="02020603050405020304" pitchFamily="18" charset="0"/>
              </a:rPr>
              <a:t>Sinclair Police will guide the victim through the available options and support the victim in his or her decision. </a:t>
            </a:r>
            <a:endParaRPr lang="en-US" sz="2000" dirty="0">
              <a:ea typeface="Meiryo" panose="020B0604030504040204" pitchFamily="34" charset="-128"/>
              <a:cs typeface="Times New Roman" panose="02020603050405020304" pitchFamily="18" charset="0"/>
            </a:endParaRPr>
          </a:p>
        </p:txBody>
      </p:sp>
    </p:spTree>
    <p:extLst>
      <p:ext uri="{BB962C8B-B14F-4D97-AF65-F5344CB8AC3E}">
        <p14:creationId xmlns:p14="http://schemas.microsoft.com/office/powerpoint/2010/main" val="13820310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Timely Warnings</a:t>
            </a:r>
          </a:p>
        </p:txBody>
      </p:sp>
      <p:sp>
        <p:nvSpPr>
          <p:cNvPr id="3" name="Content Placeholder 2"/>
          <p:cNvSpPr>
            <a:spLocks noGrp="1"/>
          </p:cNvSpPr>
          <p:nvPr>
            <p:ph idx="1"/>
          </p:nvPr>
        </p:nvSpPr>
        <p:spPr>
          <a:xfrm>
            <a:off x="457200" y="1417638"/>
            <a:ext cx="8229600" cy="4708525"/>
          </a:xfrm>
        </p:spPr>
        <p:txBody>
          <a:bodyPr>
            <a:normAutofit/>
          </a:bodyPr>
          <a:lstStyle/>
          <a:p>
            <a:pPr lvl="1"/>
            <a:endParaRPr lang="en-US" dirty="0">
              <a:latin typeface="Arial Black" pitchFamily="34" charset="0"/>
            </a:endParaRPr>
          </a:p>
          <a:p>
            <a:endParaRPr lang="en-US" dirty="0"/>
          </a:p>
          <a:p>
            <a:endParaRPr lang="en-US" dirty="0"/>
          </a:p>
        </p:txBody>
      </p:sp>
      <p:sp>
        <p:nvSpPr>
          <p:cNvPr id="4" name="Rectangle 3"/>
          <p:cNvSpPr/>
          <p:nvPr/>
        </p:nvSpPr>
        <p:spPr>
          <a:xfrm>
            <a:off x="457200" y="1263521"/>
            <a:ext cx="8382000" cy="5016758"/>
          </a:xfrm>
          <a:prstGeom prst="rect">
            <a:avLst/>
          </a:prstGeom>
        </p:spPr>
        <p:txBody>
          <a:bodyPr wrap="square">
            <a:spAutoFit/>
          </a:bodyPr>
          <a:lstStyle/>
          <a:p>
            <a:pPr marL="342900" indent="-342900">
              <a:lnSpc>
                <a:spcPct val="125000"/>
              </a:lnSpc>
              <a:spcAft>
                <a:spcPts val="800"/>
              </a:spcAft>
              <a:buFont typeface="Arial" panose="020B0604020202020204" pitchFamily="34" charset="0"/>
              <a:buChar char="•"/>
            </a:pPr>
            <a:r>
              <a:rPr lang="en-US" sz="2000" dirty="0">
                <a:latin typeface="Calibri" panose="020F0502020204030204" pitchFamily="34" charset="0"/>
                <a:ea typeface="Times New Roman" panose="02020603050405020304" pitchFamily="18" charset="0"/>
                <a:cs typeface="Times New Roman" panose="02020603050405020304" pitchFamily="18" charset="0"/>
              </a:rPr>
              <a:t>In the event that a situation arises, whether on or off campus, that, in the judgment of the Chief of Sinclair Police, constitutes an ongoing or continuing threat, a campus wide "timely warning" will be issued. </a:t>
            </a:r>
          </a:p>
          <a:p>
            <a:pPr marL="342900" indent="-342900">
              <a:lnSpc>
                <a:spcPct val="125000"/>
              </a:lnSpc>
              <a:spcAft>
                <a:spcPts val="800"/>
              </a:spcAft>
              <a:buFont typeface="Arial" panose="020B0604020202020204" pitchFamily="34" charset="0"/>
              <a:buChar char="•"/>
            </a:pPr>
            <a:r>
              <a:rPr lang="en-US" sz="2000" dirty="0">
                <a:latin typeface="Calibri" panose="020F0502020204030204" pitchFamily="34" charset="0"/>
                <a:ea typeface="Times New Roman" panose="02020603050405020304" pitchFamily="18" charset="0"/>
                <a:cs typeface="Times New Roman" panose="02020603050405020304" pitchFamily="18" charset="0"/>
              </a:rPr>
              <a:t>The warning will be issued through the college email system to staff and faculty, and through NIXLE to students, staff and faculty.  </a:t>
            </a:r>
          </a:p>
          <a:p>
            <a:pPr marL="342900" indent="-342900">
              <a:lnSpc>
                <a:spcPct val="125000"/>
              </a:lnSpc>
              <a:spcAft>
                <a:spcPts val="800"/>
              </a:spcAft>
              <a:buFont typeface="Arial" panose="020B0604020202020204" pitchFamily="34" charset="0"/>
              <a:buChar char="•"/>
            </a:pPr>
            <a:r>
              <a:rPr lang="en-US" sz="2000" dirty="0">
                <a:latin typeface="Calibri" panose="020F0502020204030204" pitchFamily="34" charset="0"/>
                <a:ea typeface="Times New Roman" panose="02020603050405020304" pitchFamily="18" charset="0"/>
                <a:cs typeface="Times New Roman" panose="02020603050405020304" pitchFamily="18" charset="0"/>
              </a:rPr>
              <a:t>Depending on the particular circumstances and situations that could pose an immediate threat to the community and individuals, warnings may be posted on the Sinclair website. </a:t>
            </a:r>
            <a:endParaRPr lang="en-US" sz="2000" dirty="0">
              <a:latin typeface="Calibri" panose="020F0502020204030204" pitchFamily="34" charset="0"/>
              <a:ea typeface="Meiryo" panose="020B0604030504040204" pitchFamily="34" charset="-128"/>
              <a:cs typeface="Times New Roman" panose="02020603050405020304" pitchFamily="18" charset="0"/>
            </a:endParaRPr>
          </a:p>
          <a:p>
            <a:pPr marL="342900" indent="-342900">
              <a:lnSpc>
                <a:spcPct val="125000"/>
              </a:lnSpc>
              <a:spcAft>
                <a:spcPts val="800"/>
              </a:spcAft>
              <a:buFont typeface="Arial" panose="020B0604020202020204" pitchFamily="34" charset="0"/>
              <a:buChar char="•"/>
            </a:pPr>
            <a:r>
              <a:rPr lang="en-US" sz="2000" dirty="0">
                <a:latin typeface="Calibri" panose="020F0502020204030204" pitchFamily="34" charset="0"/>
                <a:ea typeface="Times New Roman" panose="02020603050405020304" pitchFamily="18" charset="0"/>
                <a:cs typeface="Times New Roman" panose="02020603050405020304" pitchFamily="18" charset="0"/>
              </a:rPr>
              <a:t>Anyone with information warranting a timely warning should report the circumstances to Sinclair Police by calling (937) 512-2700 or in person in Building 7, Room 7112 or by dialing 9-1-1 from any college telephone.</a:t>
            </a:r>
            <a:br>
              <a:rPr lang="en-US" sz="2000" dirty="0">
                <a:latin typeface="Calibri" panose="020F0502020204030204" pitchFamily="34" charset="0"/>
                <a:ea typeface="Times New Roman" panose="02020603050405020304" pitchFamily="18" charset="0"/>
                <a:cs typeface="Times New Roman" panose="02020603050405020304" pitchFamily="18" charset="0"/>
              </a:rPr>
            </a:br>
            <a:endParaRPr lang="en-US" sz="2000" dirty="0">
              <a:effectLst/>
              <a:latin typeface="Calibri" panose="020F0502020204030204" pitchFamily="34" charset="0"/>
              <a:ea typeface="Meiryo" panose="020B0604030504040204" pitchFamily="34" charset="-128"/>
              <a:cs typeface="Times New Roman" panose="02020603050405020304" pitchFamily="18" charset="0"/>
            </a:endParaRPr>
          </a:p>
        </p:txBody>
      </p:sp>
    </p:spTree>
    <p:extLst>
      <p:ext uri="{BB962C8B-B14F-4D97-AF65-F5344CB8AC3E}">
        <p14:creationId xmlns:p14="http://schemas.microsoft.com/office/powerpoint/2010/main" val="32864034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Incident Reporting Policy</a:t>
            </a:r>
          </a:p>
        </p:txBody>
      </p:sp>
      <p:sp>
        <p:nvSpPr>
          <p:cNvPr id="3" name="Content Placeholder 2"/>
          <p:cNvSpPr>
            <a:spLocks noGrp="1"/>
          </p:cNvSpPr>
          <p:nvPr>
            <p:ph idx="1"/>
          </p:nvPr>
        </p:nvSpPr>
        <p:spPr>
          <a:xfrm>
            <a:off x="457200" y="1417638"/>
            <a:ext cx="8229600" cy="4708525"/>
          </a:xfrm>
        </p:spPr>
        <p:txBody>
          <a:bodyPr>
            <a:normAutofit/>
          </a:bodyPr>
          <a:lstStyle/>
          <a:p>
            <a:pPr lvl="1"/>
            <a:endParaRPr lang="en-US" dirty="0">
              <a:latin typeface="Arial Black" pitchFamily="34" charset="0"/>
            </a:endParaRPr>
          </a:p>
          <a:p>
            <a:endParaRPr lang="en-US" dirty="0"/>
          </a:p>
          <a:p>
            <a:endParaRPr lang="en-US" dirty="0"/>
          </a:p>
        </p:txBody>
      </p:sp>
      <p:sp>
        <p:nvSpPr>
          <p:cNvPr id="4" name="Rectangle 3"/>
          <p:cNvSpPr/>
          <p:nvPr/>
        </p:nvSpPr>
        <p:spPr>
          <a:xfrm>
            <a:off x="251012" y="1263455"/>
            <a:ext cx="8229600" cy="5106526"/>
          </a:xfrm>
          <a:prstGeom prst="rect">
            <a:avLst/>
          </a:prstGeom>
        </p:spPr>
        <p:txBody>
          <a:bodyPr wrap="square">
            <a:spAutoFit/>
          </a:bodyPr>
          <a:lstStyle/>
          <a:p>
            <a:pPr algn="just">
              <a:lnSpc>
                <a:spcPct val="125000"/>
              </a:lnSpc>
              <a:spcAft>
                <a:spcPts val="800"/>
              </a:spcAft>
            </a:pPr>
            <a:r>
              <a:rPr lang="en-US" dirty="0">
                <a:ea typeface="Times New Roman" panose="02020603050405020304" pitchFamily="18" charset="0"/>
                <a:cs typeface="Times New Roman" panose="02020603050405020304" pitchFamily="18" charset="0"/>
              </a:rPr>
              <a:t>All crimes should be promptly reported to Sinclair Police. As noted previously, the campus also surveys "campus security authorities", which include those officials having significant responsibility for students or campus activities.</a:t>
            </a:r>
            <a:endParaRPr lang="en-US" dirty="0">
              <a:ea typeface="Meiryo" panose="020B0604030504040204" pitchFamily="34" charset="-128"/>
              <a:cs typeface="Times New Roman" panose="02020603050405020304" pitchFamily="18" charset="0"/>
            </a:endParaRPr>
          </a:p>
          <a:p>
            <a:pPr algn="just">
              <a:lnSpc>
                <a:spcPct val="125000"/>
              </a:lnSpc>
              <a:spcAft>
                <a:spcPts val="800"/>
              </a:spcAft>
            </a:pPr>
            <a:r>
              <a:rPr lang="en-US" dirty="0">
                <a:ea typeface="Times New Roman" panose="02020603050405020304" pitchFamily="18" charset="0"/>
                <a:cs typeface="Times New Roman" panose="02020603050405020304" pitchFamily="18" charset="0"/>
              </a:rPr>
              <a:t>Contact Sinclair Police at:</a:t>
            </a:r>
            <a:endParaRPr lang="en-US" dirty="0">
              <a:ea typeface="Meiryo" panose="020B0604030504040204" pitchFamily="34" charset="-128"/>
              <a:cs typeface="Times New Roman" panose="02020603050405020304" pitchFamily="18" charset="0"/>
            </a:endParaRPr>
          </a:p>
          <a:p>
            <a:pPr marL="342900" marR="0" lvl="0" indent="-342900" algn="just">
              <a:lnSpc>
                <a:spcPct val="125000"/>
              </a:lnSpc>
              <a:spcBef>
                <a:spcPts val="0"/>
              </a:spcBef>
              <a:spcAft>
                <a:spcPts val="800"/>
              </a:spcAft>
              <a:buSzPts val="1000"/>
              <a:buFont typeface="Symbol" panose="05050102010706020507" pitchFamily="18" charset="2"/>
              <a:buChar char=""/>
              <a:tabLst>
                <a:tab pos="457200" algn="l"/>
              </a:tabLst>
            </a:pPr>
            <a:r>
              <a:rPr lang="en-US" dirty="0">
                <a:ea typeface="Times New Roman" panose="02020603050405020304" pitchFamily="18" charset="0"/>
                <a:cs typeface="Times New Roman" panose="02020603050405020304" pitchFamily="18" charset="0"/>
              </a:rPr>
              <a:t>9-1-1 (emergency only using any campus telephone) </a:t>
            </a:r>
            <a:endParaRPr lang="en-US" dirty="0">
              <a:ea typeface="Meiryo" panose="020B0604030504040204" pitchFamily="34" charset="-128"/>
              <a:cs typeface="Times New Roman" panose="02020603050405020304" pitchFamily="18" charset="0"/>
            </a:endParaRPr>
          </a:p>
          <a:p>
            <a:pPr marL="342900" marR="0" lvl="0" indent="-342900" algn="just">
              <a:lnSpc>
                <a:spcPct val="125000"/>
              </a:lnSpc>
              <a:spcBef>
                <a:spcPts val="0"/>
              </a:spcBef>
              <a:spcAft>
                <a:spcPts val="800"/>
              </a:spcAft>
              <a:buSzPts val="1000"/>
              <a:buFont typeface="Symbol" panose="05050102010706020507" pitchFamily="18" charset="2"/>
              <a:buChar char=""/>
              <a:tabLst>
                <a:tab pos="457200" algn="l"/>
              </a:tabLst>
            </a:pPr>
            <a:r>
              <a:rPr lang="en-US" dirty="0">
                <a:ea typeface="Times New Roman" panose="02020603050405020304" pitchFamily="18" charset="0"/>
                <a:cs typeface="Times New Roman" panose="02020603050405020304" pitchFamily="18" charset="0"/>
              </a:rPr>
              <a:t>By calling (937) 512-2700 or extension 2700 from any campus telephone </a:t>
            </a:r>
            <a:endParaRPr lang="en-US" dirty="0">
              <a:ea typeface="Meiryo" panose="020B0604030504040204" pitchFamily="34" charset="-128"/>
              <a:cs typeface="Times New Roman" panose="02020603050405020304" pitchFamily="18" charset="0"/>
            </a:endParaRPr>
          </a:p>
          <a:p>
            <a:pPr marL="342900" marR="0" lvl="0" indent="-342900" algn="just">
              <a:lnSpc>
                <a:spcPct val="125000"/>
              </a:lnSpc>
              <a:spcBef>
                <a:spcPts val="0"/>
              </a:spcBef>
              <a:spcAft>
                <a:spcPts val="800"/>
              </a:spcAft>
              <a:buSzPts val="1000"/>
              <a:buFont typeface="Symbol" panose="05050102010706020507" pitchFamily="18" charset="2"/>
              <a:buChar char=""/>
              <a:tabLst>
                <a:tab pos="457200" algn="l"/>
              </a:tabLst>
            </a:pPr>
            <a:r>
              <a:rPr lang="en-US" dirty="0">
                <a:ea typeface="Times New Roman" panose="02020603050405020304" pitchFamily="18" charset="0"/>
                <a:cs typeface="Times New Roman" panose="02020603050405020304" pitchFamily="18" charset="0"/>
              </a:rPr>
              <a:t>Any emergency blue light intercom located throughout campus (for emergency use only)</a:t>
            </a:r>
            <a:endParaRPr lang="en-US" dirty="0">
              <a:ea typeface="Meiryo" panose="020B0604030504040204" pitchFamily="34" charset="-128"/>
              <a:cs typeface="Times New Roman" panose="02020603050405020304" pitchFamily="18" charset="0"/>
            </a:endParaRPr>
          </a:p>
          <a:p>
            <a:pPr algn="just">
              <a:lnSpc>
                <a:spcPct val="125000"/>
              </a:lnSpc>
            </a:pPr>
            <a:r>
              <a:rPr lang="en-US" dirty="0">
                <a:ea typeface="Times New Roman" panose="02020603050405020304" pitchFamily="18" charset="0"/>
                <a:cs typeface="Times New Roman" panose="02020603050405020304" pitchFamily="18" charset="0"/>
              </a:rPr>
              <a:t>Any suspicious activity or person seen in the parking lots or loitering around vehicles or inside buildings should be reported to Sinclair Police, including a description of the subject(s) and the direction of travel. Remain calm and stay on the line with the dispatcher. Be prepared to provide the information requested, such as your name, your location, and an accurate description of the circumstances involved. </a:t>
            </a:r>
            <a:endParaRPr lang="en-US" dirty="0">
              <a:effectLst/>
              <a:ea typeface="Meiryo" panose="020B0604030504040204" pitchFamily="34" charset="-128"/>
              <a:cs typeface="Times New Roman" panose="02020603050405020304" pitchFamily="18" charset="0"/>
            </a:endParaRPr>
          </a:p>
        </p:txBody>
      </p:sp>
    </p:spTree>
    <p:extLst>
      <p:ext uri="{BB962C8B-B14F-4D97-AF65-F5344CB8AC3E}">
        <p14:creationId xmlns:p14="http://schemas.microsoft.com/office/powerpoint/2010/main" val="42504375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Confidential Reporting Procedures</a:t>
            </a:r>
          </a:p>
        </p:txBody>
      </p:sp>
      <p:sp>
        <p:nvSpPr>
          <p:cNvPr id="3" name="Content Placeholder 2"/>
          <p:cNvSpPr>
            <a:spLocks noGrp="1"/>
          </p:cNvSpPr>
          <p:nvPr>
            <p:ph idx="1"/>
          </p:nvPr>
        </p:nvSpPr>
        <p:spPr>
          <a:xfrm>
            <a:off x="457200" y="1417638"/>
            <a:ext cx="8229600" cy="4708525"/>
          </a:xfrm>
        </p:spPr>
        <p:txBody>
          <a:bodyPr>
            <a:normAutofit/>
          </a:bodyPr>
          <a:lstStyle/>
          <a:p>
            <a:pPr lvl="1"/>
            <a:endParaRPr lang="en-US" dirty="0">
              <a:latin typeface="Arial Black" pitchFamily="34" charset="0"/>
            </a:endParaRPr>
          </a:p>
          <a:p>
            <a:endParaRPr lang="en-US" dirty="0"/>
          </a:p>
          <a:p>
            <a:pPr marL="0" indent="0">
              <a:buNone/>
            </a:pPr>
            <a:endParaRPr lang="en-US" dirty="0"/>
          </a:p>
        </p:txBody>
      </p:sp>
      <p:sp>
        <p:nvSpPr>
          <p:cNvPr id="4" name="Rectangle 3"/>
          <p:cNvSpPr/>
          <p:nvPr/>
        </p:nvSpPr>
        <p:spPr>
          <a:xfrm>
            <a:off x="519953" y="1207504"/>
            <a:ext cx="8229600" cy="4939814"/>
          </a:xfrm>
          <a:prstGeom prst="rect">
            <a:avLst/>
          </a:prstGeom>
        </p:spPr>
        <p:txBody>
          <a:bodyPr wrap="square">
            <a:spAutoFit/>
          </a:bodyPr>
          <a:lstStyle/>
          <a:p>
            <a:pPr marL="285750" indent="-285750">
              <a:lnSpc>
                <a:spcPct val="125000"/>
              </a:lnSpc>
              <a:buFont typeface="Arial" panose="020B0604020202020204" pitchFamily="34" charset="0"/>
              <a:buChar char="•"/>
            </a:pPr>
            <a:r>
              <a:rPr lang="en-US" dirty="0">
                <a:ea typeface="Times New Roman" panose="02020603050405020304" pitchFamily="18" charset="0"/>
                <a:cs typeface="Times New Roman" panose="02020603050405020304" pitchFamily="18" charset="0"/>
              </a:rPr>
              <a:t>Sinclair Police strongly encourages the reporting of all crimes. </a:t>
            </a:r>
          </a:p>
          <a:p>
            <a:pPr>
              <a:lnSpc>
                <a:spcPct val="125000"/>
              </a:lnSpc>
            </a:pPr>
            <a:endParaRPr lang="en-US" dirty="0">
              <a:ea typeface="Times New Roman" panose="02020603050405020304" pitchFamily="18" charset="0"/>
              <a:cs typeface="Times New Roman" panose="02020603050405020304" pitchFamily="18" charset="0"/>
            </a:endParaRPr>
          </a:p>
          <a:p>
            <a:pPr marL="285750" indent="-285750">
              <a:lnSpc>
                <a:spcPct val="125000"/>
              </a:lnSpc>
              <a:buFont typeface="Arial" panose="020B0604020202020204" pitchFamily="34" charset="0"/>
              <a:buChar char="•"/>
            </a:pPr>
            <a:r>
              <a:rPr lang="en-US" dirty="0">
                <a:ea typeface="Times New Roman" panose="02020603050405020304" pitchFamily="18" charset="0"/>
                <a:cs typeface="Times New Roman" panose="02020603050405020304" pitchFamily="18" charset="0"/>
              </a:rPr>
              <a:t>However, if you are a victim of a sexual assault, domestic violence, dating violence or stalking, and do not want to pursue action within the college judicial affairs system or the criminal justice system; you may still want to consider making a confidential report.</a:t>
            </a:r>
          </a:p>
          <a:p>
            <a:pPr>
              <a:lnSpc>
                <a:spcPct val="125000"/>
              </a:lnSpc>
            </a:pPr>
            <a:endParaRPr lang="en-US" dirty="0">
              <a:ea typeface="Times New Roman" panose="02020603050405020304" pitchFamily="18" charset="0"/>
              <a:cs typeface="Times New Roman" panose="02020603050405020304" pitchFamily="18" charset="0"/>
            </a:endParaRPr>
          </a:p>
          <a:p>
            <a:pPr marL="285750" indent="-285750">
              <a:lnSpc>
                <a:spcPct val="125000"/>
              </a:lnSpc>
              <a:buFont typeface="Arial" panose="020B0604020202020204" pitchFamily="34" charset="0"/>
              <a:buChar char="•"/>
            </a:pPr>
            <a:r>
              <a:rPr lang="en-US" dirty="0">
                <a:ea typeface="Times New Roman" panose="02020603050405020304" pitchFamily="18" charset="0"/>
                <a:cs typeface="Times New Roman" panose="02020603050405020304" pitchFamily="18" charset="0"/>
              </a:rPr>
              <a:t>The purpose of a confidential report is to comply with your wish to keep the matter confidential, while taking steps to ensure the future safety of yourself and others. With such information, the college can keep an accurate record of the number of incidents involving students, employees and visitors; determine where there is a pattern of crime with regard to a particular location, method, or assailant; and alert the campus community to potential danger. </a:t>
            </a:r>
            <a:endParaRPr lang="en-US" dirty="0">
              <a:ea typeface="Meiryo" panose="020B0604030504040204" pitchFamily="34" charset="-128"/>
              <a:cs typeface="Times New Roman" panose="02020603050405020304" pitchFamily="18" charset="0"/>
            </a:endParaRPr>
          </a:p>
          <a:p>
            <a:pPr>
              <a:lnSpc>
                <a:spcPct val="125000"/>
              </a:lnSpc>
            </a:pPr>
            <a:endParaRPr lang="en-US" dirty="0">
              <a:ea typeface="Meiryo" panose="020B0604030504040204" pitchFamily="34" charset="-128"/>
              <a:cs typeface="Times New Roman" panose="02020603050405020304" pitchFamily="18" charset="0"/>
            </a:endParaRPr>
          </a:p>
        </p:txBody>
      </p:sp>
    </p:spTree>
    <p:extLst>
      <p:ext uri="{BB962C8B-B14F-4D97-AF65-F5344CB8AC3E}">
        <p14:creationId xmlns:p14="http://schemas.microsoft.com/office/powerpoint/2010/main" val="38490923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Confidential Reporting Procedures</a:t>
            </a:r>
          </a:p>
        </p:txBody>
      </p:sp>
      <p:sp>
        <p:nvSpPr>
          <p:cNvPr id="3" name="Content Placeholder 2"/>
          <p:cNvSpPr>
            <a:spLocks noGrp="1"/>
          </p:cNvSpPr>
          <p:nvPr>
            <p:ph idx="1"/>
          </p:nvPr>
        </p:nvSpPr>
        <p:spPr>
          <a:xfrm>
            <a:off x="457200" y="1417638"/>
            <a:ext cx="8229600" cy="4708525"/>
          </a:xfrm>
        </p:spPr>
        <p:txBody>
          <a:bodyPr>
            <a:normAutofit/>
          </a:bodyPr>
          <a:lstStyle/>
          <a:p>
            <a:pPr lvl="1"/>
            <a:endParaRPr lang="en-US" dirty="0">
              <a:latin typeface="Arial Black" pitchFamily="34" charset="0"/>
            </a:endParaRPr>
          </a:p>
          <a:p>
            <a:endParaRPr lang="en-US" dirty="0"/>
          </a:p>
          <a:p>
            <a:endParaRPr lang="en-US" dirty="0"/>
          </a:p>
        </p:txBody>
      </p:sp>
      <p:sp>
        <p:nvSpPr>
          <p:cNvPr id="4" name="Rectangle 3"/>
          <p:cNvSpPr/>
          <p:nvPr/>
        </p:nvSpPr>
        <p:spPr>
          <a:xfrm>
            <a:off x="457200" y="1579003"/>
            <a:ext cx="8229600" cy="3831818"/>
          </a:xfrm>
          <a:prstGeom prst="rect">
            <a:avLst/>
          </a:prstGeom>
        </p:spPr>
        <p:txBody>
          <a:bodyPr wrap="square">
            <a:spAutoFit/>
          </a:bodyPr>
          <a:lstStyle/>
          <a:p>
            <a:pPr marL="285750" indent="-285750">
              <a:buFont typeface="Arial" panose="020B0604020202020204" pitchFamily="34" charset="0"/>
              <a:buChar char="•"/>
            </a:pPr>
            <a:r>
              <a:rPr lang="en-US" dirty="0">
                <a:ea typeface="Times New Roman" panose="02020603050405020304" pitchFamily="18" charset="0"/>
                <a:cs typeface="Times New Roman" panose="02020603050405020304" pitchFamily="18" charset="0"/>
              </a:rPr>
              <a:t>With your permission, any Sinclair police officer can file a report on the details of the initial incident without revealing your identity. </a:t>
            </a:r>
            <a:endParaRPr lang="en-US" dirty="0">
              <a:ea typeface="Meiryo" panose="020B0604030504040204" pitchFamily="34" charset="-128"/>
              <a:cs typeface="Times New Roman" panose="02020603050405020304" pitchFamily="18" charset="0"/>
            </a:endParaRPr>
          </a:p>
          <a:p>
            <a:endParaRPr lang="en-US" dirty="0">
              <a:solidFill>
                <a:srgbClr val="000000"/>
              </a:solidFill>
              <a:ea typeface="Meiryo" panose="020B0604030504040204" pitchFamily="34" charset="-128"/>
              <a:cs typeface="Garamond" panose="02020404030301010803" pitchFamily="18" charset="0"/>
            </a:endParaRPr>
          </a:p>
          <a:p>
            <a:pPr marL="285750" indent="-285750">
              <a:buFont typeface="Arial" panose="020B0604020202020204" pitchFamily="34" charset="0"/>
              <a:buChar char="•"/>
            </a:pPr>
            <a:r>
              <a:rPr lang="en-US" dirty="0">
                <a:solidFill>
                  <a:srgbClr val="000000"/>
                </a:solidFill>
                <a:ea typeface="Meiryo" panose="020B0604030504040204" pitchFamily="34" charset="-128"/>
                <a:cs typeface="Garamond" panose="02020404030301010803" pitchFamily="18" charset="0"/>
              </a:rPr>
              <a:t>Disciplinary matters handled by the Director of Student Services and the Judicial Affairs Board are kept confidential to the extent required by law.  </a:t>
            </a:r>
          </a:p>
          <a:p>
            <a:endParaRPr lang="en-US" dirty="0">
              <a:solidFill>
                <a:srgbClr val="000000"/>
              </a:solidFill>
              <a:ea typeface="Meiryo" panose="020B0604030504040204" pitchFamily="34" charset="-128"/>
              <a:cs typeface="Garamond" panose="02020404030301010803" pitchFamily="18" charset="0"/>
            </a:endParaRPr>
          </a:p>
          <a:p>
            <a:pPr marL="285750" indent="-285750">
              <a:buFont typeface="Arial" panose="020B0604020202020204" pitchFamily="34" charset="0"/>
              <a:buChar char="•"/>
            </a:pPr>
            <a:r>
              <a:rPr lang="en-US" dirty="0">
                <a:solidFill>
                  <a:srgbClr val="000000"/>
                </a:solidFill>
                <a:ea typeface="Meiryo" panose="020B0604030504040204" pitchFamily="34" charset="-128"/>
                <a:cs typeface="Garamond" panose="02020404030301010803" pitchFamily="18" charset="0"/>
              </a:rPr>
              <a:t>Incidents will be recorded for the purpose of completing the annual crime statistic report for the U.S. Department of Education. </a:t>
            </a:r>
          </a:p>
          <a:p>
            <a:endParaRPr lang="en-US" dirty="0">
              <a:solidFill>
                <a:srgbClr val="000000"/>
              </a:solidFill>
              <a:ea typeface="Meiryo" panose="020B0604030504040204" pitchFamily="34" charset="-128"/>
            </a:endParaRPr>
          </a:p>
          <a:p>
            <a:pPr marL="285750" indent="-285750">
              <a:buFont typeface="Arial" panose="020B0604020202020204" pitchFamily="34" charset="0"/>
              <a:buChar char="•"/>
            </a:pPr>
            <a:r>
              <a:rPr lang="en-US" dirty="0">
                <a:ea typeface="Times New Roman" panose="02020603050405020304" pitchFamily="18" charset="0"/>
                <a:cs typeface="Times New Roman" panose="02020603050405020304" pitchFamily="18" charset="0"/>
              </a:rPr>
              <a:t>Professional counselors, medical professionals and Pastoral Counselors/clergy who are acting in their specific roles as counselors or medical professionals, are exempt from these reporting requirements and are considered confidential non-reporting professionals.</a:t>
            </a:r>
            <a:endParaRPr lang="en-US" dirty="0">
              <a:ea typeface="Meiryo" panose="020B0604030504040204" pitchFamily="34" charset="-128"/>
              <a:cs typeface="Times New Roman" panose="02020603050405020304" pitchFamily="18" charset="0"/>
            </a:endParaRPr>
          </a:p>
        </p:txBody>
      </p:sp>
    </p:spTree>
    <p:extLst>
      <p:ext uri="{BB962C8B-B14F-4D97-AF65-F5344CB8AC3E}">
        <p14:creationId xmlns:p14="http://schemas.microsoft.com/office/powerpoint/2010/main" val="28236245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991600" cy="1143000"/>
          </a:xfrm>
        </p:spPr>
        <p:txBody>
          <a:bodyPr>
            <a:normAutofit/>
          </a:bodyPr>
          <a:lstStyle/>
          <a:p>
            <a:r>
              <a:rPr lang="en-US" sz="3200" dirty="0">
                <a:latin typeface="Arial Black" pitchFamily="34" charset="0"/>
              </a:rPr>
              <a:t>If You Are the Victim of an Assault</a:t>
            </a:r>
          </a:p>
        </p:txBody>
      </p:sp>
      <p:sp>
        <p:nvSpPr>
          <p:cNvPr id="3" name="Content Placeholder 2"/>
          <p:cNvSpPr>
            <a:spLocks noGrp="1"/>
          </p:cNvSpPr>
          <p:nvPr>
            <p:ph idx="1"/>
          </p:nvPr>
        </p:nvSpPr>
        <p:spPr>
          <a:xfrm>
            <a:off x="457200" y="1417638"/>
            <a:ext cx="8229600" cy="4708525"/>
          </a:xfrm>
        </p:spPr>
        <p:txBody>
          <a:bodyPr>
            <a:normAutofit/>
          </a:bodyPr>
          <a:lstStyle/>
          <a:p>
            <a:pPr lvl="1"/>
            <a:endParaRPr lang="en-US" dirty="0">
              <a:latin typeface="Arial Black" pitchFamily="34" charset="0"/>
            </a:endParaRPr>
          </a:p>
          <a:p>
            <a:endParaRPr lang="en-US" dirty="0"/>
          </a:p>
          <a:p>
            <a:endParaRPr lang="en-US" dirty="0"/>
          </a:p>
        </p:txBody>
      </p:sp>
      <p:sp>
        <p:nvSpPr>
          <p:cNvPr id="4" name="Rectangle 3"/>
          <p:cNvSpPr/>
          <p:nvPr/>
        </p:nvSpPr>
        <p:spPr>
          <a:xfrm>
            <a:off x="457200" y="1347165"/>
            <a:ext cx="8229600" cy="4524315"/>
          </a:xfrm>
          <a:prstGeom prst="rect">
            <a:avLst/>
          </a:prstGeom>
        </p:spPr>
        <p:txBody>
          <a:bodyPr wrap="square">
            <a:spAutoFit/>
          </a:bodyPr>
          <a:lstStyle/>
          <a:p>
            <a:pPr marL="285750" indent="-285750">
              <a:buFont typeface="Arial" panose="020B0604020202020204" pitchFamily="34" charset="0"/>
              <a:buChar char="•"/>
            </a:pPr>
            <a:r>
              <a:rPr lang="en-US" dirty="0">
                <a:solidFill>
                  <a:srgbClr val="000000"/>
                </a:solidFill>
                <a:ea typeface="Meiryo" panose="020B0604030504040204" pitchFamily="34" charset="-128"/>
              </a:rPr>
              <a:t>The first priority should be get to a place of safety. </a:t>
            </a:r>
          </a:p>
          <a:p>
            <a:pPr marL="285750" indent="-285750">
              <a:lnSpc>
                <a:spcPct val="125000"/>
              </a:lnSpc>
              <a:buFont typeface="Arial" panose="020B0604020202020204" pitchFamily="34" charset="0"/>
              <a:buChar char="•"/>
            </a:pPr>
            <a:r>
              <a:rPr lang="en-US" dirty="0">
                <a:ea typeface="Meiryo" panose="020B0604030504040204" pitchFamily="34" charset="-128"/>
                <a:cs typeface="Times New Roman" panose="02020603050405020304" pitchFamily="18" charset="0"/>
              </a:rPr>
              <a:t>Try to remain calm and alert. </a:t>
            </a:r>
          </a:p>
          <a:p>
            <a:pPr marL="285750" indent="-285750">
              <a:lnSpc>
                <a:spcPct val="125000"/>
              </a:lnSpc>
              <a:buFont typeface="Arial" panose="020B0604020202020204" pitchFamily="34" charset="0"/>
              <a:buChar char="•"/>
            </a:pPr>
            <a:r>
              <a:rPr lang="en-US" dirty="0">
                <a:ea typeface="Meiryo" panose="020B0604030504040204" pitchFamily="34" charset="-128"/>
                <a:cs typeface="Times New Roman" panose="02020603050405020304" pitchFamily="18" charset="0"/>
              </a:rPr>
              <a:t>Sinclair Police strongly advocates that report of the incident be made in a timely manner.  </a:t>
            </a:r>
          </a:p>
          <a:p>
            <a:pPr marL="285750" indent="-285750">
              <a:lnSpc>
                <a:spcPct val="125000"/>
              </a:lnSpc>
              <a:buFont typeface="Arial" panose="020B0604020202020204" pitchFamily="34" charset="0"/>
              <a:buChar char="•"/>
            </a:pPr>
            <a:r>
              <a:rPr lang="en-US" dirty="0">
                <a:ea typeface="Meiryo" panose="020B0604030504040204" pitchFamily="34" charset="-128"/>
                <a:cs typeface="Times New Roman" panose="02020603050405020304" pitchFamily="18" charset="0"/>
              </a:rPr>
              <a:t>Time is a critical factor because of the importance for preserving evidence that may be needed for prosecution. </a:t>
            </a:r>
          </a:p>
          <a:p>
            <a:pPr marL="285750" indent="-285750">
              <a:lnSpc>
                <a:spcPct val="125000"/>
              </a:lnSpc>
              <a:buFont typeface="Arial" panose="020B0604020202020204" pitchFamily="34" charset="0"/>
              <a:buChar char="•"/>
            </a:pPr>
            <a:r>
              <a:rPr lang="en-US" dirty="0">
                <a:ea typeface="Meiryo" panose="020B0604030504040204" pitchFamily="34" charset="-128"/>
                <a:cs typeface="Times New Roman" panose="02020603050405020304" pitchFamily="18" charset="0"/>
              </a:rPr>
              <a:t>A Sinclair Police official, a counselor from Counseling Services or a victim/witness representative will guide the victim through the available options and support the victim in his or her decision. </a:t>
            </a:r>
          </a:p>
          <a:p>
            <a:pPr marL="285750" indent="-285750">
              <a:lnSpc>
                <a:spcPct val="125000"/>
              </a:lnSpc>
              <a:buFont typeface="Arial" panose="020B0604020202020204" pitchFamily="34" charset="0"/>
              <a:buChar char="•"/>
            </a:pPr>
            <a:r>
              <a:rPr lang="en-US" dirty="0">
                <a:ea typeface="Meiryo" panose="020B0604030504040204" pitchFamily="34" charset="-128"/>
                <a:cs typeface="Times New Roman" panose="02020603050405020304" pitchFamily="18" charset="0"/>
              </a:rPr>
              <a:t>Call ext. 2700 if the incident took place on the Dayton campus; call the local police at 9-1-1 if it occurred off campus, at a satellite center, a learning center or at the </a:t>
            </a:r>
            <a:r>
              <a:rPr lang="en-US" dirty="0" err="1">
                <a:ea typeface="Meiryo" panose="020B0604030504040204" pitchFamily="34" charset="-128"/>
                <a:cs typeface="Times New Roman" panose="02020603050405020304" pitchFamily="18" charset="0"/>
              </a:rPr>
              <a:t>Courseview</a:t>
            </a:r>
            <a:r>
              <a:rPr lang="en-US" dirty="0">
                <a:ea typeface="Meiryo" panose="020B0604030504040204" pitchFamily="34" charset="-128"/>
                <a:cs typeface="Times New Roman" panose="02020603050405020304" pitchFamily="18" charset="0"/>
              </a:rPr>
              <a:t> or Centerville Campus’.</a:t>
            </a:r>
          </a:p>
          <a:p>
            <a:pPr marL="285750" indent="-285750">
              <a:lnSpc>
                <a:spcPct val="125000"/>
              </a:lnSpc>
              <a:buFont typeface="Arial" panose="020B0604020202020204" pitchFamily="34" charset="0"/>
              <a:buChar char="•"/>
            </a:pPr>
            <a:r>
              <a:rPr lang="en-US" dirty="0">
                <a:ea typeface="Meiryo" panose="020B0604030504040204" pitchFamily="34" charset="-128"/>
                <a:cs typeface="Times New Roman" panose="02020603050405020304" pitchFamily="18" charset="0"/>
              </a:rPr>
              <a:t>Contact a trusted friend or family member.</a:t>
            </a:r>
            <a:endParaRPr lang="en-US" dirty="0">
              <a:effectLst/>
              <a:ea typeface="Meiryo" panose="020B0604030504040204" pitchFamily="34" charset="-128"/>
              <a:cs typeface="Times New Roman" panose="02020603050405020304" pitchFamily="18" charset="0"/>
            </a:endParaRPr>
          </a:p>
        </p:txBody>
      </p:sp>
    </p:spTree>
    <p:extLst>
      <p:ext uri="{BB962C8B-B14F-4D97-AF65-F5344CB8AC3E}">
        <p14:creationId xmlns:p14="http://schemas.microsoft.com/office/powerpoint/2010/main" val="29703242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If You Are the Victim of an Assault</a:t>
            </a:r>
          </a:p>
        </p:txBody>
      </p:sp>
      <p:sp>
        <p:nvSpPr>
          <p:cNvPr id="3" name="Content Placeholder 2"/>
          <p:cNvSpPr>
            <a:spLocks noGrp="1"/>
          </p:cNvSpPr>
          <p:nvPr>
            <p:ph idx="1"/>
          </p:nvPr>
        </p:nvSpPr>
        <p:spPr>
          <a:xfrm>
            <a:off x="457200" y="1417638"/>
            <a:ext cx="8229600" cy="4708525"/>
          </a:xfrm>
        </p:spPr>
        <p:txBody>
          <a:bodyPr>
            <a:normAutofit/>
          </a:bodyPr>
          <a:lstStyle/>
          <a:p>
            <a:pPr lvl="1"/>
            <a:endParaRPr lang="en-US" dirty="0">
              <a:latin typeface="Arial Black" pitchFamily="34" charset="0"/>
            </a:endParaRPr>
          </a:p>
          <a:p>
            <a:endParaRPr lang="en-US" dirty="0"/>
          </a:p>
          <a:p>
            <a:endParaRPr lang="en-US" dirty="0"/>
          </a:p>
        </p:txBody>
      </p:sp>
      <p:sp>
        <p:nvSpPr>
          <p:cNvPr id="4" name="Rectangle 3"/>
          <p:cNvSpPr/>
          <p:nvPr/>
        </p:nvSpPr>
        <p:spPr>
          <a:xfrm>
            <a:off x="385483" y="1216534"/>
            <a:ext cx="8471646" cy="5093702"/>
          </a:xfrm>
          <a:prstGeom prst="rect">
            <a:avLst/>
          </a:prstGeom>
        </p:spPr>
        <p:txBody>
          <a:bodyPr wrap="square">
            <a:spAutoFit/>
          </a:bodyPr>
          <a:lstStyle/>
          <a:p>
            <a:pPr marL="342900" indent="-342900">
              <a:lnSpc>
                <a:spcPct val="125000"/>
              </a:lnSpc>
              <a:buFont typeface="Arial" panose="020B0604020202020204" pitchFamily="34" charset="0"/>
              <a:buChar char="•"/>
            </a:pPr>
            <a:r>
              <a:rPr lang="en-US" sz="2000" dirty="0">
                <a:solidFill>
                  <a:srgbClr val="000000"/>
                </a:solidFill>
                <a:ea typeface="Meiryo" panose="020B0604030504040204" pitchFamily="34" charset="-128"/>
                <a:cs typeface="Helvetica" panose="020B0604020202020204" pitchFamily="34" charset="0"/>
              </a:rPr>
              <a:t>You are urged to seek medical attention and may go directly to the emergency room of any</a:t>
            </a:r>
            <a:r>
              <a:rPr lang="en-US" sz="2000" b="1" dirty="0">
                <a:solidFill>
                  <a:srgbClr val="000000"/>
                </a:solidFill>
                <a:ea typeface="Meiryo" panose="020B0604030504040204" pitchFamily="34" charset="-128"/>
                <a:cs typeface="Times New Roman" panose="02020603050405020304" pitchFamily="18" charset="0"/>
              </a:rPr>
              <a:t> </a:t>
            </a:r>
            <a:r>
              <a:rPr lang="en-US" sz="2000" dirty="0">
                <a:ea typeface="Meiryo" panose="020B0604030504040204" pitchFamily="34" charset="-128"/>
                <a:cs typeface="Helvetica" panose="020B0604020202020204" pitchFamily="34" charset="0"/>
              </a:rPr>
              <a:t>local hospital for medical attention</a:t>
            </a:r>
          </a:p>
          <a:p>
            <a:pPr>
              <a:lnSpc>
                <a:spcPct val="125000"/>
              </a:lnSpc>
            </a:pPr>
            <a:endParaRPr lang="en-US" sz="2000" dirty="0">
              <a:ea typeface="Meiryo" panose="020B0604030504040204" pitchFamily="34" charset="-128"/>
              <a:cs typeface="Helvetica" panose="020B0604020202020204" pitchFamily="34" charset="0"/>
            </a:endParaRPr>
          </a:p>
          <a:p>
            <a:pPr marL="342900" indent="-342900">
              <a:lnSpc>
                <a:spcPct val="125000"/>
              </a:lnSpc>
              <a:buFont typeface="Arial" panose="020B0604020202020204" pitchFamily="34" charset="0"/>
              <a:buChar char="•"/>
            </a:pPr>
            <a:r>
              <a:rPr lang="en-US" sz="2000" dirty="0">
                <a:ea typeface="Meiryo" panose="020B0604030504040204" pitchFamily="34" charset="-128"/>
                <a:cs typeface="Times New Roman" panose="02020603050405020304" pitchFamily="18" charset="0"/>
              </a:rPr>
              <a:t>The cost of the treatment will be paid for by the investigative agency</a:t>
            </a:r>
          </a:p>
          <a:p>
            <a:pPr>
              <a:lnSpc>
                <a:spcPct val="125000"/>
              </a:lnSpc>
            </a:pPr>
            <a:endParaRPr lang="en-US" sz="2000" dirty="0">
              <a:ea typeface="Meiryo" panose="020B0604030504040204" pitchFamily="34" charset="-128"/>
              <a:cs typeface="Times New Roman" panose="02020603050405020304" pitchFamily="18" charset="0"/>
            </a:endParaRPr>
          </a:p>
          <a:p>
            <a:pPr marL="342900" indent="-342900">
              <a:lnSpc>
                <a:spcPct val="125000"/>
              </a:lnSpc>
              <a:buFont typeface="Arial" panose="020B0604020202020204" pitchFamily="34" charset="0"/>
              <a:buChar char="•"/>
            </a:pPr>
            <a:r>
              <a:rPr lang="en-US" sz="2000" dirty="0">
                <a:ea typeface="Meiryo" panose="020B0604030504040204" pitchFamily="34" charset="-128"/>
                <a:cs typeface="Times New Roman" panose="02020603050405020304" pitchFamily="18" charset="0"/>
              </a:rPr>
              <a:t>Do not bathe or douche. Do not urinate, if possible</a:t>
            </a:r>
          </a:p>
          <a:p>
            <a:pPr>
              <a:lnSpc>
                <a:spcPct val="125000"/>
              </a:lnSpc>
            </a:pPr>
            <a:endParaRPr lang="en-US" sz="2000" dirty="0">
              <a:ea typeface="Meiryo" panose="020B0604030504040204" pitchFamily="34" charset="-128"/>
              <a:cs typeface="Times New Roman" panose="02020603050405020304" pitchFamily="18" charset="0"/>
            </a:endParaRPr>
          </a:p>
          <a:p>
            <a:pPr marL="342900" indent="-342900">
              <a:lnSpc>
                <a:spcPct val="125000"/>
              </a:lnSpc>
              <a:buFont typeface="Arial" panose="020B0604020202020204" pitchFamily="34" charset="0"/>
              <a:buChar char="•"/>
            </a:pPr>
            <a:r>
              <a:rPr lang="en-US" sz="2000" dirty="0">
                <a:ea typeface="Meiryo" panose="020B0604030504040204" pitchFamily="34" charset="-128"/>
                <a:cs typeface="Times New Roman" panose="02020603050405020304" pitchFamily="18" charset="0"/>
              </a:rPr>
              <a:t>Do not eat, drink liquids, smoke, or brush teeth if oral contact took place</a:t>
            </a:r>
          </a:p>
          <a:p>
            <a:pPr marL="342900" indent="-342900">
              <a:lnSpc>
                <a:spcPct val="125000"/>
              </a:lnSpc>
              <a:buFont typeface="Arial" panose="020B0604020202020204" pitchFamily="34" charset="0"/>
              <a:buChar char="•"/>
            </a:pPr>
            <a:endParaRPr lang="en-US" sz="2000" dirty="0">
              <a:ea typeface="Meiryo" panose="020B0604030504040204" pitchFamily="34" charset="-128"/>
              <a:cs typeface="Times New Roman" panose="02020603050405020304" pitchFamily="18" charset="0"/>
            </a:endParaRPr>
          </a:p>
          <a:p>
            <a:pPr marL="342900" indent="-342900">
              <a:lnSpc>
                <a:spcPct val="125000"/>
              </a:lnSpc>
              <a:buFont typeface="Arial" panose="020B0604020202020204" pitchFamily="34" charset="0"/>
              <a:buChar char="•"/>
            </a:pPr>
            <a:r>
              <a:rPr lang="en-US" sz="2000" dirty="0">
                <a:ea typeface="Meiryo" panose="020B0604030504040204" pitchFamily="34" charset="-128"/>
                <a:cs typeface="Times New Roman" panose="02020603050405020304" pitchFamily="18" charset="0"/>
              </a:rPr>
              <a:t>Keep the clothes worn during the offense</a:t>
            </a:r>
          </a:p>
          <a:p>
            <a:pPr marL="342900" indent="-342900">
              <a:lnSpc>
                <a:spcPct val="125000"/>
              </a:lnSpc>
              <a:buFont typeface="Arial" panose="020B0604020202020204" pitchFamily="34" charset="0"/>
              <a:buChar char="•"/>
            </a:pPr>
            <a:endParaRPr lang="en-US" sz="2000" dirty="0">
              <a:ea typeface="Meiryo" panose="020B0604030504040204" pitchFamily="34" charset="-128"/>
              <a:cs typeface="Times New Roman" panose="02020603050405020304" pitchFamily="18" charset="0"/>
            </a:endParaRPr>
          </a:p>
          <a:p>
            <a:pPr marL="342900" indent="-342900">
              <a:lnSpc>
                <a:spcPct val="125000"/>
              </a:lnSpc>
              <a:buFont typeface="Arial" panose="020B0604020202020204" pitchFamily="34" charset="0"/>
              <a:buChar char="•"/>
            </a:pPr>
            <a:r>
              <a:rPr lang="en-US" sz="2000" dirty="0">
                <a:ea typeface="Meiryo" panose="020B0604030504040204" pitchFamily="34" charset="-128"/>
                <a:cs typeface="Times New Roman" panose="02020603050405020304" pitchFamily="18" charset="0"/>
              </a:rPr>
              <a:t>If clothes are changed, place clothes in a paper bag (evidence deteriorates in plastic)</a:t>
            </a:r>
            <a:endParaRPr lang="en-US" sz="2000" dirty="0">
              <a:effectLst/>
              <a:ea typeface="Meiryo" panose="020B0604030504040204" pitchFamily="34" charset="-128"/>
              <a:cs typeface="Times New Roman" panose="02020603050405020304" pitchFamily="18" charset="0"/>
            </a:endParaRPr>
          </a:p>
        </p:txBody>
      </p:sp>
    </p:spTree>
    <p:extLst>
      <p:ext uri="{BB962C8B-B14F-4D97-AF65-F5344CB8AC3E}">
        <p14:creationId xmlns:p14="http://schemas.microsoft.com/office/powerpoint/2010/main" val="9694247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If You Are the Victim of an Assault</a:t>
            </a:r>
          </a:p>
        </p:txBody>
      </p:sp>
      <p:sp>
        <p:nvSpPr>
          <p:cNvPr id="3" name="Content Placeholder 2"/>
          <p:cNvSpPr>
            <a:spLocks noGrp="1"/>
          </p:cNvSpPr>
          <p:nvPr>
            <p:ph idx="1"/>
          </p:nvPr>
        </p:nvSpPr>
        <p:spPr>
          <a:xfrm>
            <a:off x="457200" y="1417638"/>
            <a:ext cx="8229600" cy="4708525"/>
          </a:xfrm>
        </p:spPr>
        <p:txBody>
          <a:bodyPr>
            <a:normAutofit/>
          </a:bodyPr>
          <a:lstStyle/>
          <a:p>
            <a:pPr lvl="1"/>
            <a:endParaRPr lang="en-US" dirty="0">
              <a:latin typeface="Arial Black" pitchFamily="34" charset="0"/>
            </a:endParaRPr>
          </a:p>
          <a:p>
            <a:endParaRPr lang="en-US" dirty="0"/>
          </a:p>
          <a:p>
            <a:pPr marL="0" indent="0">
              <a:buNone/>
            </a:pPr>
            <a:endParaRPr lang="en-US" dirty="0"/>
          </a:p>
        </p:txBody>
      </p:sp>
      <p:sp>
        <p:nvSpPr>
          <p:cNvPr id="4" name="Rectangle 3"/>
          <p:cNvSpPr/>
          <p:nvPr/>
        </p:nvSpPr>
        <p:spPr>
          <a:xfrm>
            <a:off x="457200" y="1071161"/>
            <a:ext cx="8229600" cy="2723823"/>
          </a:xfrm>
          <a:prstGeom prst="rect">
            <a:avLst/>
          </a:prstGeom>
        </p:spPr>
        <p:txBody>
          <a:bodyPr wrap="square">
            <a:spAutoFit/>
          </a:bodyPr>
          <a:lstStyle/>
          <a:p>
            <a:pPr marL="342900" indent="-342900">
              <a:lnSpc>
                <a:spcPct val="125000"/>
              </a:lnSpc>
              <a:buFont typeface="Arial" panose="020B0604020202020204" pitchFamily="34" charset="0"/>
              <a:buChar char="•"/>
            </a:pPr>
            <a:r>
              <a:rPr lang="en-US" dirty="0">
                <a:ea typeface="Meiryo" panose="020B0604030504040204" pitchFamily="34" charset="-128"/>
                <a:cs typeface="Times New Roman" panose="02020603050405020304" pitchFamily="18" charset="0"/>
              </a:rPr>
              <a:t>Do not destroy the physical evidence that may be found in the vicinity of the crime. </a:t>
            </a:r>
          </a:p>
          <a:p>
            <a:pPr marL="342900" indent="-342900">
              <a:lnSpc>
                <a:spcPct val="125000"/>
              </a:lnSpc>
              <a:buFont typeface="Arial" panose="020B0604020202020204" pitchFamily="34" charset="0"/>
              <a:buChar char="•"/>
            </a:pPr>
            <a:r>
              <a:rPr lang="en-US" dirty="0">
                <a:ea typeface="Meiryo" panose="020B0604030504040204" pitchFamily="34" charset="-128"/>
                <a:cs typeface="Times New Roman" panose="02020603050405020304" pitchFamily="18" charset="0"/>
              </a:rPr>
              <a:t>If the crime occurred in the victim's home, the victim should not clean until the police have had an opportunity to collect evidence.</a:t>
            </a:r>
          </a:p>
          <a:p>
            <a:pPr marL="342900" indent="-342900">
              <a:lnSpc>
                <a:spcPct val="125000"/>
              </a:lnSpc>
              <a:buFont typeface="Arial" panose="020B0604020202020204" pitchFamily="34" charset="0"/>
              <a:buChar char="•"/>
            </a:pPr>
            <a:r>
              <a:rPr lang="en-US" dirty="0">
                <a:ea typeface="Meiryo" panose="020B0604030504040204" pitchFamily="34" charset="-128"/>
                <a:cs typeface="Times New Roman" panose="02020603050405020304" pitchFamily="18" charset="0"/>
              </a:rPr>
              <a:t>Tell someone all details remembered about the assault. </a:t>
            </a:r>
          </a:p>
          <a:p>
            <a:pPr marL="342900" indent="-342900">
              <a:lnSpc>
                <a:spcPct val="125000"/>
              </a:lnSpc>
              <a:buFont typeface="Arial" panose="020B0604020202020204" pitchFamily="34" charset="0"/>
              <a:buChar char="•"/>
            </a:pPr>
            <a:r>
              <a:rPr lang="en-US" dirty="0">
                <a:ea typeface="Meiryo" panose="020B0604030504040204" pitchFamily="34" charset="-128"/>
                <a:cs typeface="Times New Roman" panose="02020603050405020304" pitchFamily="18" charset="0"/>
              </a:rPr>
              <a:t>Write down all details remembered as soon as possible.</a:t>
            </a:r>
          </a:p>
          <a:p>
            <a:pPr marL="342900" indent="-342900">
              <a:buFont typeface="Arial" panose="020B0604020202020204" pitchFamily="34" charset="0"/>
              <a:buChar char="•"/>
            </a:pPr>
            <a:r>
              <a:rPr lang="en-US" dirty="0">
                <a:ea typeface="Times New Roman" panose="02020603050405020304" pitchFamily="18" charset="0"/>
              </a:rPr>
              <a:t>The preservation of physical evidence may be critical for successful prosecution of the offender.</a:t>
            </a:r>
          </a:p>
        </p:txBody>
      </p:sp>
    </p:spTree>
    <p:extLst>
      <p:ext uri="{BB962C8B-B14F-4D97-AF65-F5344CB8AC3E}">
        <p14:creationId xmlns:p14="http://schemas.microsoft.com/office/powerpoint/2010/main" val="24434448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If You Are the Victim of an Assault</a:t>
            </a:r>
          </a:p>
        </p:txBody>
      </p:sp>
      <p:sp>
        <p:nvSpPr>
          <p:cNvPr id="3" name="Content Placeholder 2"/>
          <p:cNvSpPr>
            <a:spLocks noGrp="1"/>
          </p:cNvSpPr>
          <p:nvPr>
            <p:ph idx="1"/>
          </p:nvPr>
        </p:nvSpPr>
        <p:spPr>
          <a:xfrm>
            <a:off x="457200" y="1417638"/>
            <a:ext cx="8229600" cy="4708525"/>
          </a:xfrm>
        </p:spPr>
        <p:txBody>
          <a:bodyPr>
            <a:normAutofit/>
          </a:bodyPr>
          <a:lstStyle/>
          <a:p>
            <a:pPr lvl="1"/>
            <a:endParaRPr lang="en-US" dirty="0">
              <a:latin typeface="Arial Black" pitchFamily="34" charset="0"/>
            </a:endParaRPr>
          </a:p>
          <a:p>
            <a:endParaRPr lang="en-US" dirty="0"/>
          </a:p>
          <a:p>
            <a:endParaRPr lang="en-US" dirty="0"/>
          </a:p>
        </p:txBody>
      </p:sp>
      <p:sp>
        <p:nvSpPr>
          <p:cNvPr id="4" name="Rectangle 3"/>
          <p:cNvSpPr/>
          <p:nvPr/>
        </p:nvSpPr>
        <p:spPr>
          <a:xfrm>
            <a:off x="394447" y="1709600"/>
            <a:ext cx="8229600" cy="3293209"/>
          </a:xfrm>
          <a:prstGeom prst="rect">
            <a:avLst/>
          </a:prstGeom>
        </p:spPr>
        <p:txBody>
          <a:bodyPr wrap="square">
            <a:spAutoFit/>
          </a:bodyPr>
          <a:lstStyle/>
          <a:p>
            <a:pPr marL="342900" indent="-342900">
              <a:buFont typeface="Arial" panose="020B0604020202020204" pitchFamily="34" charset="0"/>
              <a:buChar char="•"/>
            </a:pPr>
            <a:r>
              <a:rPr lang="en-US" sz="2000" dirty="0">
                <a:solidFill>
                  <a:srgbClr val="000000"/>
                </a:solidFill>
                <a:ea typeface="Meiryo" panose="020B0604030504040204" pitchFamily="34" charset="-128"/>
              </a:rPr>
              <a:t>Options and assistance in changing classes, transportation and/or working situations subsequent to an alleged sexual assault can be arranged, provided such options are reasonably available and will be provided to the victim in writing regardless of whether the victim chooses to report the crime to law enforcement or a CSA. </a:t>
            </a:r>
          </a:p>
          <a:p>
            <a:endParaRPr lang="en-US" sz="2000" dirty="0">
              <a:solidFill>
                <a:srgbClr val="000000"/>
              </a:solidFill>
              <a:ea typeface="Meiryo" panose="020B0604030504040204" pitchFamily="34" charset="-128"/>
            </a:endParaRPr>
          </a:p>
          <a:p>
            <a:pPr marL="342900" indent="-342900">
              <a:buFont typeface="Arial" panose="020B0604020202020204" pitchFamily="34" charset="0"/>
              <a:buChar char="•"/>
            </a:pPr>
            <a:r>
              <a:rPr lang="en-US" sz="2000" dirty="0">
                <a:solidFill>
                  <a:srgbClr val="000000"/>
                </a:solidFill>
                <a:ea typeface="Meiryo" panose="020B0604030504040204" pitchFamily="34" charset="-128"/>
              </a:rPr>
              <a:t>Sanctions imposed by Student Judicial Affairs range from verbal warnings to expulsion depending on the severity of the offense and both the victim and accused will be notified in writing simultaneously. </a:t>
            </a:r>
          </a:p>
          <a:p>
            <a:endParaRPr lang="en-US" sz="2800" dirty="0">
              <a:solidFill>
                <a:srgbClr val="000000"/>
              </a:solidFill>
              <a:effectLst/>
              <a:latin typeface="Arial" panose="020B0604020202020204" pitchFamily="34" charset="0"/>
              <a:ea typeface="Meiryo" panose="020B0604030504040204" pitchFamily="34" charset="-128"/>
            </a:endParaRPr>
          </a:p>
        </p:txBody>
      </p:sp>
    </p:spTree>
    <p:extLst>
      <p:ext uri="{BB962C8B-B14F-4D97-AF65-F5344CB8AC3E}">
        <p14:creationId xmlns:p14="http://schemas.microsoft.com/office/powerpoint/2010/main" val="27072492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If You Are the Victim of an Assault</a:t>
            </a:r>
          </a:p>
        </p:txBody>
      </p:sp>
      <p:sp>
        <p:nvSpPr>
          <p:cNvPr id="3" name="Content Placeholder 2"/>
          <p:cNvSpPr>
            <a:spLocks noGrp="1"/>
          </p:cNvSpPr>
          <p:nvPr>
            <p:ph idx="1"/>
          </p:nvPr>
        </p:nvSpPr>
        <p:spPr>
          <a:xfrm>
            <a:off x="457200" y="1417638"/>
            <a:ext cx="8229600" cy="4708525"/>
          </a:xfrm>
        </p:spPr>
        <p:txBody>
          <a:bodyPr>
            <a:normAutofit/>
          </a:bodyPr>
          <a:lstStyle/>
          <a:p>
            <a:pPr lvl="1"/>
            <a:endParaRPr lang="en-US" dirty="0">
              <a:latin typeface="Arial Black" pitchFamily="34" charset="0"/>
            </a:endParaRPr>
          </a:p>
          <a:p>
            <a:endParaRPr lang="en-US" dirty="0"/>
          </a:p>
          <a:p>
            <a:endParaRPr lang="en-US" dirty="0"/>
          </a:p>
        </p:txBody>
      </p:sp>
      <p:sp>
        <p:nvSpPr>
          <p:cNvPr id="4" name="Rectangle 3"/>
          <p:cNvSpPr/>
          <p:nvPr/>
        </p:nvSpPr>
        <p:spPr>
          <a:xfrm>
            <a:off x="457200" y="1263521"/>
            <a:ext cx="8229600" cy="5016758"/>
          </a:xfrm>
          <a:prstGeom prst="rect">
            <a:avLst/>
          </a:prstGeom>
        </p:spPr>
        <p:txBody>
          <a:bodyPr wrap="square">
            <a:spAutoFit/>
          </a:bodyPr>
          <a:lstStyle/>
          <a:p>
            <a:pPr marL="342900" indent="-342900">
              <a:buFont typeface="Arial" panose="020B0604020202020204" pitchFamily="34" charset="0"/>
              <a:buChar char="•"/>
            </a:pPr>
            <a:r>
              <a:rPr lang="en-US" sz="2000" dirty="0">
                <a:solidFill>
                  <a:srgbClr val="000000"/>
                </a:solidFill>
                <a:ea typeface="Meiryo" panose="020B0604030504040204" pitchFamily="34" charset="-128"/>
              </a:rPr>
              <a:t>Information regarding various counseling options available from the Dayton Campus’ Counseling Services Department and Campus Ministry from within the college will be provided in writing.  </a:t>
            </a:r>
          </a:p>
          <a:p>
            <a:pPr marL="342900" indent="-342900">
              <a:buFont typeface="Arial" panose="020B0604020202020204" pitchFamily="34" charset="0"/>
              <a:buChar char="•"/>
            </a:pPr>
            <a:endParaRPr lang="en-US" sz="2000" dirty="0">
              <a:solidFill>
                <a:srgbClr val="000000"/>
              </a:solidFill>
              <a:ea typeface="Meiryo" panose="020B0604030504040204" pitchFamily="34" charset="-128"/>
            </a:endParaRPr>
          </a:p>
          <a:p>
            <a:pPr marL="342900" indent="-342900">
              <a:buFont typeface="Arial" panose="020B0604020202020204" pitchFamily="34" charset="0"/>
              <a:buChar char="•"/>
            </a:pPr>
            <a:r>
              <a:rPr lang="en-US" sz="2000" dirty="0">
                <a:solidFill>
                  <a:srgbClr val="000000"/>
                </a:solidFill>
                <a:ea typeface="Meiryo" panose="020B0604030504040204" pitchFamily="34" charset="-128"/>
              </a:rPr>
              <a:t>Outside campus resources include the Abuse and Crisis Center of Montgomery County, the Victim/Witness Division in the City of Dayton Prosecutor’s Office (for misdemeanors only) and the Victim/Witness Division in the Montgomery County Prosecutor’s Office.  </a:t>
            </a:r>
          </a:p>
          <a:p>
            <a:pPr marL="342900" indent="-342900">
              <a:buFont typeface="Arial" panose="020B0604020202020204" pitchFamily="34" charset="0"/>
              <a:buChar char="•"/>
            </a:pPr>
            <a:endParaRPr lang="en-US" sz="2000" dirty="0">
              <a:solidFill>
                <a:srgbClr val="000000"/>
              </a:solidFill>
              <a:ea typeface="Meiryo" panose="020B0604030504040204" pitchFamily="34" charset="-128"/>
            </a:endParaRPr>
          </a:p>
          <a:p>
            <a:pPr marL="342900" indent="-342900">
              <a:buFont typeface="Arial" panose="020B0604020202020204" pitchFamily="34" charset="0"/>
              <a:buChar char="•"/>
            </a:pPr>
            <a:r>
              <a:rPr lang="en-US" sz="2000" dirty="0">
                <a:solidFill>
                  <a:srgbClr val="000000"/>
                </a:solidFill>
                <a:ea typeface="Meiryo" panose="020B0604030504040204" pitchFamily="34" charset="-128"/>
              </a:rPr>
              <a:t>Victims may apply for orders of protection, no contact orders, restraining orders, or similar lawful orders at the respective prosecutor’s office. </a:t>
            </a:r>
          </a:p>
          <a:p>
            <a:endParaRPr lang="en-US" sz="2000" dirty="0">
              <a:solidFill>
                <a:srgbClr val="000000"/>
              </a:solidFill>
              <a:ea typeface="Meiryo" panose="020B0604030504040204" pitchFamily="34" charset="-128"/>
            </a:endParaRPr>
          </a:p>
          <a:p>
            <a:pPr marL="342900" indent="-342900">
              <a:buFont typeface="Arial" panose="020B0604020202020204" pitchFamily="34" charset="0"/>
              <a:buChar char="•"/>
            </a:pPr>
            <a:r>
              <a:rPr lang="en-US" sz="2000" dirty="0">
                <a:solidFill>
                  <a:srgbClr val="000000"/>
                </a:solidFill>
                <a:ea typeface="Meiryo" panose="020B0604030504040204" pitchFamily="34" charset="-128"/>
              </a:rPr>
              <a:t>The Sinclair Title IX coordinator will conduct an investigation of the incident independent of the police department in accordance with the Clery Act and the victim and the accused will be notified of the results of the investigation in writing simultaneously. </a:t>
            </a:r>
            <a:endParaRPr lang="en-US" sz="2000" dirty="0">
              <a:solidFill>
                <a:srgbClr val="000000"/>
              </a:solidFill>
              <a:effectLst/>
              <a:ea typeface="Meiryo" panose="020B0604030504040204" pitchFamily="34" charset="-128"/>
            </a:endParaRPr>
          </a:p>
        </p:txBody>
      </p:sp>
    </p:spTree>
    <p:extLst>
      <p:ext uri="{BB962C8B-B14F-4D97-AF65-F5344CB8AC3E}">
        <p14:creationId xmlns:p14="http://schemas.microsoft.com/office/powerpoint/2010/main" val="26187961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anose="020B0A04020102020204" pitchFamily="34" charset="0"/>
              </a:rPr>
              <a:t>Subject Training </a:t>
            </a:r>
          </a:p>
        </p:txBody>
      </p:sp>
      <p:sp>
        <p:nvSpPr>
          <p:cNvPr id="3" name="Content Placeholder 2"/>
          <p:cNvSpPr>
            <a:spLocks noGrp="1"/>
          </p:cNvSpPr>
          <p:nvPr>
            <p:ph idx="1"/>
          </p:nvPr>
        </p:nvSpPr>
        <p:spPr>
          <a:xfrm>
            <a:off x="457200" y="1306286"/>
            <a:ext cx="8229600" cy="4819877"/>
          </a:xfrm>
        </p:spPr>
        <p:txBody>
          <a:bodyPr>
            <a:normAutofit/>
          </a:bodyPr>
          <a:lstStyle/>
          <a:p>
            <a:endParaRPr lang="en-US" dirty="0"/>
          </a:p>
          <a:p>
            <a:endParaRPr lang="en-US" dirty="0"/>
          </a:p>
        </p:txBody>
      </p:sp>
      <p:sp>
        <p:nvSpPr>
          <p:cNvPr id="4" name="TextBox 3"/>
          <p:cNvSpPr txBox="1"/>
          <p:nvPr/>
        </p:nvSpPr>
        <p:spPr>
          <a:xfrm>
            <a:off x="2384476" y="1515621"/>
            <a:ext cx="6634263" cy="4401205"/>
          </a:xfrm>
          <a:prstGeom prst="rect">
            <a:avLst/>
          </a:prstGeom>
          <a:noFill/>
        </p:spPr>
        <p:txBody>
          <a:bodyPr wrap="square" rtlCol="0">
            <a:spAutoFit/>
          </a:bodyPr>
          <a:lstStyle/>
          <a:p>
            <a:r>
              <a:rPr lang="en-US" sz="2000" dirty="0"/>
              <a:t>The Department of Public Safety and Sinclair Police take pride in maintaining a safe campus for staff, faculty, students and visitors. </a:t>
            </a:r>
          </a:p>
          <a:p>
            <a:endParaRPr lang="en-US" sz="2000" dirty="0"/>
          </a:p>
          <a:p>
            <a:r>
              <a:rPr lang="en-US" sz="2000" dirty="0"/>
              <a:t>This PowerPoint© presentation is part of the department’s on-going program to provide informative training that the campus community may study and learn from. </a:t>
            </a:r>
          </a:p>
          <a:p>
            <a:endParaRPr lang="en-US" sz="2000" dirty="0"/>
          </a:p>
          <a:p>
            <a:r>
              <a:rPr lang="en-US" sz="2000" dirty="0"/>
              <a:t>Sinclair Police officers that patrol the campus are available to answer any questions. </a:t>
            </a:r>
          </a:p>
          <a:p>
            <a:endParaRPr lang="en-US" sz="2000" dirty="0"/>
          </a:p>
          <a:p>
            <a:r>
              <a:rPr lang="en-US" sz="2000" dirty="0"/>
              <a:t>In addition, the Sinclair Police Speaker’s Bureau can provide an officer to speak to any campus group by contacting the department at (937) 512-2700. </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9920" y="3117832"/>
            <a:ext cx="1860820" cy="456971"/>
          </a:xfrm>
          <a:prstGeom prst="rect">
            <a:avLst/>
          </a:prstGeom>
        </p:spPr>
      </p:pic>
    </p:spTree>
    <p:extLst>
      <p:ext uri="{BB962C8B-B14F-4D97-AF65-F5344CB8AC3E}">
        <p14:creationId xmlns:p14="http://schemas.microsoft.com/office/powerpoint/2010/main" val="15820016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Crime Prevention and </a:t>
            </a:r>
            <a:br>
              <a:rPr lang="en-US" sz="3200" dirty="0">
                <a:latin typeface="Arial Black" pitchFamily="34" charset="0"/>
              </a:rPr>
            </a:br>
            <a:r>
              <a:rPr lang="en-US" sz="3200" dirty="0">
                <a:latin typeface="Arial Black" pitchFamily="34" charset="0"/>
              </a:rPr>
              <a:t>Safety Awareness Programs</a:t>
            </a:r>
          </a:p>
        </p:txBody>
      </p:sp>
      <p:sp>
        <p:nvSpPr>
          <p:cNvPr id="3" name="Content Placeholder 2"/>
          <p:cNvSpPr>
            <a:spLocks noGrp="1"/>
          </p:cNvSpPr>
          <p:nvPr>
            <p:ph idx="1"/>
          </p:nvPr>
        </p:nvSpPr>
        <p:spPr>
          <a:xfrm>
            <a:off x="457200" y="1417638"/>
            <a:ext cx="8229600" cy="4708525"/>
          </a:xfrm>
        </p:spPr>
        <p:txBody>
          <a:bodyPr>
            <a:normAutofit/>
          </a:bodyPr>
          <a:lstStyle/>
          <a:p>
            <a:pPr marL="457200" lvl="1" indent="0">
              <a:buNone/>
            </a:pPr>
            <a:endParaRPr lang="en-US" dirty="0">
              <a:latin typeface="Arial Black" pitchFamily="34" charset="0"/>
            </a:endParaRPr>
          </a:p>
          <a:p>
            <a:endParaRPr lang="en-US" dirty="0"/>
          </a:p>
          <a:p>
            <a:endParaRPr lang="en-US" dirty="0"/>
          </a:p>
        </p:txBody>
      </p:sp>
      <p:sp>
        <p:nvSpPr>
          <p:cNvPr id="4" name="Rectangle 3"/>
          <p:cNvSpPr/>
          <p:nvPr/>
        </p:nvSpPr>
        <p:spPr>
          <a:xfrm>
            <a:off x="457200" y="1731403"/>
            <a:ext cx="8229600" cy="3170099"/>
          </a:xfrm>
          <a:prstGeom prst="rect">
            <a:avLst/>
          </a:prstGeom>
        </p:spPr>
        <p:txBody>
          <a:bodyPr wrap="square">
            <a:spAutoFit/>
          </a:bodyPr>
          <a:lstStyle/>
          <a:p>
            <a:pPr marL="342900" indent="-342900">
              <a:buFont typeface="Arial" panose="020B0604020202020204" pitchFamily="34" charset="0"/>
              <a:buChar char="•"/>
            </a:pPr>
            <a:r>
              <a:rPr lang="en-US" sz="2000" dirty="0">
                <a:solidFill>
                  <a:srgbClr val="000000"/>
                </a:solidFill>
                <a:ea typeface="Meiryo" panose="020B0604030504040204" pitchFamily="34" charset="-128"/>
              </a:rPr>
              <a:t> It is important to realize that on a national level, at least one third of all reported sexual assault victims know their attacker – this person may have been a date, steady boyfriend or girlfriend, or casual friend.  </a:t>
            </a:r>
          </a:p>
          <a:p>
            <a:endParaRPr lang="en-US" sz="2000" dirty="0">
              <a:solidFill>
                <a:srgbClr val="000000"/>
              </a:solidFill>
              <a:ea typeface="Meiryo" panose="020B0604030504040204" pitchFamily="34" charset="-128"/>
            </a:endParaRPr>
          </a:p>
          <a:p>
            <a:pPr marL="342900" indent="-342900">
              <a:buFont typeface="Arial" panose="020B0604020202020204" pitchFamily="34" charset="0"/>
              <a:buChar char="•"/>
            </a:pPr>
            <a:r>
              <a:rPr lang="en-US" sz="2000" dirty="0">
                <a:solidFill>
                  <a:srgbClr val="000000"/>
                </a:solidFill>
                <a:ea typeface="Meiryo" panose="020B0604030504040204" pitchFamily="34" charset="-128"/>
              </a:rPr>
              <a:t>This is called “acquaintance rape” and it can happen to anyone. </a:t>
            </a:r>
          </a:p>
          <a:p>
            <a:endParaRPr lang="en-US" sz="2000" dirty="0">
              <a:solidFill>
                <a:srgbClr val="000000"/>
              </a:solidFill>
              <a:ea typeface="Meiryo" panose="020B0604030504040204" pitchFamily="34" charset="-128"/>
            </a:endParaRPr>
          </a:p>
          <a:p>
            <a:pPr marL="342900" indent="-342900">
              <a:buFont typeface="Arial" panose="020B0604020202020204" pitchFamily="34" charset="0"/>
              <a:buChar char="•"/>
            </a:pPr>
            <a:r>
              <a:rPr lang="en-US" sz="2000" dirty="0">
                <a:solidFill>
                  <a:srgbClr val="000000"/>
                </a:solidFill>
                <a:ea typeface="Meiryo" panose="020B0604030504040204" pitchFamily="34" charset="-128"/>
              </a:rPr>
              <a:t>There are several educational programs, such as self-protection, date rape, sexual assault and domestic violence prevention seminars that are available for any group or organization on campus. </a:t>
            </a:r>
          </a:p>
          <a:p>
            <a:endParaRPr lang="en-US" sz="2000" dirty="0">
              <a:solidFill>
                <a:srgbClr val="000000"/>
              </a:solidFill>
              <a:ea typeface="Meiryo" panose="020B0604030504040204" pitchFamily="34" charset="-128"/>
            </a:endParaRPr>
          </a:p>
        </p:txBody>
      </p:sp>
    </p:spTree>
    <p:extLst>
      <p:ext uri="{BB962C8B-B14F-4D97-AF65-F5344CB8AC3E}">
        <p14:creationId xmlns:p14="http://schemas.microsoft.com/office/powerpoint/2010/main" val="29748757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Crime Prevention and </a:t>
            </a:r>
            <a:br>
              <a:rPr lang="en-US" sz="3200" dirty="0">
                <a:latin typeface="Arial Black" pitchFamily="34" charset="0"/>
              </a:rPr>
            </a:br>
            <a:r>
              <a:rPr lang="en-US" sz="3200" dirty="0">
                <a:latin typeface="Arial Black" pitchFamily="34" charset="0"/>
              </a:rPr>
              <a:t>Safety Awareness Programs</a:t>
            </a:r>
          </a:p>
        </p:txBody>
      </p:sp>
      <p:sp>
        <p:nvSpPr>
          <p:cNvPr id="3" name="Content Placeholder 2"/>
          <p:cNvSpPr>
            <a:spLocks noGrp="1"/>
          </p:cNvSpPr>
          <p:nvPr>
            <p:ph idx="1"/>
          </p:nvPr>
        </p:nvSpPr>
        <p:spPr>
          <a:xfrm>
            <a:off x="457200" y="1417638"/>
            <a:ext cx="8229600" cy="4708525"/>
          </a:xfrm>
        </p:spPr>
        <p:txBody>
          <a:bodyPr>
            <a:normAutofit/>
          </a:bodyPr>
          <a:lstStyle/>
          <a:p>
            <a:pPr marL="457200" lvl="1" indent="0">
              <a:buNone/>
            </a:pPr>
            <a:endParaRPr lang="en-US" dirty="0">
              <a:latin typeface="Arial Black" pitchFamily="34" charset="0"/>
            </a:endParaRPr>
          </a:p>
          <a:p>
            <a:endParaRPr lang="en-US" dirty="0"/>
          </a:p>
          <a:p>
            <a:endParaRPr lang="en-US" dirty="0"/>
          </a:p>
        </p:txBody>
      </p:sp>
      <p:sp>
        <p:nvSpPr>
          <p:cNvPr id="4" name="Rectangle 3"/>
          <p:cNvSpPr/>
          <p:nvPr/>
        </p:nvSpPr>
        <p:spPr>
          <a:xfrm>
            <a:off x="457200" y="1731403"/>
            <a:ext cx="8229600" cy="3170099"/>
          </a:xfrm>
          <a:prstGeom prst="rect">
            <a:avLst/>
          </a:prstGeom>
        </p:spPr>
        <p:txBody>
          <a:bodyPr wrap="square">
            <a:spAutoFit/>
          </a:bodyPr>
          <a:lstStyle/>
          <a:p>
            <a:pPr marL="342900" indent="-342900">
              <a:buFont typeface="Arial" panose="020B0604020202020204" pitchFamily="34" charset="0"/>
              <a:buChar char="•"/>
            </a:pPr>
            <a:r>
              <a:rPr lang="en-US" sz="2000" dirty="0">
                <a:solidFill>
                  <a:srgbClr val="000000"/>
                </a:solidFill>
                <a:ea typeface="Meiryo" panose="020B0604030504040204" pitchFamily="34" charset="-128"/>
              </a:rPr>
              <a:t>Sinclair Police and the Sinclair Tech Prep office host</a:t>
            </a:r>
          </a:p>
          <a:p>
            <a:r>
              <a:rPr lang="en-US" sz="2000" dirty="0">
                <a:solidFill>
                  <a:srgbClr val="000000"/>
                </a:solidFill>
                <a:ea typeface="Meiryo" panose="020B0604030504040204" pitchFamily="34" charset="-128"/>
              </a:rPr>
              <a:t>      the annual Law and Public Safety Day during Fall Semester at the Dayton</a:t>
            </a:r>
          </a:p>
          <a:p>
            <a:r>
              <a:rPr lang="en-US" sz="2000" dirty="0">
                <a:solidFill>
                  <a:srgbClr val="000000"/>
                </a:solidFill>
                <a:ea typeface="Meiryo" panose="020B0604030504040204" pitchFamily="34" charset="-128"/>
              </a:rPr>
              <a:t>      Campus that provides the opportunity for the campus community to learn </a:t>
            </a:r>
          </a:p>
          <a:p>
            <a:r>
              <a:rPr lang="en-US" sz="2000" dirty="0">
                <a:solidFill>
                  <a:srgbClr val="000000"/>
                </a:solidFill>
                <a:ea typeface="Meiryo" panose="020B0604030504040204" pitchFamily="34" charset="-128"/>
              </a:rPr>
              <a:t>      more about safety from a variety of area safety agencies. </a:t>
            </a:r>
          </a:p>
          <a:p>
            <a:endParaRPr lang="en-US" sz="2000" dirty="0">
              <a:solidFill>
                <a:srgbClr val="000000"/>
              </a:solidFill>
              <a:ea typeface="Meiryo" panose="020B0604030504040204" pitchFamily="34" charset="-128"/>
            </a:endParaRPr>
          </a:p>
          <a:p>
            <a:pPr marL="342900" indent="-342900">
              <a:buFont typeface="Arial" panose="020B0604020202020204" pitchFamily="34" charset="0"/>
              <a:buChar char="•"/>
            </a:pPr>
            <a:r>
              <a:rPr lang="en-US" sz="2000" dirty="0">
                <a:ea typeface="Times New Roman" panose="02020603050405020304" pitchFamily="18" charset="0"/>
                <a:cs typeface="Times New Roman" panose="02020603050405020304" pitchFamily="18" charset="0"/>
              </a:rPr>
              <a:t>Department services are presented during all new student orientation classes and to new employees during Human Resource Department orientations that outline ways to maintain personal safety, campus web site services, crime on-campus, alcohol, drugs, and weapons rules and regulations on campus. </a:t>
            </a:r>
            <a:endParaRPr lang="en-US" sz="2000" dirty="0">
              <a:effectLst/>
              <a:ea typeface="Meiryo" panose="020B0604030504040204" pitchFamily="34" charset="-128"/>
              <a:cs typeface="Times New Roman" panose="02020603050405020304" pitchFamily="18" charset="0"/>
            </a:endParaRPr>
          </a:p>
        </p:txBody>
      </p:sp>
    </p:spTree>
    <p:extLst>
      <p:ext uri="{BB962C8B-B14F-4D97-AF65-F5344CB8AC3E}">
        <p14:creationId xmlns:p14="http://schemas.microsoft.com/office/powerpoint/2010/main" val="5777212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1725"/>
            <a:ext cx="8229600" cy="1143000"/>
          </a:xfrm>
        </p:spPr>
        <p:txBody>
          <a:bodyPr>
            <a:normAutofit/>
          </a:bodyPr>
          <a:lstStyle/>
          <a:p>
            <a:r>
              <a:rPr lang="en-US" sz="3200" dirty="0">
                <a:latin typeface="Arial Black" pitchFamily="34" charset="0"/>
              </a:rPr>
              <a:t>Crime Prevention and </a:t>
            </a:r>
            <a:br>
              <a:rPr lang="en-US" sz="3200" dirty="0">
                <a:latin typeface="Arial Black" pitchFamily="34" charset="0"/>
              </a:rPr>
            </a:br>
            <a:r>
              <a:rPr lang="en-US" sz="3200" dirty="0">
                <a:latin typeface="Arial Black" pitchFamily="34" charset="0"/>
              </a:rPr>
              <a:t>Safety Awareness Programs</a:t>
            </a:r>
          </a:p>
        </p:txBody>
      </p:sp>
      <p:sp>
        <p:nvSpPr>
          <p:cNvPr id="3" name="Content Placeholder 2"/>
          <p:cNvSpPr>
            <a:spLocks noGrp="1"/>
          </p:cNvSpPr>
          <p:nvPr>
            <p:ph idx="1"/>
          </p:nvPr>
        </p:nvSpPr>
        <p:spPr>
          <a:xfrm>
            <a:off x="457200" y="1417638"/>
            <a:ext cx="8229600" cy="4708525"/>
          </a:xfrm>
        </p:spPr>
        <p:txBody>
          <a:bodyPr>
            <a:normAutofit/>
          </a:bodyPr>
          <a:lstStyle/>
          <a:p>
            <a:pPr lvl="1"/>
            <a:endParaRPr lang="en-US" dirty="0">
              <a:latin typeface="Arial Black" pitchFamily="34" charset="0"/>
            </a:endParaRPr>
          </a:p>
          <a:p>
            <a:endParaRPr lang="en-US" dirty="0"/>
          </a:p>
          <a:p>
            <a:endParaRPr lang="en-US" dirty="0"/>
          </a:p>
        </p:txBody>
      </p:sp>
      <p:sp>
        <p:nvSpPr>
          <p:cNvPr id="4" name="Rectangle 3"/>
          <p:cNvSpPr/>
          <p:nvPr/>
        </p:nvSpPr>
        <p:spPr>
          <a:xfrm>
            <a:off x="349623" y="1128869"/>
            <a:ext cx="8268166" cy="5286062"/>
          </a:xfrm>
          <a:prstGeom prst="rect">
            <a:avLst/>
          </a:prstGeom>
        </p:spPr>
        <p:txBody>
          <a:bodyPr wrap="square">
            <a:spAutoFit/>
          </a:bodyPr>
          <a:lstStyle/>
          <a:p>
            <a:pPr marL="342900" indent="-342900">
              <a:lnSpc>
                <a:spcPct val="125000"/>
              </a:lnSpc>
              <a:buFont typeface="Arial" panose="020B0604020202020204" pitchFamily="34" charset="0"/>
              <a:buChar char="•"/>
            </a:pPr>
            <a:r>
              <a:rPr lang="en-US" dirty="0">
                <a:ea typeface="Times New Roman" panose="02020603050405020304" pitchFamily="18" charset="0"/>
                <a:cs typeface="Times New Roman" panose="02020603050405020304" pitchFamily="18" charset="0"/>
              </a:rPr>
              <a:t>Crime Prevention programming, Sexual Assault Prevention programming and Alcohol Awareness</a:t>
            </a:r>
            <a:r>
              <a:rPr lang="en-US" dirty="0">
                <a:ea typeface="Meiryo" panose="020B0604030504040204" pitchFamily="34" charset="-128"/>
                <a:cs typeface="Times New Roman" panose="02020603050405020304" pitchFamily="18" charset="0"/>
              </a:rPr>
              <a:t> </a:t>
            </a:r>
            <a:r>
              <a:rPr lang="en-US" dirty="0">
                <a:ea typeface="Times New Roman" panose="02020603050405020304" pitchFamily="18" charset="0"/>
                <a:cs typeface="Times New Roman" panose="02020603050405020304" pitchFamily="18" charset="0"/>
              </a:rPr>
              <a:t>programming are offered on a continual basis in conjunction with Sinclair Police, Human</a:t>
            </a:r>
            <a:r>
              <a:rPr lang="en-US" dirty="0">
                <a:ea typeface="Meiryo" panose="020B0604030504040204" pitchFamily="34" charset="-128"/>
                <a:cs typeface="Times New Roman" panose="02020603050405020304" pitchFamily="18" charset="0"/>
              </a:rPr>
              <a:t> </a:t>
            </a:r>
            <a:r>
              <a:rPr lang="en-US" dirty="0">
                <a:ea typeface="Times New Roman" panose="02020603050405020304" pitchFamily="18" charset="0"/>
                <a:cs typeface="Times New Roman" panose="02020603050405020304" pitchFamily="18" charset="0"/>
              </a:rPr>
              <a:t>Resources, Student Affairs and Counseling Services and other college organizations and</a:t>
            </a:r>
            <a:r>
              <a:rPr lang="en-US" dirty="0">
                <a:ea typeface="Meiryo" panose="020B0604030504040204" pitchFamily="34" charset="-128"/>
                <a:cs typeface="Times New Roman" panose="02020603050405020304" pitchFamily="18" charset="0"/>
              </a:rPr>
              <a:t> </a:t>
            </a:r>
            <a:r>
              <a:rPr lang="en-US" dirty="0">
                <a:ea typeface="Times New Roman" panose="02020603050405020304" pitchFamily="18" charset="0"/>
                <a:cs typeface="Times New Roman" panose="02020603050405020304" pitchFamily="18" charset="0"/>
              </a:rPr>
              <a:t>departments.  </a:t>
            </a:r>
          </a:p>
          <a:p>
            <a:pPr>
              <a:lnSpc>
                <a:spcPct val="125000"/>
              </a:lnSpc>
            </a:pPr>
            <a:endParaRPr lang="en-US" dirty="0">
              <a:ea typeface="Times New Roman" panose="02020603050405020304" pitchFamily="18" charset="0"/>
              <a:cs typeface="Times New Roman" panose="02020603050405020304" pitchFamily="18" charset="0"/>
            </a:endParaRPr>
          </a:p>
          <a:p>
            <a:pPr marL="342900" indent="-342900">
              <a:lnSpc>
                <a:spcPct val="125000"/>
              </a:lnSpc>
              <a:buFont typeface="Arial" panose="020B0604020202020204" pitchFamily="34" charset="0"/>
              <a:buChar char="•"/>
            </a:pPr>
            <a:r>
              <a:rPr lang="en-US" dirty="0">
                <a:ea typeface="Times New Roman" panose="02020603050405020304" pitchFamily="18" charset="0"/>
                <a:cs typeface="Times New Roman" panose="02020603050405020304" pitchFamily="18" charset="0"/>
              </a:rPr>
              <a:t>In addition, Sinclair Police conduct safety presentations at faculty and staff retreats, departmental meetings and as part of academic classroom instruction.</a:t>
            </a:r>
          </a:p>
          <a:p>
            <a:pPr>
              <a:lnSpc>
                <a:spcPct val="125000"/>
              </a:lnSpc>
            </a:pPr>
            <a:endParaRPr lang="en-US" dirty="0">
              <a:ea typeface="Times New Roman" panose="02020603050405020304" pitchFamily="18" charset="0"/>
              <a:cs typeface="Times New Roman" panose="02020603050405020304" pitchFamily="18" charset="0"/>
            </a:endParaRPr>
          </a:p>
          <a:p>
            <a:pPr marL="342900" indent="-342900">
              <a:lnSpc>
                <a:spcPct val="125000"/>
              </a:lnSpc>
              <a:buFont typeface="Arial" panose="020B0604020202020204" pitchFamily="34" charset="0"/>
              <a:buChar char="•"/>
            </a:pPr>
            <a:r>
              <a:rPr lang="en-US" dirty="0">
                <a:ea typeface="Times New Roman" panose="02020603050405020304" pitchFamily="18" charset="0"/>
                <a:cs typeface="Times New Roman" panose="02020603050405020304" pitchFamily="18" charset="0"/>
              </a:rPr>
              <a:t>A common theme of all awareness and crime prevention programming is to encourage</a:t>
            </a:r>
            <a:r>
              <a:rPr lang="en-US" dirty="0">
                <a:ea typeface="Meiryo" panose="020B0604030504040204" pitchFamily="34" charset="-128"/>
                <a:cs typeface="Times New Roman" panose="02020603050405020304" pitchFamily="18" charset="0"/>
              </a:rPr>
              <a:t> </a:t>
            </a:r>
            <a:r>
              <a:rPr lang="en-US" dirty="0">
                <a:ea typeface="Times New Roman" panose="02020603050405020304" pitchFamily="18" charset="0"/>
                <a:cs typeface="Times New Roman" panose="02020603050405020304" pitchFamily="18" charset="0"/>
              </a:rPr>
              <a:t>students and employees to be aware of their responsibility for their own security and the security</a:t>
            </a:r>
            <a:r>
              <a:rPr lang="en-US" dirty="0">
                <a:ea typeface="Meiryo" panose="020B0604030504040204" pitchFamily="34" charset="-128"/>
                <a:cs typeface="Times New Roman" panose="02020603050405020304" pitchFamily="18" charset="0"/>
              </a:rPr>
              <a:t> </a:t>
            </a:r>
            <a:r>
              <a:rPr lang="en-US" dirty="0">
                <a:ea typeface="Times New Roman" panose="02020603050405020304" pitchFamily="18" charset="0"/>
                <a:cs typeface="Times New Roman" panose="02020603050405020304" pitchFamily="18" charset="0"/>
              </a:rPr>
              <a:t>of others. </a:t>
            </a:r>
          </a:p>
          <a:p>
            <a:pPr>
              <a:lnSpc>
                <a:spcPct val="125000"/>
              </a:lnSpc>
            </a:pPr>
            <a:endParaRPr lang="en-US" dirty="0">
              <a:ea typeface="Meiryo" panose="020B0604030504040204" pitchFamily="34" charset="-128"/>
              <a:cs typeface="Times New Roman" panose="02020603050405020304" pitchFamily="18" charset="0"/>
            </a:endParaRPr>
          </a:p>
          <a:p>
            <a:pPr marL="342900" indent="-342900">
              <a:lnSpc>
                <a:spcPct val="125000"/>
              </a:lnSpc>
              <a:buFont typeface="Arial" panose="020B0604020202020204" pitchFamily="34" charset="0"/>
              <a:buChar char="•"/>
            </a:pPr>
            <a:r>
              <a:rPr lang="en-US" dirty="0">
                <a:ea typeface="Times New Roman" panose="02020603050405020304" pitchFamily="18" charset="0"/>
                <a:cs typeface="Times New Roman" panose="02020603050405020304" pitchFamily="18" charset="0"/>
              </a:rPr>
              <a:t>When time is of the essence, information is released to the Sinclair community through timely warnings that are sent to employees using the college electronic mail system and to students using NIXLE. </a:t>
            </a:r>
            <a:endParaRPr lang="en-US" dirty="0">
              <a:effectLst/>
              <a:ea typeface="Meiryo" panose="020B0604030504040204" pitchFamily="34" charset="-128"/>
              <a:cs typeface="Times New Roman" panose="02020603050405020304" pitchFamily="18" charset="0"/>
            </a:endParaRPr>
          </a:p>
        </p:txBody>
      </p:sp>
    </p:spTree>
    <p:extLst>
      <p:ext uri="{BB962C8B-B14F-4D97-AF65-F5344CB8AC3E}">
        <p14:creationId xmlns:p14="http://schemas.microsoft.com/office/powerpoint/2010/main" val="29279540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Reporting Conduct, Behavior Issues or Students Encountering Problems</a:t>
            </a:r>
          </a:p>
        </p:txBody>
      </p:sp>
      <p:sp>
        <p:nvSpPr>
          <p:cNvPr id="3" name="Content Placeholder 2"/>
          <p:cNvSpPr>
            <a:spLocks noGrp="1"/>
          </p:cNvSpPr>
          <p:nvPr>
            <p:ph idx="1"/>
          </p:nvPr>
        </p:nvSpPr>
        <p:spPr>
          <a:xfrm>
            <a:off x="457200" y="1417638"/>
            <a:ext cx="8229600" cy="4708525"/>
          </a:xfrm>
        </p:spPr>
        <p:txBody>
          <a:bodyPr>
            <a:normAutofit/>
          </a:bodyPr>
          <a:lstStyle/>
          <a:p>
            <a:pPr lvl="1"/>
            <a:endParaRPr lang="en-US" dirty="0">
              <a:latin typeface="Arial Black" pitchFamily="34" charset="0"/>
            </a:endParaRPr>
          </a:p>
          <a:p>
            <a:endParaRPr lang="en-US" dirty="0"/>
          </a:p>
          <a:p>
            <a:pPr marL="0" indent="0">
              <a:buNone/>
            </a:pPr>
            <a:endParaRPr lang="en-US" dirty="0"/>
          </a:p>
        </p:txBody>
      </p:sp>
      <p:sp>
        <p:nvSpPr>
          <p:cNvPr id="4" name="Rectangle 3"/>
          <p:cNvSpPr/>
          <p:nvPr/>
        </p:nvSpPr>
        <p:spPr>
          <a:xfrm>
            <a:off x="457201" y="1943714"/>
            <a:ext cx="8229599" cy="3170099"/>
          </a:xfrm>
          <a:prstGeom prst="rect">
            <a:avLst/>
          </a:prstGeom>
        </p:spPr>
        <p:txBody>
          <a:bodyPr wrap="square">
            <a:spAutoFit/>
          </a:bodyPr>
          <a:lstStyle/>
          <a:p>
            <a:pPr marL="342900" indent="-342900">
              <a:buFont typeface="Arial" panose="020B0604020202020204" pitchFamily="34" charset="0"/>
              <a:buChar char="•"/>
            </a:pPr>
            <a:r>
              <a:rPr lang="en-US" sz="2000" dirty="0">
                <a:ea typeface="Times New Roman" panose="02020603050405020304" pitchFamily="18" charset="0"/>
              </a:rPr>
              <a:t>Sinclair offers the campus community the ability to electronically report issues involving student conduct in the classroom or at events, unusual behavior that does not constitute an immediate threat or college related issues that students are unable to resolve through normal channels. </a:t>
            </a:r>
          </a:p>
          <a:p>
            <a:endParaRPr lang="en-US" sz="2000" dirty="0">
              <a:ea typeface="Times New Roman" panose="02020603050405020304" pitchFamily="18" charset="0"/>
            </a:endParaRPr>
          </a:p>
          <a:p>
            <a:pPr marL="342900" indent="-342900">
              <a:buFont typeface="Arial" panose="020B0604020202020204" pitchFamily="34" charset="0"/>
              <a:buChar char="•"/>
            </a:pPr>
            <a:r>
              <a:rPr lang="en-US" sz="2000" dirty="0">
                <a:ea typeface="Times New Roman" panose="02020603050405020304" pitchFamily="18" charset="0"/>
              </a:rPr>
              <a:t>Please use the following forms below to report a violation of the Student Code of Conduct, report students who may be exhibiting concerning behavior to the Behavior Intervention Team, or to request assistance from the Ombudsman.</a:t>
            </a:r>
          </a:p>
          <a:p>
            <a:r>
              <a:rPr lang="en-US" sz="2000" dirty="0">
                <a:ea typeface="Times New Roman" panose="02020603050405020304" pitchFamily="18" charset="0"/>
              </a:rPr>
              <a:t> </a:t>
            </a:r>
          </a:p>
        </p:txBody>
      </p:sp>
    </p:spTree>
    <p:extLst>
      <p:ext uri="{BB962C8B-B14F-4D97-AF65-F5344CB8AC3E}">
        <p14:creationId xmlns:p14="http://schemas.microsoft.com/office/powerpoint/2010/main" val="21286859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Reporting Conduct, Behavior Issues or Students Encountering Problems</a:t>
            </a:r>
          </a:p>
        </p:txBody>
      </p:sp>
      <p:sp>
        <p:nvSpPr>
          <p:cNvPr id="3" name="Content Placeholder 2"/>
          <p:cNvSpPr>
            <a:spLocks noGrp="1"/>
          </p:cNvSpPr>
          <p:nvPr>
            <p:ph idx="1"/>
          </p:nvPr>
        </p:nvSpPr>
        <p:spPr>
          <a:xfrm>
            <a:off x="457200" y="1417638"/>
            <a:ext cx="8229600" cy="4708525"/>
          </a:xfrm>
        </p:spPr>
        <p:txBody>
          <a:bodyPr>
            <a:normAutofit/>
          </a:bodyPr>
          <a:lstStyle/>
          <a:p>
            <a:pPr lvl="1"/>
            <a:endParaRPr lang="en-US" dirty="0">
              <a:latin typeface="Arial Black" pitchFamily="34" charset="0"/>
            </a:endParaRPr>
          </a:p>
          <a:p>
            <a:endParaRPr lang="en-US" dirty="0"/>
          </a:p>
          <a:p>
            <a:endParaRPr lang="en-US" dirty="0"/>
          </a:p>
        </p:txBody>
      </p:sp>
      <p:sp>
        <p:nvSpPr>
          <p:cNvPr id="4" name="Rectangle 3"/>
          <p:cNvSpPr/>
          <p:nvPr/>
        </p:nvSpPr>
        <p:spPr>
          <a:xfrm>
            <a:off x="457201" y="1509742"/>
            <a:ext cx="8229599" cy="4524315"/>
          </a:xfrm>
          <a:prstGeom prst="rect">
            <a:avLst/>
          </a:prstGeom>
        </p:spPr>
        <p:txBody>
          <a:bodyPr wrap="square">
            <a:spAutoFit/>
          </a:bodyPr>
          <a:lstStyle/>
          <a:p>
            <a:r>
              <a:rPr lang="en-US" b="1" dirty="0">
                <a:solidFill>
                  <a:srgbClr val="B01513"/>
                </a:solidFill>
                <a:ea typeface="Times New Roman" panose="02020603050405020304" pitchFamily="18" charset="0"/>
              </a:rPr>
              <a:t>Student Code of Conduct Reporting Form</a:t>
            </a:r>
          </a:p>
          <a:p>
            <a:endParaRPr lang="en-US" dirty="0">
              <a:ea typeface="Times New Roman" panose="02020603050405020304" pitchFamily="18" charset="0"/>
            </a:endParaRPr>
          </a:p>
          <a:p>
            <a:r>
              <a:rPr lang="en-US" dirty="0">
                <a:ea typeface="Times New Roman" panose="02020603050405020304" pitchFamily="18" charset="0"/>
              </a:rPr>
              <a:t>To report behaviors violating the Student Code of Conduct, whether these behaviors or violations occur inside or outside the classroom setting:  </a:t>
            </a:r>
            <a:r>
              <a:rPr lang="en-US" dirty="0">
                <a:hlinkClick r:id="rId2"/>
              </a:rPr>
              <a:t>https://cm.maxient.com/reportingform.php?SinclairCC&amp;layout_id=5</a:t>
            </a:r>
            <a:endParaRPr lang="en-US" dirty="0"/>
          </a:p>
          <a:p>
            <a:endParaRPr lang="en-US" dirty="0">
              <a:ea typeface="Times New Roman" panose="02020603050405020304" pitchFamily="18" charset="0"/>
            </a:endParaRPr>
          </a:p>
          <a:p>
            <a:r>
              <a:rPr lang="en-US" b="1" dirty="0">
                <a:solidFill>
                  <a:srgbClr val="B01513"/>
                </a:solidFill>
                <a:ea typeface="Times New Roman" panose="02020603050405020304" pitchFamily="18" charset="0"/>
              </a:rPr>
              <a:t>CARE Team Reporting Form</a:t>
            </a:r>
          </a:p>
          <a:p>
            <a:endParaRPr lang="en-US" dirty="0">
              <a:ea typeface="Times New Roman" panose="02020603050405020304" pitchFamily="18" charset="0"/>
            </a:endParaRPr>
          </a:p>
          <a:p>
            <a:r>
              <a:rPr lang="en-US" dirty="0">
                <a:ea typeface="Times New Roman" panose="02020603050405020304" pitchFamily="18" charset="0"/>
              </a:rPr>
              <a:t>To report concerning behavior which could include, threatening, distressing disruptive and/or disturbing inside or outside of the classroom setting:  </a:t>
            </a:r>
          </a:p>
          <a:p>
            <a:r>
              <a:rPr lang="en-US" dirty="0">
                <a:ea typeface="Times New Roman" panose="02020603050405020304" pitchFamily="18" charset="0"/>
                <a:hlinkClick r:id="rId3"/>
              </a:rPr>
              <a:t>https://cm.maxient.com/reportingform.php?SinclairCC&amp;layout_id=8</a:t>
            </a:r>
            <a:r>
              <a:rPr lang="en-US" dirty="0">
                <a:ea typeface="Times New Roman" panose="02020603050405020304" pitchFamily="18" charset="0"/>
              </a:rPr>
              <a:t> </a:t>
            </a:r>
          </a:p>
          <a:p>
            <a:endParaRPr lang="en-US" dirty="0">
              <a:ea typeface="Times New Roman" panose="02020603050405020304" pitchFamily="18" charset="0"/>
            </a:endParaRPr>
          </a:p>
          <a:p>
            <a:r>
              <a:rPr lang="en-US" b="1" dirty="0">
                <a:solidFill>
                  <a:srgbClr val="B01513"/>
                </a:solidFill>
                <a:ea typeface="Times New Roman" panose="02020603050405020304" pitchFamily="18" charset="0"/>
              </a:rPr>
              <a:t>Ombudsman Reporting Form</a:t>
            </a:r>
          </a:p>
          <a:p>
            <a:endParaRPr lang="en-US" dirty="0">
              <a:ea typeface="Times New Roman" panose="02020603050405020304" pitchFamily="18" charset="0"/>
            </a:endParaRPr>
          </a:p>
          <a:p>
            <a:r>
              <a:rPr lang="en-US" dirty="0">
                <a:ea typeface="Times New Roman" panose="02020603050405020304" pitchFamily="18" charset="0"/>
              </a:rPr>
              <a:t>To request assistance from the Ombudsman:  </a:t>
            </a:r>
          </a:p>
          <a:p>
            <a:r>
              <a:rPr lang="en-US" dirty="0">
                <a:ea typeface="Times New Roman" panose="02020603050405020304" pitchFamily="18" charset="0"/>
                <a:hlinkClick r:id="rId4"/>
              </a:rPr>
              <a:t>https://cm.maxient.com/reportingform.php?SinclairCC&amp;layout_id=10</a:t>
            </a:r>
            <a:endParaRPr lang="en-US" dirty="0">
              <a:ea typeface="Times New Roman" panose="02020603050405020304" pitchFamily="18" charset="0"/>
            </a:endParaRPr>
          </a:p>
        </p:txBody>
      </p:sp>
    </p:spTree>
    <p:extLst>
      <p:ext uri="{BB962C8B-B14F-4D97-AF65-F5344CB8AC3E}">
        <p14:creationId xmlns:p14="http://schemas.microsoft.com/office/powerpoint/2010/main" val="21068674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Sexual Misconduct Prevention</a:t>
            </a:r>
          </a:p>
        </p:txBody>
      </p:sp>
      <p:sp>
        <p:nvSpPr>
          <p:cNvPr id="3" name="Content Placeholder 2"/>
          <p:cNvSpPr>
            <a:spLocks noGrp="1"/>
          </p:cNvSpPr>
          <p:nvPr>
            <p:ph idx="1"/>
          </p:nvPr>
        </p:nvSpPr>
        <p:spPr>
          <a:xfrm>
            <a:off x="457200" y="1417638"/>
            <a:ext cx="8229600" cy="4708525"/>
          </a:xfrm>
        </p:spPr>
        <p:txBody>
          <a:bodyPr>
            <a:normAutofit/>
          </a:bodyPr>
          <a:lstStyle/>
          <a:p>
            <a:pPr lvl="1"/>
            <a:endParaRPr lang="en-US" dirty="0">
              <a:latin typeface="Arial Black" pitchFamily="34" charset="0"/>
            </a:endParaRPr>
          </a:p>
          <a:p>
            <a:endParaRPr lang="en-US" dirty="0"/>
          </a:p>
          <a:p>
            <a:endParaRPr lang="en-US" dirty="0"/>
          </a:p>
        </p:txBody>
      </p:sp>
      <p:sp>
        <p:nvSpPr>
          <p:cNvPr id="4" name="Rectangle 3"/>
          <p:cNvSpPr/>
          <p:nvPr/>
        </p:nvSpPr>
        <p:spPr>
          <a:xfrm>
            <a:off x="457200" y="1379577"/>
            <a:ext cx="8391236" cy="4939814"/>
          </a:xfrm>
          <a:prstGeom prst="rect">
            <a:avLst/>
          </a:prstGeom>
        </p:spPr>
        <p:txBody>
          <a:bodyPr wrap="square">
            <a:spAutoFit/>
          </a:bodyPr>
          <a:lstStyle/>
          <a:p>
            <a:pPr marL="342900" indent="-342900">
              <a:lnSpc>
                <a:spcPct val="125000"/>
              </a:lnSpc>
              <a:buFont typeface="Arial" panose="020B0604020202020204" pitchFamily="34" charset="0"/>
              <a:buChar char="•"/>
            </a:pPr>
            <a:r>
              <a:rPr lang="en-US" dirty="0">
                <a:latin typeface="Calibri" panose="020F0502020204030204" pitchFamily="34" charset="0"/>
                <a:ea typeface="Times New Roman" panose="02020603050405020304" pitchFamily="18" charset="0"/>
                <a:cs typeface="Times New Roman" panose="02020603050405020304" pitchFamily="18" charset="0"/>
              </a:rPr>
              <a:t>Within a relationship, there can be indicators of either partner’s propensity to become abusive. </a:t>
            </a:r>
          </a:p>
          <a:p>
            <a:pPr>
              <a:lnSpc>
                <a:spcPct val="125000"/>
              </a:lnSpc>
            </a:pPr>
            <a:endParaRPr lang="en-US" dirty="0">
              <a:latin typeface="Calibri" panose="020F0502020204030204" pitchFamily="34" charset="0"/>
              <a:ea typeface="Meiryo" panose="020B0604030504040204" pitchFamily="34" charset="-128"/>
              <a:cs typeface="Times New Roman" panose="02020603050405020304" pitchFamily="18" charset="0"/>
            </a:endParaRPr>
          </a:p>
          <a:p>
            <a:pPr marL="342900" indent="-342900">
              <a:lnSpc>
                <a:spcPct val="125000"/>
              </a:lnSpc>
              <a:buFont typeface="Arial" panose="020B0604020202020204" pitchFamily="34" charset="0"/>
              <a:buChar char="•"/>
            </a:pPr>
            <a:r>
              <a:rPr lang="en-US" dirty="0">
                <a:latin typeface="Calibri" panose="020F0502020204030204" pitchFamily="34" charset="0"/>
                <a:ea typeface="Times New Roman" panose="02020603050405020304" pitchFamily="18" charset="0"/>
                <a:cs typeface="Times New Roman" panose="02020603050405020304" pitchFamily="18" charset="0"/>
              </a:rPr>
              <a:t>Partner violence is any sexual, physical, verbal, or emotional abuse of one partner by the other in a romantic relationship.</a:t>
            </a:r>
          </a:p>
          <a:p>
            <a:pPr>
              <a:lnSpc>
                <a:spcPct val="125000"/>
              </a:lnSpc>
            </a:pPr>
            <a:endParaRPr lang="en-US" dirty="0">
              <a:latin typeface="Calibri" panose="020F0502020204030204" pitchFamily="34" charset="0"/>
              <a:ea typeface="Meiryo" panose="020B0604030504040204" pitchFamily="34" charset="-128"/>
              <a:cs typeface="Times New Roman" panose="02020603050405020304" pitchFamily="18" charset="0"/>
            </a:endParaRPr>
          </a:p>
          <a:p>
            <a:pPr marL="342900" indent="-342900">
              <a:lnSpc>
                <a:spcPct val="125000"/>
              </a:lnSpc>
              <a:buFont typeface="Arial" panose="020B0604020202020204" pitchFamily="34" charset="0"/>
              <a:buChar char="•"/>
            </a:pPr>
            <a:r>
              <a:rPr lang="en-US" dirty="0">
                <a:latin typeface="Calibri" panose="020F0502020204030204" pitchFamily="34" charset="0"/>
                <a:ea typeface="Times New Roman" panose="02020603050405020304" pitchFamily="18" charset="0"/>
                <a:cs typeface="Times New Roman" panose="02020603050405020304" pitchFamily="18" charset="0"/>
              </a:rPr>
              <a:t> While arguing or fighting occurs in all relationships, partner violence is about power</a:t>
            </a:r>
          </a:p>
          <a:p>
            <a:pPr>
              <a:lnSpc>
                <a:spcPct val="125000"/>
              </a:lnSpc>
            </a:pPr>
            <a:r>
              <a:rPr lang="en-US" dirty="0">
                <a:latin typeface="Calibri" panose="020F0502020204030204" pitchFamily="34" charset="0"/>
                <a:ea typeface="Times New Roman" panose="02020603050405020304" pitchFamily="18" charset="0"/>
                <a:cs typeface="Times New Roman" panose="02020603050405020304" pitchFamily="18" charset="0"/>
              </a:rPr>
              <a:t>       and control of one partner by the other.  </a:t>
            </a:r>
          </a:p>
          <a:p>
            <a:pPr>
              <a:lnSpc>
                <a:spcPct val="125000"/>
              </a:lnSpc>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indent="-342900">
              <a:lnSpc>
                <a:spcPct val="125000"/>
              </a:lnSpc>
              <a:buFont typeface="Arial" panose="020B0604020202020204" pitchFamily="34" charset="0"/>
              <a:buChar char="•"/>
            </a:pPr>
            <a:r>
              <a:rPr lang="en-US" dirty="0">
                <a:latin typeface="Calibri" panose="020F0502020204030204" pitchFamily="34" charset="0"/>
                <a:ea typeface="Times New Roman" panose="02020603050405020304" pitchFamily="18" charset="0"/>
                <a:cs typeface="Times New Roman" panose="02020603050405020304" pitchFamily="18" charset="0"/>
              </a:rPr>
              <a:t>Due to the nature of being in a relationship with the abuser, partner violence can be hard to identify and understand.  </a:t>
            </a:r>
          </a:p>
          <a:p>
            <a:pPr>
              <a:lnSpc>
                <a:spcPct val="125000"/>
              </a:lnSpc>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indent="-342900">
              <a:lnSpc>
                <a:spcPct val="125000"/>
              </a:lnSpc>
              <a:buFont typeface="Arial" panose="020B0604020202020204" pitchFamily="34" charset="0"/>
              <a:buChar char="•"/>
            </a:pPr>
            <a:r>
              <a:rPr lang="en-US" dirty="0">
                <a:latin typeface="Calibri" panose="020F0502020204030204" pitchFamily="34" charset="0"/>
                <a:ea typeface="Times New Roman" panose="02020603050405020304" pitchFamily="18" charset="0"/>
                <a:cs typeface="Times New Roman" panose="02020603050405020304" pitchFamily="18" charset="0"/>
              </a:rPr>
              <a:t>If you are in abusive relationship, you may find it difficult to acknowledge because the abuser is someone for whom you have feelings. </a:t>
            </a:r>
            <a:endParaRPr lang="en-US" dirty="0">
              <a:latin typeface="Calibri" panose="020F0502020204030204" pitchFamily="34" charset="0"/>
              <a:ea typeface="Meiryo" panose="020B0604030504040204" pitchFamily="34" charset="-128"/>
              <a:cs typeface="Times New Roman" panose="02020603050405020304" pitchFamily="18" charset="0"/>
            </a:endParaRPr>
          </a:p>
        </p:txBody>
      </p:sp>
    </p:spTree>
    <p:extLst>
      <p:ext uri="{BB962C8B-B14F-4D97-AF65-F5344CB8AC3E}">
        <p14:creationId xmlns:p14="http://schemas.microsoft.com/office/powerpoint/2010/main" val="30035283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Sexual Misconduct Prevention</a:t>
            </a:r>
          </a:p>
        </p:txBody>
      </p:sp>
      <p:sp>
        <p:nvSpPr>
          <p:cNvPr id="3" name="Content Placeholder 2"/>
          <p:cNvSpPr>
            <a:spLocks noGrp="1"/>
          </p:cNvSpPr>
          <p:nvPr>
            <p:ph idx="1"/>
          </p:nvPr>
        </p:nvSpPr>
        <p:spPr>
          <a:xfrm>
            <a:off x="457200" y="1417638"/>
            <a:ext cx="8229600" cy="4708525"/>
          </a:xfrm>
        </p:spPr>
        <p:txBody>
          <a:bodyPr>
            <a:normAutofit/>
          </a:bodyPr>
          <a:lstStyle/>
          <a:p>
            <a:pPr lvl="1"/>
            <a:endParaRPr lang="en-US" dirty="0">
              <a:latin typeface="Arial Black" pitchFamily="34" charset="0"/>
            </a:endParaRPr>
          </a:p>
          <a:p>
            <a:endParaRPr lang="en-US" dirty="0"/>
          </a:p>
          <a:p>
            <a:endParaRPr lang="en-US" dirty="0"/>
          </a:p>
        </p:txBody>
      </p:sp>
      <p:sp>
        <p:nvSpPr>
          <p:cNvPr id="4" name="Rectangle 3"/>
          <p:cNvSpPr/>
          <p:nvPr/>
        </p:nvSpPr>
        <p:spPr>
          <a:xfrm>
            <a:off x="457199" y="1654653"/>
            <a:ext cx="8511309" cy="4234493"/>
          </a:xfrm>
          <a:prstGeom prst="rect">
            <a:avLst/>
          </a:prstGeom>
        </p:spPr>
        <p:txBody>
          <a:bodyPr wrap="square">
            <a:spAutoFit/>
          </a:bodyPr>
          <a:lstStyle/>
          <a:p>
            <a:pPr>
              <a:lnSpc>
                <a:spcPct val="125000"/>
              </a:lnSpc>
            </a:pPr>
            <a:r>
              <a:rPr lang="en-US" sz="2000" dirty="0">
                <a:latin typeface="Calibri" panose="020F0502020204030204" pitchFamily="34" charset="0"/>
                <a:ea typeface="Times New Roman" panose="02020603050405020304" pitchFamily="18" charset="0"/>
                <a:cs typeface="Times New Roman" panose="02020603050405020304" pitchFamily="18" charset="0"/>
              </a:rPr>
              <a:t>Abusive behavior can take many forms. Be concerned if your partner:</a:t>
            </a:r>
            <a:endParaRPr lang="en-US" sz="2000" dirty="0">
              <a:latin typeface="Calibri" panose="020F0502020204030204" pitchFamily="34" charset="0"/>
              <a:ea typeface="Meiryo" panose="020B0604030504040204" pitchFamily="34" charset="-128"/>
              <a:cs typeface="Times New Roman" panose="02020603050405020304" pitchFamily="18" charset="0"/>
            </a:endParaRPr>
          </a:p>
          <a:p>
            <a:pPr marL="342900" marR="0" lvl="0" indent="-342900">
              <a:lnSpc>
                <a:spcPct val="125000"/>
              </a:lnSpc>
              <a:spcBef>
                <a:spcPts val="0"/>
              </a:spcBef>
              <a:spcAft>
                <a:spcPts val="800"/>
              </a:spcAft>
              <a:buSzPts val="1000"/>
              <a:buFont typeface="Symbol" panose="05050102010706020507" pitchFamily="18" charset="2"/>
              <a:buChar char=""/>
              <a:tabLst>
                <a:tab pos="457200" algn="l"/>
              </a:tabLst>
            </a:pPr>
            <a:r>
              <a:rPr lang="en-US" sz="2000" dirty="0">
                <a:latin typeface="Calibri" panose="020F0502020204030204" pitchFamily="34" charset="0"/>
                <a:ea typeface="Times New Roman" panose="02020603050405020304" pitchFamily="18" charset="0"/>
                <a:cs typeface="Times New Roman" panose="02020603050405020304" pitchFamily="18" charset="0"/>
              </a:rPr>
              <a:t>Is jealous and possessive</a:t>
            </a:r>
            <a:endParaRPr lang="en-US" sz="2000" dirty="0">
              <a:latin typeface="Calibri" panose="020F0502020204030204" pitchFamily="34" charset="0"/>
              <a:ea typeface="Meiryo" panose="020B0604030504040204" pitchFamily="34" charset="-128"/>
              <a:cs typeface="Times New Roman" panose="02020603050405020304" pitchFamily="18" charset="0"/>
            </a:endParaRPr>
          </a:p>
          <a:p>
            <a:pPr marL="342900" marR="0" lvl="0" indent="-342900">
              <a:lnSpc>
                <a:spcPct val="125000"/>
              </a:lnSpc>
              <a:spcBef>
                <a:spcPts val="0"/>
              </a:spcBef>
              <a:spcAft>
                <a:spcPts val="800"/>
              </a:spcAft>
              <a:buSzPts val="1000"/>
              <a:buFont typeface="Symbol" panose="05050102010706020507" pitchFamily="18" charset="2"/>
              <a:buChar char=""/>
              <a:tabLst>
                <a:tab pos="457200" algn="l"/>
              </a:tabLst>
            </a:pPr>
            <a:r>
              <a:rPr lang="en-US" sz="2000" dirty="0">
                <a:latin typeface="Calibri" panose="020F0502020204030204" pitchFamily="34" charset="0"/>
                <a:ea typeface="Times New Roman" panose="02020603050405020304" pitchFamily="18" charset="0"/>
                <a:cs typeface="Times New Roman" panose="02020603050405020304" pitchFamily="18" charset="0"/>
              </a:rPr>
              <a:t>Tries to control everything you do</a:t>
            </a:r>
            <a:endParaRPr lang="en-US" sz="2000" dirty="0">
              <a:latin typeface="Calibri" panose="020F0502020204030204" pitchFamily="34" charset="0"/>
              <a:ea typeface="Meiryo" panose="020B0604030504040204" pitchFamily="34" charset="-128"/>
              <a:cs typeface="Times New Roman" panose="02020603050405020304" pitchFamily="18" charset="0"/>
            </a:endParaRPr>
          </a:p>
          <a:p>
            <a:pPr marL="342900" marR="0" lvl="0" indent="-342900">
              <a:lnSpc>
                <a:spcPct val="125000"/>
              </a:lnSpc>
              <a:spcBef>
                <a:spcPts val="0"/>
              </a:spcBef>
              <a:spcAft>
                <a:spcPts val="800"/>
              </a:spcAft>
              <a:buSzPts val="1000"/>
              <a:buFont typeface="Symbol" panose="05050102010706020507" pitchFamily="18" charset="2"/>
              <a:buChar char=""/>
              <a:tabLst>
                <a:tab pos="457200" algn="l"/>
              </a:tabLst>
            </a:pPr>
            <a:r>
              <a:rPr lang="en-US" sz="2000" dirty="0">
                <a:latin typeface="Calibri" panose="020F0502020204030204" pitchFamily="34" charset="0"/>
                <a:ea typeface="Times New Roman" panose="02020603050405020304" pitchFamily="18" charset="0"/>
                <a:cs typeface="Times New Roman" panose="02020603050405020304" pitchFamily="18" charset="0"/>
              </a:rPr>
              <a:t>Tries to isolate you from family and friends</a:t>
            </a:r>
            <a:endParaRPr lang="en-US" sz="2000" dirty="0">
              <a:latin typeface="Calibri" panose="020F0502020204030204" pitchFamily="34" charset="0"/>
              <a:ea typeface="Meiryo" panose="020B0604030504040204" pitchFamily="34" charset="-128"/>
              <a:cs typeface="Times New Roman" panose="02020603050405020304" pitchFamily="18" charset="0"/>
            </a:endParaRPr>
          </a:p>
          <a:p>
            <a:pPr marL="342900" marR="0" lvl="0" indent="-342900">
              <a:lnSpc>
                <a:spcPct val="125000"/>
              </a:lnSpc>
              <a:spcBef>
                <a:spcPts val="0"/>
              </a:spcBef>
              <a:spcAft>
                <a:spcPts val="800"/>
              </a:spcAft>
              <a:buSzPts val="1000"/>
              <a:buFont typeface="Symbol" panose="05050102010706020507" pitchFamily="18" charset="2"/>
              <a:buChar char=""/>
              <a:tabLst>
                <a:tab pos="457200" algn="l"/>
              </a:tabLst>
            </a:pPr>
            <a:r>
              <a:rPr lang="en-US" sz="2000" dirty="0">
                <a:latin typeface="Calibri" panose="020F0502020204030204" pitchFamily="34" charset="0"/>
                <a:ea typeface="Times New Roman" panose="02020603050405020304" pitchFamily="18" charset="0"/>
                <a:cs typeface="Times New Roman" panose="02020603050405020304" pitchFamily="18" charset="0"/>
              </a:rPr>
              <a:t>Has a quick temper or unpredictable reactions to ordinary things</a:t>
            </a:r>
            <a:endParaRPr lang="en-US" sz="2000" dirty="0">
              <a:latin typeface="Calibri" panose="020F0502020204030204" pitchFamily="34" charset="0"/>
              <a:ea typeface="Meiryo" panose="020B0604030504040204" pitchFamily="34" charset="-128"/>
              <a:cs typeface="Times New Roman" panose="02020603050405020304" pitchFamily="18" charset="0"/>
            </a:endParaRPr>
          </a:p>
          <a:p>
            <a:pPr marL="342900" marR="0" lvl="0" indent="-342900">
              <a:lnSpc>
                <a:spcPct val="125000"/>
              </a:lnSpc>
              <a:spcBef>
                <a:spcPts val="0"/>
              </a:spcBef>
              <a:spcAft>
                <a:spcPts val="800"/>
              </a:spcAft>
              <a:buSzPts val="1000"/>
              <a:buFont typeface="Symbol" panose="05050102010706020507" pitchFamily="18" charset="2"/>
              <a:buChar char=""/>
              <a:tabLst>
                <a:tab pos="457200" algn="l"/>
              </a:tabLst>
            </a:pPr>
            <a:r>
              <a:rPr lang="en-US" sz="2000" dirty="0">
                <a:latin typeface="Calibri" panose="020F0502020204030204" pitchFamily="34" charset="0"/>
                <a:ea typeface="Times New Roman" panose="02020603050405020304" pitchFamily="18" charset="0"/>
                <a:cs typeface="Times New Roman" panose="02020603050405020304" pitchFamily="18" charset="0"/>
              </a:rPr>
              <a:t>Often exhibits violent behavior toward animals, children, or other people</a:t>
            </a:r>
            <a:endParaRPr lang="en-US" sz="2000" dirty="0">
              <a:latin typeface="Calibri" panose="020F0502020204030204" pitchFamily="34" charset="0"/>
              <a:ea typeface="Meiryo" panose="020B0604030504040204" pitchFamily="34" charset="-128"/>
              <a:cs typeface="Times New Roman" panose="02020603050405020304" pitchFamily="18" charset="0"/>
            </a:endParaRPr>
          </a:p>
          <a:p>
            <a:pPr marL="342900" marR="0" lvl="0" indent="-342900">
              <a:lnSpc>
                <a:spcPct val="125000"/>
              </a:lnSpc>
              <a:spcBef>
                <a:spcPts val="0"/>
              </a:spcBef>
              <a:spcAft>
                <a:spcPts val="800"/>
              </a:spcAft>
              <a:buSzPts val="1000"/>
              <a:buFont typeface="Symbol" panose="05050102010706020507" pitchFamily="18" charset="2"/>
              <a:buChar char=""/>
              <a:tabLst>
                <a:tab pos="457200" algn="l"/>
              </a:tabLst>
            </a:pPr>
            <a:r>
              <a:rPr lang="en-US" sz="2000" dirty="0">
                <a:latin typeface="Calibri" panose="020F0502020204030204" pitchFamily="34" charset="0"/>
                <a:ea typeface="Times New Roman" panose="02020603050405020304" pitchFamily="18" charset="0"/>
                <a:cs typeface="Times New Roman" panose="02020603050405020304" pitchFamily="18" charset="0"/>
              </a:rPr>
              <a:t>Pressures you for sex</a:t>
            </a:r>
            <a:endParaRPr lang="en-US" sz="2000" dirty="0">
              <a:latin typeface="Calibri" panose="020F0502020204030204" pitchFamily="34" charset="0"/>
              <a:ea typeface="Meiryo" panose="020B0604030504040204" pitchFamily="34" charset="-128"/>
              <a:cs typeface="Times New Roman" panose="02020603050405020304" pitchFamily="18" charset="0"/>
            </a:endParaRPr>
          </a:p>
          <a:p>
            <a:pPr marL="342900" marR="0" lvl="0" indent="-342900">
              <a:lnSpc>
                <a:spcPct val="125000"/>
              </a:lnSpc>
              <a:spcBef>
                <a:spcPts val="0"/>
              </a:spcBef>
              <a:spcAft>
                <a:spcPts val="800"/>
              </a:spcAft>
              <a:buSzPts val="1000"/>
              <a:buFont typeface="Symbol" panose="05050102010706020507" pitchFamily="18" charset="2"/>
              <a:buChar char=""/>
              <a:tabLst>
                <a:tab pos="457200" algn="l"/>
              </a:tabLst>
            </a:pPr>
            <a:r>
              <a:rPr lang="en-US" sz="2000" dirty="0">
                <a:latin typeface="Calibri" panose="020F0502020204030204" pitchFamily="34" charset="0"/>
                <a:ea typeface="Times New Roman" panose="02020603050405020304" pitchFamily="18" charset="0"/>
                <a:cs typeface="Times New Roman" panose="02020603050405020304" pitchFamily="18" charset="0"/>
              </a:rPr>
              <a:t>Has a history of bad relationships</a:t>
            </a:r>
            <a:endParaRPr lang="en-US" sz="2000" dirty="0">
              <a:latin typeface="Calibri" panose="020F0502020204030204" pitchFamily="34" charset="0"/>
              <a:ea typeface="Meiryo" panose="020B0604030504040204" pitchFamily="34" charset="-128"/>
              <a:cs typeface="Times New Roman" panose="02020603050405020304" pitchFamily="18" charset="0"/>
            </a:endParaRPr>
          </a:p>
          <a:p>
            <a:pPr marR="0" lvl="0">
              <a:lnSpc>
                <a:spcPct val="125000"/>
              </a:lnSpc>
              <a:spcBef>
                <a:spcPts val="0"/>
              </a:spcBef>
              <a:spcAft>
                <a:spcPts val="800"/>
              </a:spcAft>
              <a:buSzPts val="1000"/>
              <a:tabLst>
                <a:tab pos="457200" algn="l"/>
              </a:tabLst>
            </a:pPr>
            <a:endParaRPr lang="en-US" dirty="0">
              <a:effectLst/>
              <a:latin typeface="Calibri" panose="020F0502020204030204" pitchFamily="34" charset="0"/>
              <a:ea typeface="Meiryo" panose="020B0604030504040204" pitchFamily="34" charset="-128"/>
              <a:cs typeface="Times New Roman" panose="02020603050405020304" pitchFamily="18" charset="0"/>
            </a:endParaRPr>
          </a:p>
        </p:txBody>
      </p:sp>
    </p:spTree>
    <p:extLst>
      <p:ext uri="{BB962C8B-B14F-4D97-AF65-F5344CB8AC3E}">
        <p14:creationId xmlns:p14="http://schemas.microsoft.com/office/powerpoint/2010/main" val="42133951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Sexual Misconduct Prevention</a:t>
            </a:r>
          </a:p>
        </p:txBody>
      </p:sp>
      <p:sp>
        <p:nvSpPr>
          <p:cNvPr id="3" name="Content Placeholder 2"/>
          <p:cNvSpPr>
            <a:spLocks noGrp="1"/>
          </p:cNvSpPr>
          <p:nvPr>
            <p:ph idx="1"/>
          </p:nvPr>
        </p:nvSpPr>
        <p:spPr>
          <a:xfrm>
            <a:off x="457200" y="1417638"/>
            <a:ext cx="8229600" cy="4708525"/>
          </a:xfrm>
        </p:spPr>
        <p:txBody>
          <a:bodyPr>
            <a:normAutofit/>
          </a:bodyPr>
          <a:lstStyle/>
          <a:p>
            <a:pPr lvl="1"/>
            <a:endParaRPr lang="en-US" dirty="0">
              <a:latin typeface="Arial Black" pitchFamily="34" charset="0"/>
            </a:endParaRPr>
          </a:p>
          <a:p>
            <a:endParaRPr lang="en-US" dirty="0"/>
          </a:p>
          <a:p>
            <a:endParaRPr lang="en-US" dirty="0"/>
          </a:p>
        </p:txBody>
      </p:sp>
      <p:sp>
        <p:nvSpPr>
          <p:cNvPr id="4" name="Rectangle 3"/>
          <p:cNvSpPr/>
          <p:nvPr/>
        </p:nvSpPr>
        <p:spPr>
          <a:xfrm>
            <a:off x="457199" y="1637318"/>
            <a:ext cx="8511309" cy="3785652"/>
          </a:xfrm>
          <a:prstGeom prst="rect">
            <a:avLst/>
          </a:prstGeom>
        </p:spPr>
        <p:txBody>
          <a:bodyPr wrap="square">
            <a:spAutoFit/>
          </a:bodyPr>
          <a:lstStyle/>
          <a:p>
            <a:pPr marL="342900" marR="0" lvl="0" indent="-342900">
              <a:lnSpc>
                <a:spcPct val="125000"/>
              </a:lnSpc>
              <a:spcBef>
                <a:spcPts val="0"/>
              </a:spcBef>
              <a:spcAft>
                <a:spcPts val="800"/>
              </a:spcAft>
              <a:buSzPts val="1000"/>
              <a:buFont typeface="Symbol" panose="05050102010706020507" pitchFamily="18" charset="2"/>
              <a:buChar char=""/>
              <a:tabLst>
                <a:tab pos="457200" algn="l"/>
              </a:tabLst>
            </a:pPr>
            <a:r>
              <a:rPr lang="en-US" sz="2000" dirty="0">
                <a:latin typeface="Calibri" panose="020F0502020204030204" pitchFamily="34" charset="0"/>
                <a:ea typeface="Times New Roman" panose="02020603050405020304" pitchFamily="18" charset="0"/>
                <a:cs typeface="Times New Roman" panose="02020603050405020304" pitchFamily="18" charset="0"/>
              </a:rPr>
              <a:t>Has a strong belief in extreme gender roles</a:t>
            </a:r>
            <a:endParaRPr lang="en-US" sz="2000" dirty="0">
              <a:latin typeface="Calibri" panose="020F0502020204030204" pitchFamily="34" charset="0"/>
              <a:ea typeface="Meiryo" panose="020B0604030504040204" pitchFamily="34" charset="-128"/>
              <a:cs typeface="Times New Roman" panose="02020603050405020304" pitchFamily="18" charset="0"/>
            </a:endParaRPr>
          </a:p>
          <a:p>
            <a:pPr marL="342900" marR="0" lvl="0" indent="-342900">
              <a:lnSpc>
                <a:spcPct val="125000"/>
              </a:lnSpc>
              <a:spcBef>
                <a:spcPts val="0"/>
              </a:spcBef>
              <a:spcAft>
                <a:spcPts val="800"/>
              </a:spcAft>
              <a:buSzPts val="1000"/>
              <a:buFont typeface="Symbol" panose="05050102010706020507" pitchFamily="18" charset="2"/>
              <a:buChar char=""/>
              <a:tabLst>
                <a:tab pos="457200" algn="l"/>
              </a:tabLst>
            </a:pPr>
            <a:r>
              <a:rPr lang="en-US" sz="2000" dirty="0">
                <a:latin typeface="Calibri" panose="020F0502020204030204" pitchFamily="34" charset="0"/>
                <a:ea typeface="Times New Roman" panose="02020603050405020304" pitchFamily="18" charset="0"/>
                <a:cs typeface="Times New Roman" panose="02020603050405020304" pitchFamily="18" charset="0"/>
              </a:rPr>
              <a:t>Says things like:</a:t>
            </a:r>
            <a:endParaRPr lang="en-US" sz="2000" dirty="0">
              <a:latin typeface="Calibri" panose="020F0502020204030204" pitchFamily="34" charset="0"/>
              <a:ea typeface="Meiryo" panose="020B0604030504040204" pitchFamily="34" charset="-128"/>
              <a:cs typeface="Times New Roman" panose="02020603050405020304" pitchFamily="18" charset="0"/>
            </a:endParaRPr>
          </a:p>
          <a:p>
            <a:pPr marL="742950" marR="0" lvl="1" indent="-285750">
              <a:lnSpc>
                <a:spcPct val="125000"/>
              </a:lnSpc>
              <a:spcBef>
                <a:spcPts val="0"/>
              </a:spcBef>
              <a:spcAft>
                <a:spcPts val="800"/>
              </a:spcAft>
              <a:buSzPts val="1000"/>
              <a:buFont typeface="Courier New" panose="02070309020205020404" pitchFamily="49" charset="0"/>
              <a:buChar char="o"/>
              <a:tabLst>
                <a:tab pos="914400" algn="l"/>
              </a:tabLst>
            </a:pPr>
            <a:r>
              <a:rPr lang="en-US" sz="2000" dirty="0">
                <a:latin typeface="Calibri" panose="020F0502020204030204" pitchFamily="34" charset="0"/>
                <a:ea typeface="Times New Roman" panose="02020603050405020304" pitchFamily="18" charset="0"/>
                <a:cs typeface="Times New Roman" panose="02020603050405020304" pitchFamily="18" charset="0"/>
              </a:rPr>
              <a:t>"If you really loved me…"</a:t>
            </a:r>
            <a:endParaRPr lang="en-US" sz="2000" dirty="0">
              <a:latin typeface="Calibri" panose="020F0502020204030204" pitchFamily="34" charset="0"/>
              <a:ea typeface="Meiryo" panose="020B0604030504040204" pitchFamily="34" charset="-128"/>
              <a:cs typeface="Times New Roman" panose="02020603050405020304" pitchFamily="18" charset="0"/>
            </a:endParaRPr>
          </a:p>
          <a:p>
            <a:pPr marL="742950" marR="0" lvl="1" indent="-285750">
              <a:lnSpc>
                <a:spcPct val="125000"/>
              </a:lnSpc>
              <a:spcBef>
                <a:spcPts val="0"/>
              </a:spcBef>
              <a:spcAft>
                <a:spcPts val="800"/>
              </a:spcAft>
              <a:buSzPts val="1000"/>
              <a:buFont typeface="Courier New" panose="02070309020205020404" pitchFamily="49" charset="0"/>
              <a:buChar char="o"/>
              <a:tabLst>
                <a:tab pos="914400" algn="l"/>
              </a:tabLst>
            </a:pPr>
            <a:r>
              <a:rPr lang="en-US" sz="2000" dirty="0">
                <a:latin typeface="Calibri" panose="020F0502020204030204" pitchFamily="34" charset="0"/>
                <a:ea typeface="Times New Roman" panose="02020603050405020304" pitchFamily="18" charset="0"/>
                <a:cs typeface="Times New Roman" panose="02020603050405020304" pitchFamily="18" charset="0"/>
              </a:rPr>
              <a:t>"You just don't understand…"</a:t>
            </a:r>
            <a:endParaRPr lang="en-US" sz="2000" dirty="0">
              <a:latin typeface="Calibri" panose="020F0502020204030204" pitchFamily="34" charset="0"/>
              <a:ea typeface="Meiryo" panose="020B0604030504040204" pitchFamily="34" charset="-128"/>
              <a:cs typeface="Times New Roman" panose="02020603050405020304" pitchFamily="18" charset="0"/>
            </a:endParaRPr>
          </a:p>
          <a:p>
            <a:pPr marL="742950" marR="0" lvl="1" indent="-285750">
              <a:lnSpc>
                <a:spcPct val="125000"/>
              </a:lnSpc>
              <a:spcBef>
                <a:spcPts val="0"/>
              </a:spcBef>
              <a:spcAft>
                <a:spcPts val="800"/>
              </a:spcAft>
              <a:buSzPts val="1000"/>
              <a:buFont typeface="Courier New" panose="02070309020205020404" pitchFamily="49" charset="0"/>
              <a:buChar char="o"/>
              <a:tabLst>
                <a:tab pos="914400" algn="l"/>
              </a:tabLst>
            </a:pPr>
            <a:r>
              <a:rPr lang="en-US" sz="2000" dirty="0">
                <a:latin typeface="Calibri" panose="020F0502020204030204" pitchFamily="34" charset="0"/>
                <a:ea typeface="Times New Roman" panose="02020603050405020304" pitchFamily="18" charset="0"/>
                <a:cs typeface="Times New Roman" panose="02020603050405020304" pitchFamily="18" charset="0"/>
              </a:rPr>
              <a:t>"No one has ever loved/understood me like you do."</a:t>
            </a:r>
            <a:endParaRPr lang="en-US" sz="2000" dirty="0">
              <a:latin typeface="Calibri" panose="020F0502020204030204" pitchFamily="34" charset="0"/>
              <a:ea typeface="Meiryo" panose="020B0604030504040204" pitchFamily="34" charset="-128"/>
              <a:cs typeface="Times New Roman" panose="02020603050405020304" pitchFamily="18" charset="0"/>
            </a:endParaRPr>
          </a:p>
          <a:p>
            <a:pPr marL="742950" marR="0" lvl="1" indent="-285750">
              <a:lnSpc>
                <a:spcPct val="125000"/>
              </a:lnSpc>
              <a:spcBef>
                <a:spcPts val="0"/>
              </a:spcBef>
              <a:spcAft>
                <a:spcPts val="800"/>
              </a:spcAft>
              <a:buSzPts val="1000"/>
              <a:buFont typeface="Courier New" panose="02070309020205020404" pitchFamily="49" charset="0"/>
              <a:buChar char="o"/>
              <a:tabLst>
                <a:tab pos="914400" algn="l"/>
              </a:tabLst>
            </a:pPr>
            <a:r>
              <a:rPr lang="en-US" sz="2000" dirty="0">
                <a:latin typeface="Calibri" panose="020F0502020204030204" pitchFamily="34" charset="0"/>
                <a:ea typeface="Times New Roman" panose="02020603050405020304" pitchFamily="18" charset="0"/>
                <a:cs typeface="Times New Roman" panose="02020603050405020304" pitchFamily="18" charset="0"/>
              </a:rPr>
              <a:t>"You'd be nothing without me."</a:t>
            </a:r>
            <a:endParaRPr lang="en-US" sz="2000" dirty="0">
              <a:latin typeface="Calibri" panose="020F0502020204030204" pitchFamily="34" charset="0"/>
              <a:ea typeface="Meiryo" panose="020B0604030504040204" pitchFamily="34" charset="-128"/>
              <a:cs typeface="Times New Roman" panose="02020603050405020304" pitchFamily="18" charset="0"/>
            </a:endParaRPr>
          </a:p>
          <a:p>
            <a:pPr>
              <a:lnSpc>
                <a:spcPct val="125000"/>
              </a:lnSpc>
              <a:spcAft>
                <a:spcPts val="800"/>
              </a:spcAft>
            </a:pPr>
            <a:r>
              <a:rPr lang="en-US" sz="2000" dirty="0">
                <a:latin typeface="Calibri" panose="020F0502020204030204" pitchFamily="34" charset="0"/>
                <a:ea typeface="Times New Roman" panose="02020603050405020304" pitchFamily="18" charset="0"/>
                <a:cs typeface="Times New Roman" panose="02020603050405020304" pitchFamily="18" charset="0"/>
              </a:rPr>
              <a:t>In all relationships, it is important to trust your instincts. If your intuition tells you something is wrong, you shouldn't ignore it.</a:t>
            </a:r>
            <a:endParaRPr lang="en-US" sz="2000" dirty="0">
              <a:effectLst/>
              <a:latin typeface="Calibri" panose="020F0502020204030204" pitchFamily="34" charset="0"/>
              <a:ea typeface="Meiryo" panose="020B0604030504040204" pitchFamily="34" charset="-128"/>
              <a:cs typeface="Times New Roman" panose="02020603050405020304" pitchFamily="18" charset="0"/>
            </a:endParaRPr>
          </a:p>
        </p:txBody>
      </p:sp>
    </p:spTree>
    <p:extLst>
      <p:ext uri="{BB962C8B-B14F-4D97-AF65-F5344CB8AC3E}">
        <p14:creationId xmlns:p14="http://schemas.microsoft.com/office/powerpoint/2010/main" val="5749712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Access to Campus Facilities</a:t>
            </a:r>
          </a:p>
        </p:txBody>
      </p:sp>
      <p:sp>
        <p:nvSpPr>
          <p:cNvPr id="3" name="Content Placeholder 2"/>
          <p:cNvSpPr>
            <a:spLocks noGrp="1"/>
          </p:cNvSpPr>
          <p:nvPr>
            <p:ph idx="1"/>
          </p:nvPr>
        </p:nvSpPr>
        <p:spPr>
          <a:xfrm>
            <a:off x="457200" y="1417638"/>
            <a:ext cx="8229600" cy="4708525"/>
          </a:xfrm>
        </p:spPr>
        <p:txBody>
          <a:bodyPr>
            <a:normAutofit/>
          </a:bodyPr>
          <a:lstStyle/>
          <a:p>
            <a:pPr lvl="1"/>
            <a:endParaRPr lang="en-US" dirty="0">
              <a:latin typeface="Arial Black" pitchFamily="34" charset="0"/>
            </a:endParaRPr>
          </a:p>
          <a:p>
            <a:endParaRPr lang="en-US" dirty="0"/>
          </a:p>
          <a:p>
            <a:endParaRPr lang="en-US" dirty="0"/>
          </a:p>
        </p:txBody>
      </p:sp>
      <p:sp>
        <p:nvSpPr>
          <p:cNvPr id="4" name="Rectangle 3"/>
          <p:cNvSpPr/>
          <p:nvPr/>
        </p:nvSpPr>
        <p:spPr>
          <a:xfrm>
            <a:off x="290945" y="1529309"/>
            <a:ext cx="8562109" cy="3093154"/>
          </a:xfrm>
          <a:prstGeom prst="rect">
            <a:avLst/>
          </a:prstGeom>
        </p:spPr>
        <p:txBody>
          <a:bodyPr wrap="square">
            <a:spAutoFit/>
          </a:bodyPr>
          <a:lstStyle/>
          <a:p>
            <a:pPr marL="285750" indent="-285750" algn="just">
              <a:lnSpc>
                <a:spcPct val="125000"/>
              </a:lnSpc>
              <a:spcAft>
                <a:spcPts val="800"/>
              </a:spcAft>
              <a:buFont typeface="Arial" panose="020B0604020202020204" pitchFamily="34" charset="0"/>
              <a:buChar char="•"/>
            </a:pPr>
            <a:r>
              <a:rPr lang="en-US" sz="2000" dirty="0">
                <a:latin typeface="Calibri" panose="020F0502020204030204" pitchFamily="34" charset="0"/>
                <a:ea typeface="Times New Roman" panose="02020603050405020304" pitchFamily="18" charset="0"/>
                <a:cs typeface="Times New Roman" panose="02020603050405020304" pitchFamily="18" charset="0"/>
              </a:rPr>
              <a:t>Sinclair prides itself on having a safe campus. </a:t>
            </a:r>
          </a:p>
          <a:p>
            <a:pPr marL="285750" indent="-285750" algn="just">
              <a:lnSpc>
                <a:spcPct val="125000"/>
              </a:lnSpc>
              <a:spcAft>
                <a:spcPts val="800"/>
              </a:spcAft>
              <a:buFont typeface="Arial" panose="020B0604020202020204" pitchFamily="34" charset="0"/>
              <a:buChar char="•"/>
            </a:pPr>
            <a:r>
              <a:rPr lang="en-US" sz="2000" dirty="0">
                <a:latin typeface="Calibri" panose="020F0502020204030204" pitchFamily="34" charset="0"/>
                <a:ea typeface="Times New Roman" panose="02020603050405020304" pitchFamily="18" charset="0"/>
                <a:cs typeface="Times New Roman" panose="02020603050405020304" pitchFamily="18" charset="0"/>
              </a:rPr>
              <a:t>Much of that achievement can be attributed to staff and faculty who remain aware of their surroundings and do not hesitate to contact Sinclair Police to report unusual circumstances. </a:t>
            </a:r>
          </a:p>
          <a:p>
            <a:pPr marL="285750" indent="-285750" algn="just">
              <a:lnSpc>
                <a:spcPct val="125000"/>
              </a:lnSpc>
              <a:spcAft>
                <a:spcPts val="800"/>
              </a:spcAft>
              <a:buFont typeface="Arial" panose="020B0604020202020204" pitchFamily="34" charset="0"/>
              <a:buChar char="•"/>
            </a:pPr>
            <a:r>
              <a:rPr lang="en-US" sz="2000" dirty="0">
                <a:latin typeface="Calibri" panose="020F0502020204030204" pitchFamily="34" charset="0"/>
                <a:ea typeface="Times New Roman" panose="02020603050405020304" pitchFamily="18" charset="0"/>
                <a:cs typeface="Times New Roman" panose="02020603050405020304" pitchFamily="18" charset="0"/>
              </a:rPr>
              <a:t>With over 20 buildings and parking facilities, cooperation among staff and faculty is a necessity to keep the campus secure. </a:t>
            </a:r>
          </a:p>
          <a:p>
            <a:pPr marL="285750" indent="-285750" algn="just">
              <a:lnSpc>
                <a:spcPct val="125000"/>
              </a:lnSpc>
              <a:spcAft>
                <a:spcPts val="800"/>
              </a:spcAft>
              <a:buFont typeface="Arial" panose="020B0604020202020204" pitchFamily="34" charset="0"/>
              <a:buChar char="•"/>
            </a:pPr>
            <a:r>
              <a:rPr lang="en-US" sz="2000" dirty="0">
                <a:latin typeface="Calibri" panose="020F0502020204030204" pitchFamily="34" charset="0"/>
                <a:ea typeface="Times New Roman" panose="02020603050405020304" pitchFamily="18" charset="0"/>
                <a:cs typeface="Times New Roman" panose="02020603050405020304" pitchFamily="18" charset="0"/>
              </a:rPr>
              <a:t>Burglars or other individual's intent on crime may target these structures. </a:t>
            </a:r>
          </a:p>
        </p:txBody>
      </p:sp>
    </p:spTree>
    <p:extLst>
      <p:ext uri="{BB962C8B-B14F-4D97-AF65-F5344CB8AC3E}">
        <p14:creationId xmlns:p14="http://schemas.microsoft.com/office/powerpoint/2010/main" val="24320177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Access to Campus Facilities</a:t>
            </a:r>
          </a:p>
        </p:txBody>
      </p:sp>
      <p:sp>
        <p:nvSpPr>
          <p:cNvPr id="3" name="Content Placeholder 2"/>
          <p:cNvSpPr>
            <a:spLocks noGrp="1"/>
          </p:cNvSpPr>
          <p:nvPr>
            <p:ph idx="1"/>
          </p:nvPr>
        </p:nvSpPr>
        <p:spPr>
          <a:xfrm>
            <a:off x="457200" y="1417638"/>
            <a:ext cx="8229600" cy="4708525"/>
          </a:xfrm>
        </p:spPr>
        <p:txBody>
          <a:bodyPr>
            <a:normAutofit/>
          </a:bodyPr>
          <a:lstStyle/>
          <a:p>
            <a:pPr lvl="1"/>
            <a:endParaRPr lang="en-US" dirty="0">
              <a:latin typeface="Arial Black" pitchFamily="34" charset="0"/>
            </a:endParaRPr>
          </a:p>
          <a:p>
            <a:endParaRPr lang="en-US" dirty="0"/>
          </a:p>
          <a:p>
            <a:endParaRPr lang="en-US" dirty="0"/>
          </a:p>
        </p:txBody>
      </p:sp>
      <p:sp>
        <p:nvSpPr>
          <p:cNvPr id="4" name="Rectangle 3"/>
          <p:cNvSpPr/>
          <p:nvPr/>
        </p:nvSpPr>
        <p:spPr>
          <a:xfrm>
            <a:off x="290945" y="1630909"/>
            <a:ext cx="8562109" cy="3093154"/>
          </a:xfrm>
          <a:prstGeom prst="rect">
            <a:avLst/>
          </a:prstGeom>
        </p:spPr>
        <p:txBody>
          <a:bodyPr wrap="square">
            <a:spAutoFit/>
          </a:bodyPr>
          <a:lstStyle/>
          <a:p>
            <a:pPr marL="342900" indent="-342900" algn="just">
              <a:lnSpc>
                <a:spcPct val="125000"/>
              </a:lnSpc>
              <a:spcAft>
                <a:spcPts val="800"/>
              </a:spcAft>
              <a:buFont typeface="Arial" panose="020B0604020202020204" pitchFamily="34" charset="0"/>
              <a:buChar char="•"/>
            </a:pPr>
            <a:r>
              <a:rPr lang="en-US" sz="2000" dirty="0">
                <a:latin typeface="Calibri" panose="020F0502020204030204" pitchFamily="34" charset="0"/>
                <a:ea typeface="Times New Roman" panose="02020603050405020304" pitchFamily="18" charset="0"/>
                <a:cs typeface="Times New Roman" panose="02020603050405020304" pitchFamily="18" charset="0"/>
              </a:rPr>
              <a:t>It is essential that staff and faculty cooperate to keep closed facilities locked if here after regular operating hours. </a:t>
            </a:r>
            <a:endParaRPr lang="en-US" sz="2000" dirty="0">
              <a:latin typeface="Calibri" panose="020F0502020204030204" pitchFamily="34" charset="0"/>
              <a:ea typeface="Meiryo" panose="020B0604030504040204" pitchFamily="34" charset="-128"/>
              <a:cs typeface="Times New Roman" panose="02020603050405020304" pitchFamily="18" charset="0"/>
            </a:endParaRPr>
          </a:p>
          <a:p>
            <a:pPr marL="342900" indent="-342900" algn="just">
              <a:lnSpc>
                <a:spcPct val="125000"/>
              </a:lnSpc>
              <a:spcAft>
                <a:spcPts val="800"/>
              </a:spcAft>
              <a:buFont typeface="Arial" panose="020B0604020202020204" pitchFamily="34" charset="0"/>
              <a:buChar char="•"/>
            </a:pPr>
            <a:r>
              <a:rPr lang="en-US" sz="2000" dirty="0">
                <a:latin typeface="Calibri" panose="020F0502020204030204" pitchFamily="34" charset="0"/>
                <a:ea typeface="Times New Roman" panose="02020603050405020304" pitchFamily="18" charset="0"/>
                <a:cs typeface="Times New Roman" panose="02020603050405020304" pitchFamily="18" charset="0"/>
              </a:rPr>
              <a:t>To ensure that unauthorized individuals do not enter campus buildings, </a:t>
            </a:r>
            <a:r>
              <a:rPr lang="en-US" sz="2000" b="1" dirty="0">
                <a:latin typeface="Calibri" panose="020F0502020204030204" pitchFamily="34" charset="0"/>
                <a:ea typeface="Times New Roman" panose="02020603050405020304" pitchFamily="18" charset="0"/>
                <a:cs typeface="Times New Roman" panose="02020603050405020304" pitchFamily="18" charset="0"/>
              </a:rPr>
              <a:t>DO NOT</a:t>
            </a:r>
            <a:r>
              <a:rPr lang="en-US" sz="2000" dirty="0">
                <a:latin typeface="Calibri" panose="020F0502020204030204" pitchFamily="34" charset="0"/>
                <a:ea typeface="Times New Roman" panose="02020603050405020304" pitchFamily="18" charset="0"/>
                <a:cs typeface="Times New Roman" panose="02020603050405020304" pitchFamily="18" charset="0"/>
              </a:rPr>
              <a:t> prop doors open or leave doors unlocked if you enter after hours. </a:t>
            </a:r>
          </a:p>
          <a:p>
            <a:pPr marL="342900" indent="-342900" algn="just">
              <a:lnSpc>
                <a:spcPct val="125000"/>
              </a:lnSpc>
              <a:spcAft>
                <a:spcPts val="800"/>
              </a:spcAft>
              <a:buFont typeface="Arial" panose="020B0604020202020204" pitchFamily="34" charset="0"/>
              <a:buChar char="•"/>
            </a:pPr>
            <a:r>
              <a:rPr lang="en-US" sz="2000" b="1" dirty="0">
                <a:latin typeface="Calibri" panose="020F0502020204030204" pitchFamily="34" charset="0"/>
                <a:ea typeface="Times New Roman" panose="02020603050405020304" pitchFamily="18" charset="0"/>
                <a:cs typeface="Times New Roman" panose="02020603050405020304" pitchFamily="18" charset="0"/>
              </a:rPr>
              <a:t>DO NOT</a:t>
            </a:r>
            <a:r>
              <a:rPr lang="en-US" sz="2000" dirty="0">
                <a:latin typeface="Calibri" panose="020F0502020204030204" pitchFamily="34" charset="0"/>
                <a:ea typeface="Times New Roman" panose="02020603050405020304" pitchFamily="18" charset="0"/>
                <a:cs typeface="Times New Roman" panose="02020603050405020304" pitchFamily="18" charset="0"/>
              </a:rPr>
              <a:t> open the door for individuals you do not know. </a:t>
            </a:r>
          </a:p>
          <a:p>
            <a:pPr marL="342900" indent="-342900" algn="just">
              <a:lnSpc>
                <a:spcPct val="125000"/>
              </a:lnSpc>
              <a:spcAft>
                <a:spcPts val="800"/>
              </a:spcAft>
              <a:buFont typeface="Arial" panose="020B0604020202020204" pitchFamily="34" charset="0"/>
              <a:buChar char="•"/>
            </a:pPr>
            <a:r>
              <a:rPr lang="en-US" sz="2000" dirty="0">
                <a:latin typeface="Calibri" panose="020F0502020204030204" pitchFamily="34" charset="0"/>
                <a:ea typeface="Times New Roman" panose="02020603050405020304" pitchFamily="18" charset="0"/>
                <a:cs typeface="Times New Roman" panose="02020603050405020304" pitchFamily="18" charset="0"/>
              </a:rPr>
              <a:t>In addition, protect the security of campus keys, report immediately the loss or theft of keys to the Service Control Office in Building 17 at extension 3090.</a:t>
            </a:r>
            <a:endParaRPr lang="en-US" sz="2000" dirty="0">
              <a:effectLst/>
              <a:latin typeface="Calibri" panose="020F0502020204030204" pitchFamily="34" charset="0"/>
              <a:ea typeface="Meiryo" panose="020B0604030504040204" pitchFamily="34" charset="-128"/>
              <a:cs typeface="Times New Roman" panose="02020603050405020304" pitchFamily="18" charset="0"/>
            </a:endParaRPr>
          </a:p>
        </p:txBody>
      </p:sp>
    </p:spTree>
    <p:extLst>
      <p:ext uri="{BB962C8B-B14F-4D97-AF65-F5344CB8AC3E}">
        <p14:creationId xmlns:p14="http://schemas.microsoft.com/office/powerpoint/2010/main" val="8790224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latin typeface="Arial Black" pitchFamily="34" charset="0"/>
              </a:rPr>
              <a:t>College Policy Statement</a:t>
            </a:r>
          </a:p>
        </p:txBody>
      </p:sp>
      <p:sp>
        <p:nvSpPr>
          <p:cNvPr id="3" name="Content Placeholder 2"/>
          <p:cNvSpPr>
            <a:spLocks noGrp="1"/>
          </p:cNvSpPr>
          <p:nvPr>
            <p:ph idx="1"/>
          </p:nvPr>
        </p:nvSpPr>
        <p:spPr/>
        <p:txBody>
          <a:bodyPr>
            <a:normAutofit/>
          </a:bodyPr>
          <a:lstStyle/>
          <a:p>
            <a:r>
              <a:rPr lang="en-US" sz="2000" dirty="0"/>
              <a:t>Sinclair Community College does not tolerate sexual assault, domestic violence, dating violence, stalking, coercion, exploitation, or other form of sexual misconduct that offends the dignity of any member of the college community. </a:t>
            </a:r>
          </a:p>
          <a:p>
            <a:pPr marL="0" indent="0">
              <a:buNone/>
            </a:pPr>
            <a:endParaRPr lang="en-US" sz="2000" dirty="0"/>
          </a:p>
          <a:p>
            <a:r>
              <a:rPr lang="en-US" sz="2000" dirty="0"/>
              <a:t>Sexual assault, whether occurring on campus or at college-sponsored activities, is both a violation of the standards of the college and a criminal act within federal and state laws. </a:t>
            </a:r>
          </a:p>
          <a:p>
            <a:pPr marL="0" indent="0">
              <a:buNone/>
            </a:pPr>
            <a:endParaRPr lang="en-US" sz="2000" dirty="0"/>
          </a:p>
          <a:p>
            <a:r>
              <a:rPr lang="en-US" sz="2000" dirty="0"/>
              <a:t>Individuals who believe they have been the victim of a sexual assault may pursue resolution on campus and/or criminal action against an alleged perpetrator. </a:t>
            </a:r>
          </a:p>
        </p:txBody>
      </p:sp>
    </p:spTree>
    <p:extLst>
      <p:ext uri="{BB962C8B-B14F-4D97-AF65-F5344CB8AC3E}">
        <p14:creationId xmlns:p14="http://schemas.microsoft.com/office/powerpoint/2010/main" val="26575455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Access to Campus Facilities</a:t>
            </a:r>
          </a:p>
        </p:txBody>
      </p:sp>
      <p:sp>
        <p:nvSpPr>
          <p:cNvPr id="3" name="Content Placeholder 2"/>
          <p:cNvSpPr>
            <a:spLocks noGrp="1"/>
          </p:cNvSpPr>
          <p:nvPr>
            <p:ph idx="1"/>
          </p:nvPr>
        </p:nvSpPr>
        <p:spPr>
          <a:xfrm>
            <a:off x="457200" y="1417638"/>
            <a:ext cx="8229600" cy="4708525"/>
          </a:xfrm>
        </p:spPr>
        <p:txBody>
          <a:bodyPr>
            <a:normAutofit/>
          </a:bodyPr>
          <a:lstStyle/>
          <a:p>
            <a:pPr lvl="1"/>
            <a:endParaRPr lang="en-US" dirty="0">
              <a:latin typeface="Arial Black" pitchFamily="34" charset="0"/>
            </a:endParaRPr>
          </a:p>
          <a:p>
            <a:endParaRPr lang="en-US" dirty="0"/>
          </a:p>
          <a:p>
            <a:endParaRPr lang="en-US" dirty="0"/>
          </a:p>
        </p:txBody>
      </p:sp>
      <p:sp>
        <p:nvSpPr>
          <p:cNvPr id="4" name="Rectangle 3"/>
          <p:cNvSpPr/>
          <p:nvPr/>
        </p:nvSpPr>
        <p:spPr>
          <a:xfrm>
            <a:off x="457200" y="1505544"/>
            <a:ext cx="8345055" cy="3939540"/>
          </a:xfrm>
          <a:prstGeom prst="rect">
            <a:avLst/>
          </a:prstGeom>
        </p:spPr>
        <p:txBody>
          <a:bodyPr wrap="square">
            <a:spAutoFit/>
          </a:bodyPr>
          <a:lstStyle/>
          <a:p>
            <a:pPr marR="0" lvl="0" algn="just">
              <a:lnSpc>
                <a:spcPct val="125000"/>
              </a:lnSpc>
              <a:spcBef>
                <a:spcPts val="0"/>
              </a:spcBef>
              <a:spcAft>
                <a:spcPts val="0"/>
              </a:spcAft>
            </a:pPr>
            <a:r>
              <a:rPr lang="en-US" sz="2000" b="1" dirty="0">
                <a:solidFill>
                  <a:srgbClr val="B01513"/>
                </a:solidFill>
                <a:latin typeface="Calibri" panose="020F0502020204030204" pitchFamily="34" charset="0"/>
                <a:ea typeface="Times New Roman" panose="02020603050405020304" pitchFamily="18" charset="0"/>
                <a:cs typeface="Times New Roman" panose="02020603050405020304" pitchFamily="18" charset="0"/>
              </a:rPr>
              <a:t>Labs and Offices</a:t>
            </a:r>
            <a:endParaRPr lang="en-US" sz="2000" dirty="0">
              <a:latin typeface="Calibri" panose="020F0502020204030204" pitchFamily="34" charset="0"/>
              <a:ea typeface="Meiryo" panose="020B0604030504040204" pitchFamily="34" charset="-128"/>
              <a:cs typeface="Times New Roman" panose="02020603050405020304" pitchFamily="18" charset="0"/>
            </a:endParaRPr>
          </a:p>
          <a:p>
            <a:pPr marL="800100" marR="0" indent="-342900" algn="just">
              <a:lnSpc>
                <a:spcPct val="125000"/>
              </a:lnSpc>
              <a:spcBef>
                <a:spcPts val="0"/>
              </a:spcBef>
              <a:spcAft>
                <a:spcPts val="0"/>
              </a:spcAft>
              <a:buFont typeface="Arial" panose="020B0604020202020204" pitchFamily="34" charset="0"/>
              <a:buChar char="•"/>
            </a:pPr>
            <a:r>
              <a:rPr lang="en-US" sz="2000" dirty="0">
                <a:latin typeface="Calibri" panose="020F0502020204030204" pitchFamily="34" charset="0"/>
                <a:ea typeface="Times New Roman" panose="02020603050405020304" pitchFamily="18" charset="0"/>
                <a:cs typeface="Times New Roman" panose="02020603050405020304" pitchFamily="18" charset="0"/>
              </a:rPr>
              <a:t>All labs and offices that are not in use will be secured at all times. </a:t>
            </a:r>
            <a:endParaRPr lang="en-US" sz="2000" dirty="0">
              <a:latin typeface="Calibri" panose="020F0502020204030204" pitchFamily="34" charset="0"/>
              <a:ea typeface="Meiryo" panose="020B0604030504040204" pitchFamily="34" charset="-128"/>
              <a:cs typeface="Times New Roman" panose="02020603050405020304" pitchFamily="18" charset="0"/>
            </a:endParaRPr>
          </a:p>
          <a:p>
            <a:pPr marL="800100" marR="0" indent="-342900" algn="just">
              <a:lnSpc>
                <a:spcPct val="125000"/>
              </a:lnSpc>
              <a:spcBef>
                <a:spcPts val="0"/>
              </a:spcBef>
              <a:spcAft>
                <a:spcPts val="0"/>
              </a:spcAft>
              <a:buFont typeface="Arial" panose="020B0604020202020204" pitchFamily="34" charset="0"/>
              <a:buChar char="•"/>
            </a:pPr>
            <a:r>
              <a:rPr lang="en-US" sz="2000" dirty="0">
                <a:latin typeface="Calibri" panose="020F0502020204030204" pitchFamily="34" charset="0"/>
                <a:ea typeface="Times New Roman" panose="02020603050405020304" pitchFamily="18" charset="0"/>
                <a:cs typeface="Times New Roman" panose="02020603050405020304" pitchFamily="18" charset="0"/>
              </a:rPr>
              <a:t>Sinclair Police and Facilities Management staff work closely together to create a safer and more comfortable living and learning environment. </a:t>
            </a:r>
            <a:endParaRPr lang="en-US" sz="2000" dirty="0">
              <a:latin typeface="Calibri" panose="020F0502020204030204" pitchFamily="34" charset="0"/>
              <a:ea typeface="Meiryo" panose="020B0604030504040204" pitchFamily="34" charset="-128"/>
              <a:cs typeface="Times New Roman" panose="02020603050405020304" pitchFamily="18" charset="0"/>
            </a:endParaRPr>
          </a:p>
          <a:p>
            <a:pPr marL="800100" marR="0" indent="-342900" algn="just">
              <a:lnSpc>
                <a:spcPct val="125000"/>
              </a:lnSpc>
              <a:spcBef>
                <a:spcPts val="0"/>
              </a:spcBef>
              <a:spcAft>
                <a:spcPts val="0"/>
              </a:spcAft>
              <a:buFont typeface="Arial" panose="020B0604020202020204" pitchFamily="34" charset="0"/>
              <a:buChar char="•"/>
            </a:pPr>
            <a:r>
              <a:rPr lang="en-US" sz="2000" dirty="0">
                <a:latin typeface="Calibri" panose="020F0502020204030204" pitchFamily="34" charset="0"/>
                <a:ea typeface="Times New Roman" panose="02020603050405020304" pitchFamily="18" charset="0"/>
                <a:cs typeface="Times New Roman" panose="02020603050405020304" pitchFamily="18" charset="0"/>
              </a:rPr>
              <a:t>Campus wide security and safety seminars are available for staff and faculty throughout the year to increase awareness of crime risks and improve campus safety. </a:t>
            </a:r>
          </a:p>
          <a:p>
            <a:pPr marL="800100" marR="0" indent="-342900" algn="just">
              <a:lnSpc>
                <a:spcPct val="125000"/>
              </a:lnSpc>
              <a:spcBef>
                <a:spcPts val="0"/>
              </a:spcBef>
              <a:spcAft>
                <a:spcPts val="800"/>
              </a:spcAft>
              <a:buFont typeface="Arial" panose="020B0604020202020204" pitchFamily="34" charset="0"/>
              <a:buChar char="•"/>
            </a:pPr>
            <a:r>
              <a:rPr lang="en-US" sz="2000" dirty="0">
                <a:latin typeface="Calibri" panose="020F0502020204030204" pitchFamily="34" charset="0"/>
                <a:ea typeface="Times New Roman" panose="02020603050405020304" pitchFamily="18" charset="0"/>
                <a:cs typeface="Times New Roman" panose="02020603050405020304" pitchFamily="18" charset="0"/>
              </a:rPr>
              <a:t>Staff and faculty must take an active role to ensure their own security by exercising common sense and by learning and following campus security procedures. </a:t>
            </a:r>
            <a:endParaRPr lang="en-US" sz="2000" dirty="0">
              <a:effectLst/>
              <a:latin typeface="Calibri" panose="020F0502020204030204" pitchFamily="34" charset="0"/>
              <a:ea typeface="Meiryo" panose="020B0604030504040204" pitchFamily="34" charset="-128"/>
              <a:cs typeface="Times New Roman" panose="02020603050405020304" pitchFamily="18" charset="0"/>
            </a:endParaRPr>
          </a:p>
        </p:txBody>
      </p:sp>
    </p:spTree>
    <p:extLst>
      <p:ext uri="{BB962C8B-B14F-4D97-AF65-F5344CB8AC3E}">
        <p14:creationId xmlns:p14="http://schemas.microsoft.com/office/powerpoint/2010/main" val="28209404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Access to Campus Facilities</a:t>
            </a:r>
          </a:p>
        </p:txBody>
      </p:sp>
      <p:sp>
        <p:nvSpPr>
          <p:cNvPr id="3" name="Content Placeholder 2"/>
          <p:cNvSpPr>
            <a:spLocks noGrp="1"/>
          </p:cNvSpPr>
          <p:nvPr>
            <p:ph idx="1"/>
          </p:nvPr>
        </p:nvSpPr>
        <p:spPr>
          <a:xfrm>
            <a:off x="457200" y="1417638"/>
            <a:ext cx="8229600" cy="4708525"/>
          </a:xfrm>
        </p:spPr>
        <p:txBody>
          <a:bodyPr>
            <a:normAutofit/>
          </a:bodyPr>
          <a:lstStyle/>
          <a:p>
            <a:pPr lvl="1"/>
            <a:endParaRPr lang="en-US" dirty="0">
              <a:latin typeface="Arial Black" pitchFamily="34" charset="0"/>
            </a:endParaRPr>
          </a:p>
          <a:p>
            <a:endParaRPr lang="en-US" dirty="0"/>
          </a:p>
          <a:p>
            <a:endParaRPr lang="en-US" dirty="0"/>
          </a:p>
        </p:txBody>
      </p:sp>
      <p:sp>
        <p:nvSpPr>
          <p:cNvPr id="4" name="Rectangle 3"/>
          <p:cNvSpPr/>
          <p:nvPr/>
        </p:nvSpPr>
        <p:spPr>
          <a:xfrm>
            <a:off x="263236" y="1306802"/>
            <a:ext cx="8423564" cy="3785652"/>
          </a:xfrm>
          <a:prstGeom prst="rect">
            <a:avLst/>
          </a:prstGeom>
        </p:spPr>
        <p:txBody>
          <a:bodyPr wrap="square">
            <a:spAutoFit/>
          </a:bodyPr>
          <a:lstStyle/>
          <a:p>
            <a:pPr marL="800100" marR="0" indent="-342900" algn="just">
              <a:spcBef>
                <a:spcPts val="0"/>
              </a:spcBef>
              <a:spcAft>
                <a:spcPts val="0"/>
              </a:spcAft>
              <a:buFont typeface="Arial" panose="020B0604020202020204" pitchFamily="34" charset="0"/>
              <a:buChar char="•"/>
            </a:pPr>
            <a:r>
              <a:rPr lang="en-US" sz="2000" dirty="0">
                <a:latin typeface="Calibri" panose="020F0502020204030204" pitchFamily="34" charset="0"/>
                <a:ea typeface="Times New Roman" panose="02020603050405020304" pitchFamily="18" charset="0"/>
                <a:cs typeface="Times New Roman" panose="02020603050405020304" pitchFamily="18" charset="0"/>
              </a:rPr>
              <a:t>To maintain the safety and security of labs and offices, staff and faculty must ensure that locked labs and offices stay closed and locked when not in use. </a:t>
            </a:r>
            <a:endParaRPr lang="en-US" sz="2000" dirty="0">
              <a:latin typeface="Calibri" panose="020F0502020204030204" pitchFamily="34" charset="0"/>
              <a:ea typeface="Meiryo" panose="020B0604030504040204" pitchFamily="34" charset="-128"/>
              <a:cs typeface="Times New Roman" panose="02020603050405020304" pitchFamily="18" charset="0"/>
            </a:endParaRPr>
          </a:p>
          <a:p>
            <a:pPr marL="457200" marR="0" algn="just">
              <a:spcBef>
                <a:spcPts val="0"/>
              </a:spcBef>
              <a:spcAft>
                <a:spcPts val="0"/>
              </a:spcAft>
            </a:pPr>
            <a:endParaRPr lang="en-US" sz="2000" dirty="0">
              <a:latin typeface="Calibri" panose="020F0502020204030204" pitchFamily="34" charset="0"/>
              <a:ea typeface="Meiryo" panose="020B0604030504040204" pitchFamily="34" charset="-128"/>
              <a:cs typeface="Times New Roman" panose="02020603050405020304" pitchFamily="18" charset="0"/>
            </a:endParaRPr>
          </a:p>
          <a:p>
            <a:pPr marL="800100" marR="0" indent="-342900" algn="just">
              <a:spcBef>
                <a:spcPts val="0"/>
              </a:spcBef>
              <a:spcAft>
                <a:spcPts val="0"/>
              </a:spcAft>
              <a:buFont typeface="Arial" panose="020B0604020202020204" pitchFamily="34" charset="0"/>
              <a:buChar char="•"/>
            </a:pPr>
            <a:r>
              <a:rPr lang="en-US" sz="2000" dirty="0">
                <a:latin typeface="Calibri" panose="020F0502020204030204" pitchFamily="34" charset="0"/>
                <a:ea typeface="Times New Roman" panose="02020603050405020304" pitchFamily="18" charset="0"/>
                <a:cs typeface="Times New Roman" panose="02020603050405020304" pitchFamily="18" charset="0"/>
              </a:rPr>
              <a:t>While working in offices, staff should always secure and close doors when they leave even if it is just “for a minute.” </a:t>
            </a:r>
            <a:endParaRPr lang="en-US" sz="2000" dirty="0">
              <a:latin typeface="Calibri" panose="020F0502020204030204" pitchFamily="34" charset="0"/>
              <a:ea typeface="Meiryo" panose="020B0604030504040204" pitchFamily="34" charset="-128"/>
              <a:cs typeface="Times New Roman" panose="02020603050405020304" pitchFamily="18" charset="0"/>
            </a:endParaRPr>
          </a:p>
          <a:p>
            <a:pPr marL="457200" marR="0" algn="just">
              <a:spcBef>
                <a:spcPts val="0"/>
              </a:spcBef>
              <a:spcAft>
                <a:spcPts val="0"/>
              </a:spcAft>
            </a:pPr>
            <a:endParaRPr lang="en-US" sz="2000" dirty="0">
              <a:latin typeface="Calibri" panose="020F0502020204030204" pitchFamily="34" charset="0"/>
              <a:ea typeface="Meiryo" panose="020B0604030504040204" pitchFamily="34" charset="-128"/>
              <a:cs typeface="Times New Roman" panose="02020603050405020304" pitchFamily="18" charset="0"/>
            </a:endParaRPr>
          </a:p>
          <a:p>
            <a:pPr marL="800100" marR="0" indent="-342900" algn="just">
              <a:spcBef>
                <a:spcPts val="0"/>
              </a:spcBef>
              <a:spcAft>
                <a:spcPts val="0"/>
              </a:spcAft>
              <a:buFont typeface="Arial" panose="020B0604020202020204" pitchFamily="34" charset="0"/>
              <a:buChar char="•"/>
            </a:pPr>
            <a:r>
              <a:rPr lang="en-US" sz="2000" dirty="0">
                <a:latin typeface="Calibri" panose="020F0502020204030204" pitchFamily="34" charset="0"/>
                <a:ea typeface="Times New Roman" panose="02020603050405020304" pitchFamily="18" charset="0"/>
                <a:cs typeface="Times New Roman" panose="02020603050405020304" pitchFamily="18" charset="0"/>
              </a:rPr>
              <a:t>Always take precautions to protect keys against theft or loss, and report immediately any theft or loss of your building/room keys. </a:t>
            </a:r>
            <a:endParaRPr lang="en-US" sz="2000" dirty="0">
              <a:latin typeface="Calibri" panose="020F0502020204030204" pitchFamily="34" charset="0"/>
              <a:ea typeface="Meiryo" panose="020B0604030504040204" pitchFamily="34" charset="-128"/>
              <a:cs typeface="Times New Roman" panose="02020603050405020304" pitchFamily="18" charset="0"/>
            </a:endParaRPr>
          </a:p>
          <a:p>
            <a:pPr marL="457200" marR="0" algn="just">
              <a:spcBef>
                <a:spcPts val="0"/>
              </a:spcBef>
              <a:spcAft>
                <a:spcPts val="0"/>
              </a:spcAft>
            </a:pPr>
            <a:endParaRPr lang="en-US" sz="2000" dirty="0">
              <a:latin typeface="Calibri" panose="020F0502020204030204" pitchFamily="34" charset="0"/>
              <a:ea typeface="Meiryo" panose="020B0604030504040204" pitchFamily="34" charset="-128"/>
              <a:cs typeface="Times New Roman" panose="02020603050405020304" pitchFamily="18" charset="0"/>
            </a:endParaRPr>
          </a:p>
          <a:p>
            <a:pPr marL="800100" marR="0" indent="-342900" algn="just">
              <a:spcBef>
                <a:spcPts val="0"/>
              </a:spcBef>
              <a:spcAft>
                <a:spcPts val="800"/>
              </a:spcAft>
              <a:buFont typeface="Arial" panose="020B0604020202020204" pitchFamily="34" charset="0"/>
              <a:buChar char="•"/>
            </a:pPr>
            <a:r>
              <a:rPr lang="en-US" sz="2000" dirty="0">
                <a:latin typeface="Calibri" panose="020F0502020204030204" pitchFamily="34" charset="0"/>
                <a:ea typeface="Times New Roman" panose="02020603050405020304" pitchFamily="18" charset="0"/>
                <a:cs typeface="Times New Roman" panose="02020603050405020304" pitchFamily="18" charset="0"/>
              </a:rPr>
              <a:t>Never hesitate to contact Sinclair Police to check on anyone acting unusual or soliciting for money, textbooks or services. </a:t>
            </a:r>
            <a:endParaRPr lang="en-US" sz="2000" dirty="0">
              <a:effectLst/>
              <a:latin typeface="Calibri" panose="020F0502020204030204" pitchFamily="34" charset="0"/>
              <a:ea typeface="Meiryo" panose="020B0604030504040204" pitchFamily="34" charset="-128"/>
              <a:cs typeface="Times New Roman" panose="02020603050405020304" pitchFamily="18" charset="0"/>
            </a:endParaRPr>
          </a:p>
        </p:txBody>
      </p:sp>
    </p:spTree>
    <p:extLst>
      <p:ext uri="{BB962C8B-B14F-4D97-AF65-F5344CB8AC3E}">
        <p14:creationId xmlns:p14="http://schemas.microsoft.com/office/powerpoint/2010/main" val="22315542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Stalking</a:t>
            </a:r>
          </a:p>
        </p:txBody>
      </p:sp>
      <p:sp>
        <p:nvSpPr>
          <p:cNvPr id="3" name="Content Placeholder 2"/>
          <p:cNvSpPr>
            <a:spLocks noGrp="1"/>
          </p:cNvSpPr>
          <p:nvPr>
            <p:ph idx="1"/>
          </p:nvPr>
        </p:nvSpPr>
        <p:spPr>
          <a:xfrm>
            <a:off x="457200" y="1417638"/>
            <a:ext cx="8229600" cy="4708525"/>
          </a:xfrm>
        </p:spPr>
        <p:txBody>
          <a:bodyPr>
            <a:normAutofit/>
          </a:bodyPr>
          <a:lstStyle/>
          <a:p>
            <a:pPr lvl="1"/>
            <a:endParaRPr lang="en-US" dirty="0">
              <a:latin typeface="Arial Black" pitchFamily="34" charset="0"/>
            </a:endParaRPr>
          </a:p>
          <a:p>
            <a:endParaRPr lang="en-US" dirty="0"/>
          </a:p>
          <a:p>
            <a:endParaRPr lang="en-US" dirty="0"/>
          </a:p>
        </p:txBody>
      </p:sp>
      <p:sp>
        <p:nvSpPr>
          <p:cNvPr id="4" name="Rectangle 3"/>
          <p:cNvSpPr/>
          <p:nvPr/>
        </p:nvSpPr>
        <p:spPr>
          <a:xfrm>
            <a:off x="533400" y="1340237"/>
            <a:ext cx="8077200" cy="5170646"/>
          </a:xfrm>
          <a:prstGeom prst="rect">
            <a:avLst/>
          </a:prstGeom>
        </p:spPr>
        <p:txBody>
          <a:bodyPr wrap="square">
            <a:spAutoFit/>
          </a:bodyPr>
          <a:lstStyle/>
          <a:p>
            <a:pPr marL="342900" indent="-342900">
              <a:lnSpc>
                <a:spcPct val="125000"/>
              </a:lnSpc>
              <a:spcAft>
                <a:spcPts val="800"/>
              </a:spcAft>
              <a:buFont typeface="Arial" panose="020B0604020202020204" pitchFamily="34" charset="0"/>
              <a:buChar char="•"/>
            </a:pPr>
            <a:r>
              <a:rPr lang="en-US" sz="2000" dirty="0">
                <a:latin typeface="Calibri" panose="020F0502020204030204" pitchFamily="34" charset="0"/>
                <a:ea typeface="Times New Roman" panose="02020603050405020304" pitchFamily="18" charset="0"/>
                <a:cs typeface="Times New Roman" panose="02020603050405020304" pitchFamily="18" charset="0"/>
              </a:rPr>
              <a:t>Stalking, similar to dating and domestic violence, is a crime of power and control. </a:t>
            </a:r>
          </a:p>
          <a:p>
            <a:pPr>
              <a:lnSpc>
                <a:spcPct val="125000"/>
              </a:lnSpc>
              <a:spcAft>
                <a:spcPts val="800"/>
              </a:spcAft>
            </a:pPr>
            <a:endParaRPr lang="en-US" sz="2000" dirty="0">
              <a:latin typeface="Calibri" panose="020F0502020204030204" pitchFamily="34" charset="0"/>
              <a:ea typeface="Times New Roman" panose="02020603050405020304" pitchFamily="18" charset="0"/>
              <a:cs typeface="Times New Roman" panose="02020603050405020304" pitchFamily="18" charset="0"/>
            </a:endParaRPr>
          </a:p>
          <a:p>
            <a:pPr marL="342900" indent="-342900">
              <a:lnSpc>
                <a:spcPct val="125000"/>
              </a:lnSpc>
              <a:spcAft>
                <a:spcPts val="800"/>
              </a:spcAft>
              <a:buFont typeface="Arial" panose="020B0604020202020204" pitchFamily="34" charset="0"/>
              <a:buChar char="•"/>
            </a:pPr>
            <a:r>
              <a:rPr lang="en-US" sz="2000" dirty="0">
                <a:latin typeface="Calibri" panose="020F0502020204030204" pitchFamily="34" charset="0"/>
                <a:ea typeface="Times New Roman" panose="02020603050405020304" pitchFamily="18" charset="0"/>
                <a:cs typeface="Times New Roman" panose="02020603050405020304" pitchFamily="18" charset="0"/>
              </a:rPr>
              <a:t>Stalking is a crime under the laws of all 50 states, the District of Columbia and the federal government.</a:t>
            </a:r>
          </a:p>
          <a:p>
            <a:pPr>
              <a:lnSpc>
                <a:spcPct val="125000"/>
              </a:lnSpc>
              <a:spcAft>
                <a:spcPts val="800"/>
              </a:spcAft>
            </a:pPr>
            <a:endParaRPr lang="en-US" sz="2000" dirty="0">
              <a:latin typeface="Calibri" panose="020F0502020204030204" pitchFamily="34" charset="0"/>
              <a:ea typeface="Times New Roman" panose="02020603050405020304" pitchFamily="18" charset="0"/>
              <a:cs typeface="Times New Roman" panose="02020603050405020304" pitchFamily="18" charset="0"/>
            </a:endParaRPr>
          </a:p>
          <a:p>
            <a:pPr marL="342900" indent="-342900">
              <a:lnSpc>
                <a:spcPct val="125000"/>
              </a:lnSpc>
              <a:spcAft>
                <a:spcPts val="800"/>
              </a:spcAft>
              <a:buFont typeface="Arial" panose="020B0604020202020204" pitchFamily="34" charset="0"/>
              <a:buChar char="•"/>
            </a:pPr>
            <a:r>
              <a:rPr lang="en-US" sz="2000" dirty="0">
                <a:latin typeface="Calibri" panose="020F0502020204030204" pitchFamily="34" charset="0"/>
                <a:ea typeface="Times New Roman" panose="02020603050405020304" pitchFamily="18" charset="0"/>
                <a:cs typeface="Times New Roman" panose="02020603050405020304" pitchFamily="18" charset="0"/>
              </a:rPr>
              <a:t>Stalking is defined as repeated (two or more occasions) visual or physical proximity, nonconsensual communication, or verbal, written, and/or implied threats, that would cause a reasonable person fear or substantial emotional distress.</a:t>
            </a:r>
          </a:p>
          <a:p>
            <a:pPr>
              <a:lnSpc>
                <a:spcPct val="125000"/>
              </a:lnSpc>
              <a:spcAft>
                <a:spcPts val="800"/>
              </a:spcAft>
            </a:pPr>
            <a:endParaRPr lang="en-US" sz="1600" dirty="0">
              <a:latin typeface="Century Gothic" panose="020B0502020202020204" pitchFamily="34" charset="0"/>
              <a:ea typeface="Meiryo" panose="020B0604030504040204" pitchFamily="34" charset="-128"/>
              <a:cs typeface="Times New Roman" panose="02020603050405020304" pitchFamily="18" charset="0"/>
            </a:endParaRPr>
          </a:p>
          <a:p>
            <a:pPr>
              <a:lnSpc>
                <a:spcPct val="125000"/>
              </a:lnSpc>
              <a:spcAft>
                <a:spcPts val="800"/>
              </a:spcAft>
            </a:pPr>
            <a:endParaRPr lang="en-US" sz="1600" dirty="0">
              <a:effectLst/>
              <a:latin typeface="Century Gothic" panose="020B0502020202020204" pitchFamily="34" charset="0"/>
              <a:ea typeface="Meiryo" panose="020B0604030504040204" pitchFamily="34" charset="-128"/>
              <a:cs typeface="Times New Roman" panose="02020603050405020304" pitchFamily="18" charset="0"/>
            </a:endParaRPr>
          </a:p>
        </p:txBody>
      </p:sp>
    </p:spTree>
    <p:extLst>
      <p:ext uri="{BB962C8B-B14F-4D97-AF65-F5344CB8AC3E}">
        <p14:creationId xmlns:p14="http://schemas.microsoft.com/office/powerpoint/2010/main" val="35614438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Four Types of Victim Reactions to Stalking</a:t>
            </a:r>
          </a:p>
        </p:txBody>
      </p:sp>
      <p:sp>
        <p:nvSpPr>
          <p:cNvPr id="3" name="Content Placeholder 2"/>
          <p:cNvSpPr>
            <a:spLocks noGrp="1"/>
          </p:cNvSpPr>
          <p:nvPr>
            <p:ph idx="1"/>
          </p:nvPr>
        </p:nvSpPr>
        <p:spPr>
          <a:xfrm>
            <a:off x="457200" y="1417638"/>
            <a:ext cx="8229600" cy="4708525"/>
          </a:xfrm>
        </p:spPr>
        <p:txBody>
          <a:bodyPr>
            <a:normAutofit/>
          </a:bodyPr>
          <a:lstStyle/>
          <a:p>
            <a:pPr lvl="1"/>
            <a:endParaRPr lang="en-US" dirty="0">
              <a:latin typeface="Arial Black" pitchFamily="34" charset="0"/>
            </a:endParaRPr>
          </a:p>
          <a:p>
            <a:endParaRPr lang="en-US" dirty="0"/>
          </a:p>
          <a:p>
            <a:endParaRPr lang="en-US" dirty="0"/>
          </a:p>
        </p:txBody>
      </p:sp>
      <p:sp>
        <p:nvSpPr>
          <p:cNvPr id="4" name="Rectangle 3"/>
          <p:cNvSpPr/>
          <p:nvPr/>
        </p:nvSpPr>
        <p:spPr>
          <a:xfrm>
            <a:off x="533400" y="1807032"/>
            <a:ext cx="8077200" cy="4319131"/>
          </a:xfrm>
          <a:prstGeom prst="rect">
            <a:avLst/>
          </a:prstGeom>
        </p:spPr>
        <p:txBody>
          <a:bodyPr wrap="square">
            <a:spAutoFit/>
          </a:bodyPr>
          <a:lstStyle/>
          <a:p>
            <a:pPr>
              <a:lnSpc>
                <a:spcPct val="80000"/>
              </a:lnSpc>
              <a:buFont typeface="Wingdings" panose="05000000000000000000" pitchFamily="2" charset="2"/>
              <a:buChar char="ü"/>
            </a:pPr>
            <a:r>
              <a:rPr lang="en-US" altLang="en-US" sz="2000" b="1" dirty="0"/>
              <a:t>Active resistance</a:t>
            </a:r>
          </a:p>
          <a:p>
            <a:pPr lvl="2">
              <a:lnSpc>
                <a:spcPct val="80000"/>
              </a:lnSpc>
              <a:buFont typeface="Wingdings" panose="05000000000000000000" pitchFamily="2" charset="2"/>
              <a:buChar char="ü"/>
            </a:pPr>
            <a:r>
              <a:rPr lang="en-US" altLang="en-US" dirty="0"/>
              <a:t>Threats to call 911; Physical struggle; Recording stalker’s behavior</a:t>
            </a:r>
          </a:p>
          <a:p>
            <a:pPr lvl="2">
              <a:lnSpc>
                <a:spcPct val="80000"/>
              </a:lnSpc>
              <a:buFont typeface="Wingdings" panose="05000000000000000000" pitchFamily="2" charset="2"/>
              <a:buChar char="ü"/>
            </a:pPr>
            <a:endParaRPr lang="en-US" altLang="en-US" dirty="0"/>
          </a:p>
          <a:p>
            <a:pPr>
              <a:lnSpc>
                <a:spcPct val="80000"/>
              </a:lnSpc>
              <a:buFont typeface="Wingdings" panose="05000000000000000000" pitchFamily="2" charset="2"/>
              <a:buChar char="ü"/>
            </a:pPr>
            <a:r>
              <a:rPr lang="en-US" altLang="en-US" sz="2000" b="1" dirty="0"/>
              <a:t>Help seeking</a:t>
            </a:r>
          </a:p>
          <a:p>
            <a:pPr lvl="2">
              <a:lnSpc>
                <a:spcPct val="80000"/>
              </a:lnSpc>
              <a:buFont typeface="Wingdings" panose="05000000000000000000" pitchFamily="2" charset="2"/>
              <a:buChar char="ü"/>
            </a:pPr>
            <a:r>
              <a:rPr lang="en-US" altLang="en-US" dirty="0"/>
              <a:t>Calling police; Escorted to car; Screaming for help</a:t>
            </a:r>
          </a:p>
          <a:p>
            <a:pPr lvl="2">
              <a:lnSpc>
                <a:spcPct val="80000"/>
              </a:lnSpc>
              <a:buFont typeface="Wingdings" panose="05000000000000000000" pitchFamily="2" charset="2"/>
              <a:buChar char="ü"/>
            </a:pPr>
            <a:endParaRPr lang="en-US" altLang="en-US" dirty="0"/>
          </a:p>
          <a:p>
            <a:pPr>
              <a:lnSpc>
                <a:spcPct val="80000"/>
              </a:lnSpc>
              <a:buFont typeface="Wingdings" panose="05000000000000000000" pitchFamily="2" charset="2"/>
              <a:buChar char="ü"/>
            </a:pPr>
            <a:r>
              <a:rPr lang="en-US" altLang="en-US" sz="2000" b="1" dirty="0"/>
              <a:t>Coping to reduce danger</a:t>
            </a:r>
          </a:p>
          <a:p>
            <a:pPr lvl="2">
              <a:lnSpc>
                <a:spcPct val="80000"/>
              </a:lnSpc>
              <a:buFont typeface="Wingdings" panose="05000000000000000000" pitchFamily="2" charset="2"/>
              <a:buChar char="ü"/>
            </a:pPr>
            <a:r>
              <a:rPr lang="en-US" altLang="en-US" dirty="0"/>
              <a:t>Screening calls or changing number; Moving; Staying with family or friends; Hiding</a:t>
            </a:r>
          </a:p>
          <a:p>
            <a:pPr lvl="2">
              <a:lnSpc>
                <a:spcPct val="80000"/>
              </a:lnSpc>
            </a:pPr>
            <a:endParaRPr lang="en-US" altLang="en-US" dirty="0"/>
          </a:p>
          <a:p>
            <a:pPr>
              <a:lnSpc>
                <a:spcPct val="80000"/>
              </a:lnSpc>
              <a:buFont typeface="Wingdings" panose="05000000000000000000" pitchFamily="2" charset="2"/>
              <a:buChar char="ü"/>
            </a:pPr>
            <a:r>
              <a:rPr lang="en-US" altLang="en-US" sz="2000" b="1" dirty="0"/>
              <a:t>Coping by complying with stalker’s demands</a:t>
            </a:r>
          </a:p>
          <a:p>
            <a:pPr lvl="2">
              <a:lnSpc>
                <a:spcPct val="80000"/>
              </a:lnSpc>
              <a:buFont typeface="Wingdings" panose="05000000000000000000" pitchFamily="2" charset="2"/>
              <a:buChar char="ü"/>
            </a:pPr>
            <a:r>
              <a:rPr lang="en-US" altLang="en-US" dirty="0"/>
              <a:t>Visiting stalker; Going places with stalker; Continuing sexual relations with stalker; Requesting case be dropped</a:t>
            </a:r>
          </a:p>
          <a:p>
            <a:pPr lvl="2">
              <a:lnSpc>
                <a:spcPct val="80000"/>
              </a:lnSpc>
              <a:buFont typeface="Wingdings" panose="05000000000000000000" pitchFamily="2" charset="2"/>
              <a:buChar char="ü"/>
            </a:pPr>
            <a:endParaRPr lang="en-US" altLang="en-US" dirty="0"/>
          </a:p>
          <a:p>
            <a:pPr>
              <a:buFont typeface="Wingdings" panose="05000000000000000000" pitchFamily="2" charset="2"/>
              <a:buChar char="ü"/>
            </a:pPr>
            <a:endParaRPr lang="en-US" altLang="en-US" sz="2000" dirty="0"/>
          </a:p>
          <a:p>
            <a:pPr>
              <a:lnSpc>
                <a:spcPct val="125000"/>
              </a:lnSpc>
              <a:spcAft>
                <a:spcPts val="800"/>
              </a:spcAft>
            </a:pPr>
            <a:endParaRPr lang="en-US" sz="1600" dirty="0">
              <a:latin typeface="Century Gothic" panose="020B0502020202020204" pitchFamily="34" charset="0"/>
              <a:ea typeface="Meiryo" panose="020B0604030504040204" pitchFamily="34" charset="-128"/>
              <a:cs typeface="Times New Roman" panose="02020603050405020304" pitchFamily="18" charset="0"/>
            </a:endParaRPr>
          </a:p>
          <a:p>
            <a:pPr>
              <a:lnSpc>
                <a:spcPct val="125000"/>
              </a:lnSpc>
              <a:spcAft>
                <a:spcPts val="800"/>
              </a:spcAft>
            </a:pPr>
            <a:endParaRPr lang="en-US" sz="1600" dirty="0">
              <a:effectLst/>
              <a:latin typeface="Century Gothic" panose="020B0502020202020204" pitchFamily="34" charset="0"/>
              <a:ea typeface="Meiryo" panose="020B0604030504040204" pitchFamily="34" charset="-128"/>
              <a:cs typeface="Times New Roman" panose="02020603050405020304" pitchFamily="18" charset="0"/>
            </a:endParaRPr>
          </a:p>
        </p:txBody>
      </p:sp>
    </p:spTree>
    <p:extLst>
      <p:ext uri="{BB962C8B-B14F-4D97-AF65-F5344CB8AC3E}">
        <p14:creationId xmlns:p14="http://schemas.microsoft.com/office/powerpoint/2010/main" val="11055711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Profile of a Stalker</a:t>
            </a:r>
          </a:p>
        </p:txBody>
      </p:sp>
      <p:sp>
        <p:nvSpPr>
          <p:cNvPr id="3" name="Content Placeholder 2"/>
          <p:cNvSpPr>
            <a:spLocks noGrp="1"/>
          </p:cNvSpPr>
          <p:nvPr>
            <p:ph idx="1"/>
          </p:nvPr>
        </p:nvSpPr>
        <p:spPr>
          <a:xfrm>
            <a:off x="457200" y="1417638"/>
            <a:ext cx="8229600" cy="4708525"/>
          </a:xfrm>
        </p:spPr>
        <p:txBody>
          <a:bodyPr>
            <a:normAutofit/>
          </a:bodyPr>
          <a:lstStyle/>
          <a:p>
            <a:pPr lvl="1"/>
            <a:endParaRPr lang="en-US" dirty="0">
              <a:latin typeface="Arial Black" pitchFamily="34" charset="0"/>
            </a:endParaRPr>
          </a:p>
          <a:p>
            <a:endParaRPr lang="en-US" dirty="0"/>
          </a:p>
          <a:p>
            <a:endParaRPr lang="en-US" dirty="0"/>
          </a:p>
        </p:txBody>
      </p:sp>
      <p:sp>
        <p:nvSpPr>
          <p:cNvPr id="4" name="Rectangle 3"/>
          <p:cNvSpPr/>
          <p:nvPr/>
        </p:nvSpPr>
        <p:spPr>
          <a:xfrm>
            <a:off x="533400" y="1340237"/>
            <a:ext cx="8077200" cy="4247317"/>
          </a:xfrm>
          <a:prstGeom prst="rect">
            <a:avLst/>
          </a:prstGeom>
        </p:spPr>
        <p:txBody>
          <a:bodyPr wrap="square">
            <a:spAutoFit/>
          </a:bodyPr>
          <a:lstStyle/>
          <a:p>
            <a:pPr marL="342900" indent="-342900">
              <a:lnSpc>
                <a:spcPct val="125000"/>
              </a:lnSpc>
              <a:spcAft>
                <a:spcPts val="800"/>
              </a:spcAft>
              <a:buFont typeface="Arial" panose="020B0604020202020204" pitchFamily="34" charset="0"/>
              <a:buChar char="•"/>
            </a:pPr>
            <a:r>
              <a:rPr lang="en-US" altLang="en-US" sz="2000" dirty="0"/>
              <a:t>There are NO profiles of stalkers!</a:t>
            </a:r>
            <a:endParaRPr lang="en-US" sz="2000" dirty="0">
              <a:latin typeface="Calibri" panose="020F0502020204030204" pitchFamily="34" charset="0"/>
              <a:ea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altLang="en-US" sz="2000" dirty="0"/>
              <a:t>Many stalkers have:</a:t>
            </a:r>
          </a:p>
          <a:p>
            <a:r>
              <a:rPr lang="en-US" altLang="en-US" sz="2000" dirty="0"/>
              <a:t>                   - above average intelligence</a:t>
            </a:r>
          </a:p>
          <a:p>
            <a:r>
              <a:rPr lang="en-US" altLang="en-US" sz="2000" dirty="0"/>
              <a:t>                                 - dependent personalities</a:t>
            </a:r>
          </a:p>
          <a:p>
            <a:r>
              <a:rPr lang="en-US" altLang="en-US" sz="2000" dirty="0"/>
              <a:t>                                              - controlling personalities</a:t>
            </a:r>
          </a:p>
          <a:p>
            <a:endParaRPr lang="en-US" altLang="en-US" sz="2000" dirty="0"/>
          </a:p>
          <a:p>
            <a:pPr marL="342900" indent="-342900">
              <a:buFont typeface="Arial" panose="020B0604020202020204" pitchFamily="34" charset="0"/>
              <a:buChar char="•"/>
            </a:pPr>
            <a:r>
              <a:rPr lang="en-US" altLang="en-US" sz="2000" dirty="0"/>
              <a:t>Stalkers tend to have personality disorders</a:t>
            </a:r>
          </a:p>
          <a:p>
            <a:pPr marL="342900" indent="-342900">
              <a:buFont typeface="Arial" panose="020B0604020202020204" pitchFamily="34" charset="0"/>
              <a:buChar char="•"/>
            </a:pPr>
            <a:endParaRPr lang="en-US" altLang="en-US" sz="2000" dirty="0"/>
          </a:p>
          <a:p>
            <a:pPr marL="342900" indent="-342900">
              <a:buFont typeface="Arial" panose="020B0604020202020204" pitchFamily="34" charset="0"/>
              <a:buChar char="•"/>
            </a:pPr>
            <a:r>
              <a:rPr lang="en-US" altLang="en-US" sz="2000" dirty="0"/>
              <a:t>They are often narcissistic, antisocial and/or borderline</a:t>
            </a:r>
          </a:p>
          <a:p>
            <a:pPr>
              <a:lnSpc>
                <a:spcPct val="125000"/>
              </a:lnSpc>
              <a:spcAft>
                <a:spcPts val="800"/>
              </a:spcAft>
            </a:pPr>
            <a:endParaRPr lang="en-US" sz="20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25000"/>
              </a:lnSpc>
              <a:spcAft>
                <a:spcPts val="800"/>
              </a:spcAft>
            </a:pPr>
            <a:endParaRPr lang="en-US" sz="1600" dirty="0">
              <a:latin typeface="Century Gothic" panose="020B0502020202020204" pitchFamily="34" charset="0"/>
              <a:ea typeface="Meiryo" panose="020B0604030504040204" pitchFamily="34" charset="-128"/>
              <a:cs typeface="Times New Roman" panose="02020603050405020304" pitchFamily="18" charset="0"/>
            </a:endParaRPr>
          </a:p>
          <a:p>
            <a:pPr>
              <a:lnSpc>
                <a:spcPct val="125000"/>
              </a:lnSpc>
              <a:spcAft>
                <a:spcPts val="800"/>
              </a:spcAft>
            </a:pPr>
            <a:endParaRPr lang="en-US" sz="1600" dirty="0">
              <a:effectLst/>
              <a:latin typeface="Century Gothic" panose="020B0502020202020204" pitchFamily="34" charset="0"/>
              <a:ea typeface="Meiryo" panose="020B0604030504040204" pitchFamily="34" charset="-128"/>
              <a:cs typeface="Times New Roman" panose="02020603050405020304" pitchFamily="18" charset="0"/>
            </a:endParaRPr>
          </a:p>
        </p:txBody>
      </p:sp>
    </p:spTree>
    <p:extLst>
      <p:ext uri="{BB962C8B-B14F-4D97-AF65-F5344CB8AC3E}">
        <p14:creationId xmlns:p14="http://schemas.microsoft.com/office/powerpoint/2010/main" val="40061707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Why Do They Stalk??</a:t>
            </a:r>
          </a:p>
        </p:txBody>
      </p:sp>
      <p:sp>
        <p:nvSpPr>
          <p:cNvPr id="3" name="Content Placeholder 2"/>
          <p:cNvSpPr>
            <a:spLocks noGrp="1"/>
          </p:cNvSpPr>
          <p:nvPr>
            <p:ph idx="1"/>
          </p:nvPr>
        </p:nvSpPr>
        <p:spPr>
          <a:xfrm>
            <a:off x="457200" y="1417638"/>
            <a:ext cx="8229600" cy="4708525"/>
          </a:xfrm>
        </p:spPr>
        <p:txBody>
          <a:bodyPr>
            <a:normAutofit/>
          </a:bodyPr>
          <a:lstStyle/>
          <a:p>
            <a:pPr lvl="1"/>
            <a:endParaRPr lang="en-US" dirty="0">
              <a:latin typeface="Arial Black" pitchFamily="34" charset="0"/>
            </a:endParaRPr>
          </a:p>
          <a:p>
            <a:endParaRPr lang="en-US" dirty="0"/>
          </a:p>
          <a:p>
            <a:pPr marL="0" indent="0">
              <a:buNone/>
            </a:pPr>
            <a:endParaRPr lang="en-US" dirty="0"/>
          </a:p>
        </p:txBody>
      </p:sp>
      <p:sp>
        <p:nvSpPr>
          <p:cNvPr id="4" name="Rectangle 3"/>
          <p:cNvSpPr/>
          <p:nvPr/>
        </p:nvSpPr>
        <p:spPr>
          <a:xfrm>
            <a:off x="533400" y="1340237"/>
            <a:ext cx="8077200" cy="4375557"/>
          </a:xfrm>
          <a:prstGeom prst="rect">
            <a:avLst/>
          </a:prstGeom>
        </p:spPr>
        <p:txBody>
          <a:bodyPr wrap="square">
            <a:spAutoFit/>
          </a:bodyPr>
          <a:lstStyle/>
          <a:p>
            <a:pPr marL="342900" indent="-342900">
              <a:buClr>
                <a:schemeClr val="tx1"/>
              </a:buClr>
              <a:buFont typeface="Arial" panose="020B0604020202020204" pitchFamily="34" charset="0"/>
              <a:buChar char="•"/>
            </a:pPr>
            <a:r>
              <a:rPr lang="en-US" altLang="en-US" sz="2000" dirty="0"/>
              <a:t>Fear of rejection (real or imagined) </a:t>
            </a:r>
          </a:p>
          <a:p>
            <a:pPr lvl="1">
              <a:buClr>
                <a:schemeClr val="tx1"/>
              </a:buClr>
              <a:buFont typeface="Wingdings" panose="05000000000000000000" pitchFamily="2" charset="2"/>
              <a:buChar char="ü"/>
            </a:pPr>
            <a:r>
              <a:rPr lang="en-US" altLang="en-US" sz="2000" dirty="0"/>
              <a:t>Threatens stalker’s narcissistic fantasy of themselves (superior, intelligent, important, powerful, admired, or that stalker’s relationship with victim is their destiny)</a:t>
            </a:r>
          </a:p>
          <a:p>
            <a:pPr lvl="1">
              <a:buClr>
                <a:schemeClr val="tx1"/>
              </a:buClr>
              <a:buFont typeface="Wingdings" panose="05000000000000000000" pitchFamily="2" charset="2"/>
              <a:buChar char="ü"/>
            </a:pPr>
            <a:r>
              <a:rPr lang="en-US" altLang="en-US" sz="2000" dirty="0"/>
              <a:t>Stalker’s fantasy of self + rejection (real or imagined) leads to feelings of s</a:t>
            </a:r>
            <a:r>
              <a:rPr lang="en-US" altLang="en-US" sz="2000" dirty="0">
                <a:sym typeface="Wingdings" panose="05000000000000000000" pitchFamily="2" charset="2"/>
              </a:rPr>
              <a:t>hame, humiliation, and finally to rage</a:t>
            </a:r>
          </a:p>
          <a:p>
            <a:pPr lvl="1">
              <a:buClr>
                <a:schemeClr val="tx1"/>
              </a:buClr>
            </a:pPr>
            <a:endParaRPr lang="en-US" altLang="en-US" sz="2000" dirty="0">
              <a:sym typeface="Wingdings" panose="05000000000000000000" pitchFamily="2" charset="2"/>
            </a:endParaRPr>
          </a:p>
          <a:p>
            <a:pPr marL="342900" indent="-342900">
              <a:buClr>
                <a:schemeClr val="tx1"/>
              </a:buClr>
              <a:buFont typeface="Arial" panose="020B0604020202020204" pitchFamily="34" charset="0"/>
              <a:buChar char="•"/>
            </a:pPr>
            <a:r>
              <a:rPr lang="en-US" altLang="en-US" sz="2000" dirty="0"/>
              <a:t>Stalking increases feelings of power and control</a:t>
            </a:r>
          </a:p>
          <a:p>
            <a:pPr>
              <a:buClr>
                <a:schemeClr val="tx1"/>
              </a:buClr>
            </a:pPr>
            <a:endParaRPr lang="en-US" altLang="en-US" sz="2000" dirty="0">
              <a:sym typeface="Wingdings" panose="05000000000000000000" pitchFamily="2" charset="2"/>
            </a:endParaRPr>
          </a:p>
          <a:p>
            <a:pPr marL="342900" indent="-342900">
              <a:buClr>
                <a:schemeClr val="tx1"/>
              </a:buClr>
              <a:buFont typeface="Arial" panose="020B0604020202020204" pitchFamily="34" charset="0"/>
              <a:buChar char="•"/>
            </a:pPr>
            <a:r>
              <a:rPr lang="en-US" altLang="en-US" sz="2000" dirty="0"/>
              <a:t>Serves as an obsession and maladaptive coping mechanisms</a:t>
            </a:r>
          </a:p>
          <a:p>
            <a:pPr>
              <a:lnSpc>
                <a:spcPct val="125000"/>
              </a:lnSpc>
              <a:spcAft>
                <a:spcPts val="800"/>
              </a:spcAft>
            </a:pPr>
            <a:endParaRPr lang="en-US" sz="20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25000"/>
              </a:lnSpc>
              <a:spcAft>
                <a:spcPts val="800"/>
              </a:spcAft>
            </a:pPr>
            <a:endParaRPr lang="en-US" sz="1600" dirty="0">
              <a:latin typeface="Century Gothic" panose="020B0502020202020204" pitchFamily="34" charset="0"/>
              <a:ea typeface="Meiryo" panose="020B0604030504040204" pitchFamily="34" charset="-128"/>
              <a:cs typeface="Times New Roman" panose="02020603050405020304" pitchFamily="18" charset="0"/>
            </a:endParaRPr>
          </a:p>
          <a:p>
            <a:pPr>
              <a:lnSpc>
                <a:spcPct val="125000"/>
              </a:lnSpc>
              <a:spcAft>
                <a:spcPts val="800"/>
              </a:spcAft>
            </a:pPr>
            <a:endParaRPr lang="en-US" sz="1600" dirty="0">
              <a:effectLst/>
              <a:latin typeface="Century Gothic" panose="020B0502020202020204" pitchFamily="34" charset="0"/>
              <a:ea typeface="Meiryo" panose="020B0604030504040204" pitchFamily="34" charset="-128"/>
              <a:cs typeface="Times New Roman" panose="02020603050405020304" pitchFamily="18" charset="0"/>
            </a:endParaRPr>
          </a:p>
        </p:txBody>
      </p:sp>
    </p:spTree>
    <p:extLst>
      <p:ext uri="{BB962C8B-B14F-4D97-AF65-F5344CB8AC3E}">
        <p14:creationId xmlns:p14="http://schemas.microsoft.com/office/powerpoint/2010/main" val="13945056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If You Are a Stalking Victim</a:t>
            </a:r>
          </a:p>
        </p:txBody>
      </p:sp>
      <p:sp>
        <p:nvSpPr>
          <p:cNvPr id="3" name="Content Placeholder 2"/>
          <p:cNvSpPr>
            <a:spLocks noGrp="1"/>
          </p:cNvSpPr>
          <p:nvPr>
            <p:ph idx="1"/>
          </p:nvPr>
        </p:nvSpPr>
        <p:spPr>
          <a:xfrm>
            <a:off x="457200" y="1417638"/>
            <a:ext cx="8229600" cy="4708525"/>
          </a:xfrm>
        </p:spPr>
        <p:txBody>
          <a:bodyPr>
            <a:normAutofit/>
          </a:bodyPr>
          <a:lstStyle/>
          <a:p>
            <a:pPr lvl="1"/>
            <a:endParaRPr lang="en-US" dirty="0">
              <a:latin typeface="Arial Black" pitchFamily="34" charset="0"/>
            </a:endParaRPr>
          </a:p>
          <a:p>
            <a:endParaRPr lang="en-US" dirty="0"/>
          </a:p>
          <a:p>
            <a:endParaRPr lang="en-US" dirty="0"/>
          </a:p>
        </p:txBody>
      </p:sp>
      <p:sp>
        <p:nvSpPr>
          <p:cNvPr id="4" name="Rectangle 3"/>
          <p:cNvSpPr/>
          <p:nvPr/>
        </p:nvSpPr>
        <p:spPr>
          <a:xfrm>
            <a:off x="203200" y="1199821"/>
            <a:ext cx="8326582" cy="4029308"/>
          </a:xfrm>
          <a:prstGeom prst="rect">
            <a:avLst/>
          </a:prstGeom>
        </p:spPr>
        <p:txBody>
          <a:bodyPr wrap="square">
            <a:spAutoFit/>
          </a:bodyPr>
          <a:lstStyle/>
          <a:p>
            <a:pPr>
              <a:lnSpc>
                <a:spcPct val="125000"/>
              </a:lnSpc>
              <a:spcAft>
                <a:spcPts val="800"/>
              </a:spcAft>
            </a:pPr>
            <a:endParaRPr lang="en-US" sz="1600" dirty="0">
              <a:latin typeface="Century Gothic" panose="020B0502020202020204" pitchFamily="34" charset="0"/>
              <a:ea typeface="Meiryo" panose="020B0604030504040204" pitchFamily="34" charset="-128"/>
              <a:cs typeface="Times New Roman" panose="02020603050405020304" pitchFamily="18" charset="0"/>
            </a:endParaRPr>
          </a:p>
          <a:p>
            <a:pPr>
              <a:lnSpc>
                <a:spcPct val="125000"/>
              </a:lnSpc>
              <a:spcAft>
                <a:spcPts val="800"/>
              </a:spcAft>
            </a:pPr>
            <a:r>
              <a:rPr lang="en-US" dirty="0">
                <a:latin typeface="Calibri" panose="020F0502020204030204" pitchFamily="34" charset="0"/>
                <a:ea typeface="Times New Roman" panose="02020603050405020304" pitchFamily="18" charset="0"/>
                <a:cs typeface="Times New Roman" panose="02020603050405020304" pitchFamily="18" charset="0"/>
              </a:rPr>
              <a:t>If you are being stalked, trust your instincts and don’t downplay the danger of your situation. Consider taking the following steps:</a:t>
            </a:r>
          </a:p>
          <a:p>
            <a:pPr marL="342900" marR="0" lvl="0" indent="-342900">
              <a:lnSpc>
                <a:spcPct val="125000"/>
              </a:lnSpc>
              <a:spcBef>
                <a:spcPts val="0"/>
              </a:spcBef>
              <a:spcAft>
                <a:spcPts val="800"/>
              </a:spcAft>
              <a:buSzPts val="1000"/>
              <a:buFont typeface="Symbol" panose="05050102010706020507" pitchFamily="18" charset="2"/>
              <a:buChar char=""/>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If you feel that you are in immediate danger, contact Sinclair Police at (937) 512-2700, or if off campus, dial 9-1-1.</a:t>
            </a:r>
          </a:p>
          <a:p>
            <a:pPr marL="342900" marR="0" lvl="0" indent="-342900">
              <a:lnSpc>
                <a:spcPct val="125000"/>
              </a:lnSpc>
              <a:spcBef>
                <a:spcPts val="0"/>
              </a:spcBef>
              <a:spcAft>
                <a:spcPts val="800"/>
              </a:spcAft>
              <a:buSzPts val="1000"/>
              <a:buFont typeface="Symbol" panose="05050102010706020507" pitchFamily="18" charset="2"/>
              <a:buChar char=""/>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Assertively communicate that you want the behavior to stop and set and maintain personal boundaries.</a:t>
            </a:r>
          </a:p>
          <a:p>
            <a:pPr marL="342900" marR="0" lvl="0" indent="-342900">
              <a:lnSpc>
                <a:spcPct val="125000"/>
              </a:lnSpc>
              <a:spcBef>
                <a:spcPts val="0"/>
              </a:spcBef>
              <a:spcAft>
                <a:spcPts val="800"/>
              </a:spcAft>
              <a:buSzPts val="1000"/>
              <a:buFont typeface="Symbol" panose="05050102010706020507" pitchFamily="18" charset="2"/>
              <a:buChar char=""/>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Try not to be isolated with the person.</a:t>
            </a:r>
          </a:p>
          <a:p>
            <a:pPr marL="342900" marR="0" lvl="0" indent="-342900">
              <a:lnSpc>
                <a:spcPct val="125000"/>
              </a:lnSpc>
              <a:spcBef>
                <a:spcPts val="0"/>
              </a:spcBef>
              <a:spcAft>
                <a:spcPts val="800"/>
              </a:spcAft>
              <a:buSzPts val="1000"/>
              <a:buFont typeface="Symbol" panose="05050102010706020507" pitchFamily="18" charset="2"/>
              <a:buChar char=""/>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Tell family, friends, roommates, team members, faculty or staff members, and co-workers about the stalking and seek their support.</a:t>
            </a:r>
            <a:endParaRPr lang="en-US" dirty="0">
              <a:effectLst/>
              <a:latin typeface="Calibri" panose="020F0502020204030204" pitchFamily="34" charset="0"/>
              <a:ea typeface="Meiryo" panose="020B0604030504040204" pitchFamily="34" charset="-128"/>
              <a:cs typeface="Times New Roman" panose="02020603050405020304" pitchFamily="18" charset="0"/>
            </a:endParaRPr>
          </a:p>
        </p:txBody>
      </p:sp>
    </p:spTree>
    <p:extLst>
      <p:ext uri="{BB962C8B-B14F-4D97-AF65-F5344CB8AC3E}">
        <p14:creationId xmlns:p14="http://schemas.microsoft.com/office/powerpoint/2010/main" val="29525930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Dating Violence</a:t>
            </a:r>
          </a:p>
        </p:txBody>
      </p:sp>
      <p:sp>
        <p:nvSpPr>
          <p:cNvPr id="3" name="Content Placeholder 2"/>
          <p:cNvSpPr>
            <a:spLocks noGrp="1"/>
          </p:cNvSpPr>
          <p:nvPr>
            <p:ph idx="1"/>
          </p:nvPr>
        </p:nvSpPr>
        <p:spPr>
          <a:xfrm>
            <a:off x="457200" y="1600200"/>
            <a:ext cx="8229600" cy="4951325"/>
          </a:xfrm>
        </p:spPr>
        <p:txBody>
          <a:bodyPr>
            <a:normAutofit/>
          </a:bodyPr>
          <a:lstStyle/>
          <a:p>
            <a:pPr lvl="3"/>
            <a:endParaRPr lang="en-US" sz="1400" dirty="0">
              <a:latin typeface="Arial Black" pitchFamily="34" charset="0"/>
            </a:endParaRPr>
          </a:p>
          <a:p>
            <a:endParaRPr lang="en-US" dirty="0"/>
          </a:p>
        </p:txBody>
      </p:sp>
      <p:sp>
        <p:nvSpPr>
          <p:cNvPr id="4" name="TextBox 3"/>
          <p:cNvSpPr txBox="1"/>
          <p:nvPr/>
        </p:nvSpPr>
        <p:spPr>
          <a:xfrm>
            <a:off x="1195754" y="1180832"/>
            <a:ext cx="7244861" cy="5016758"/>
          </a:xfrm>
          <a:prstGeom prst="rect">
            <a:avLst/>
          </a:prstGeom>
          <a:noFill/>
        </p:spPr>
        <p:txBody>
          <a:bodyPr wrap="square" rtlCol="0">
            <a:spAutoFit/>
          </a:bodyPr>
          <a:lstStyle/>
          <a:p>
            <a:pPr>
              <a:spcBef>
                <a:spcPct val="0"/>
              </a:spcBef>
            </a:pPr>
            <a:r>
              <a:rPr lang="en-US" altLang="en-US" sz="2000" dirty="0">
                <a:cs typeface="Arial" panose="020B0604020202020204" pitchFamily="34" charset="0"/>
              </a:rPr>
              <a:t>“Dating violence is when one person purposely causes physical or psychological harm to another person they are dating, including sexual assault, physical abuse, and psychological/emotional abuse.”</a:t>
            </a:r>
          </a:p>
          <a:p>
            <a:pPr>
              <a:spcBef>
                <a:spcPct val="0"/>
              </a:spcBef>
            </a:pPr>
            <a:endParaRPr lang="en-US" altLang="en-US" sz="2000" dirty="0">
              <a:cs typeface="Arial" panose="020B0604020202020204" pitchFamily="34" charset="0"/>
            </a:endParaRPr>
          </a:p>
          <a:p>
            <a:pPr algn="r">
              <a:spcBef>
                <a:spcPct val="0"/>
              </a:spcBef>
            </a:pPr>
            <a:r>
              <a:rPr lang="en-US" altLang="en-US" sz="1000" dirty="0">
                <a:cs typeface="Arial" panose="020B0604020202020204" pitchFamily="34" charset="0"/>
              </a:rPr>
              <a:t>(Violence Against Women, 2009)</a:t>
            </a:r>
          </a:p>
          <a:p>
            <a:pPr algn="r">
              <a:spcBef>
                <a:spcPct val="0"/>
              </a:spcBef>
            </a:pPr>
            <a:endParaRPr lang="en-US" altLang="en-US" sz="1000" dirty="0">
              <a:cs typeface="Arial" panose="020B0604020202020204" pitchFamily="34" charset="0"/>
            </a:endParaRPr>
          </a:p>
          <a:p>
            <a:pPr algn="r">
              <a:spcBef>
                <a:spcPct val="0"/>
              </a:spcBef>
            </a:pPr>
            <a:endParaRPr lang="en-US" altLang="en-US" sz="1000" dirty="0">
              <a:cs typeface="Arial" panose="020B0604020202020204" pitchFamily="34" charset="0"/>
            </a:endParaRPr>
          </a:p>
          <a:p>
            <a:pPr>
              <a:lnSpc>
                <a:spcPct val="80000"/>
              </a:lnSpc>
            </a:pPr>
            <a:r>
              <a:rPr lang="en-US" altLang="en-US" sz="2000" b="1" dirty="0">
                <a:solidFill>
                  <a:srgbClr val="FF0000"/>
                </a:solidFill>
              </a:rPr>
              <a:t>Types of Dating Violence</a:t>
            </a:r>
          </a:p>
          <a:p>
            <a:pPr>
              <a:lnSpc>
                <a:spcPct val="80000"/>
              </a:lnSpc>
            </a:pPr>
            <a:endParaRPr lang="en-US" altLang="en-US" sz="2000" b="1" dirty="0"/>
          </a:p>
          <a:p>
            <a:pPr>
              <a:lnSpc>
                <a:spcPct val="80000"/>
              </a:lnSpc>
            </a:pPr>
            <a:r>
              <a:rPr lang="en-US" altLang="en-US" sz="2000" b="1" dirty="0"/>
              <a:t>Physical abuse</a:t>
            </a:r>
            <a:r>
              <a:rPr lang="en-US" altLang="en-US" sz="2000" dirty="0"/>
              <a:t>: any intentional use of physical force with the intent to cause fear or injury, like hitting, shoving, biting, strangling, kicking or using a weapon</a:t>
            </a:r>
          </a:p>
          <a:p>
            <a:pPr>
              <a:lnSpc>
                <a:spcPct val="80000"/>
              </a:lnSpc>
            </a:pPr>
            <a:endParaRPr lang="en-US" altLang="en-US" sz="2000" dirty="0"/>
          </a:p>
          <a:p>
            <a:pPr>
              <a:lnSpc>
                <a:spcPct val="80000"/>
              </a:lnSpc>
            </a:pPr>
            <a:r>
              <a:rPr lang="en-US" altLang="en-US" sz="2000" b="1" dirty="0"/>
              <a:t>Emotional abuse</a:t>
            </a:r>
            <a:r>
              <a:rPr lang="en-US" altLang="en-US" sz="2000" dirty="0"/>
              <a:t>: non-physical behaviors such as threats, insults, constant monitoring, humiliation, intimidation, isolation or stalking</a:t>
            </a:r>
          </a:p>
          <a:p>
            <a:pPr>
              <a:lnSpc>
                <a:spcPct val="80000"/>
              </a:lnSpc>
            </a:pPr>
            <a:endParaRPr lang="en-US" altLang="en-US" sz="2000" dirty="0"/>
          </a:p>
          <a:p>
            <a:pPr>
              <a:lnSpc>
                <a:spcPct val="80000"/>
              </a:lnSpc>
            </a:pPr>
            <a:r>
              <a:rPr lang="en-US" altLang="en-US" sz="2000" b="1" dirty="0"/>
              <a:t>Sexual abuse</a:t>
            </a:r>
            <a:r>
              <a:rPr lang="en-US" altLang="en-US" sz="2000" dirty="0"/>
              <a:t>: any action that impacts a person’s ability to control their sexual activity or the circumstances in which sexual activity occurs, including rape, coercion or restricting access to birth control</a:t>
            </a:r>
          </a:p>
          <a:p>
            <a:pPr>
              <a:spcBef>
                <a:spcPct val="0"/>
              </a:spcBef>
            </a:pPr>
            <a:endParaRPr lang="en-US" altLang="en-US" dirty="0">
              <a:cs typeface="Arial" panose="020B0604020202020204" pitchFamily="34" charset="0"/>
            </a:endParaRPr>
          </a:p>
        </p:txBody>
      </p:sp>
    </p:spTree>
    <p:extLst>
      <p:ext uri="{BB962C8B-B14F-4D97-AF65-F5344CB8AC3E}">
        <p14:creationId xmlns:p14="http://schemas.microsoft.com/office/powerpoint/2010/main" val="249838796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Who Is a Likely Victim of </a:t>
            </a:r>
            <a:br>
              <a:rPr lang="en-US" sz="3200" dirty="0">
                <a:latin typeface="Arial Black" pitchFamily="34" charset="0"/>
              </a:rPr>
            </a:br>
            <a:r>
              <a:rPr lang="en-US" sz="3200" dirty="0">
                <a:latin typeface="Arial Black" pitchFamily="34" charset="0"/>
              </a:rPr>
              <a:t>Dating Violence?</a:t>
            </a:r>
          </a:p>
        </p:txBody>
      </p:sp>
      <p:sp>
        <p:nvSpPr>
          <p:cNvPr id="3" name="Content Placeholder 2"/>
          <p:cNvSpPr>
            <a:spLocks noGrp="1"/>
          </p:cNvSpPr>
          <p:nvPr>
            <p:ph idx="1"/>
          </p:nvPr>
        </p:nvSpPr>
        <p:spPr>
          <a:xfrm>
            <a:off x="457200" y="1600200"/>
            <a:ext cx="8229600" cy="4951325"/>
          </a:xfrm>
        </p:spPr>
        <p:txBody>
          <a:bodyPr>
            <a:normAutofit/>
          </a:bodyPr>
          <a:lstStyle/>
          <a:p>
            <a:pPr lvl="3"/>
            <a:endParaRPr lang="en-US" sz="1400" dirty="0">
              <a:latin typeface="Arial Black" pitchFamily="34" charset="0"/>
            </a:endParaRPr>
          </a:p>
          <a:p>
            <a:endParaRPr lang="en-US" dirty="0"/>
          </a:p>
        </p:txBody>
      </p:sp>
      <p:sp>
        <p:nvSpPr>
          <p:cNvPr id="4" name="TextBox 3"/>
          <p:cNvSpPr txBox="1"/>
          <p:nvPr/>
        </p:nvSpPr>
        <p:spPr>
          <a:xfrm>
            <a:off x="1195754" y="2110154"/>
            <a:ext cx="7244861" cy="3170099"/>
          </a:xfrm>
          <a:prstGeom prst="rect">
            <a:avLst/>
          </a:prstGeom>
          <a:noFill/>
        </p:spPr>
        <p:txBody>
          <a:bodyPr wrap="square" rtlCol="0">
            <a:spAutoFit/>
          </a:bodyPr>
          <a:lstStyle/>
          <a:p>
            <a:r>
              <a:rPr lang="en-US" altLang="en-US" sz="2000" dirty="0"/>
              <a:t>Dating violence is an equal opportunity crime.</a:t>
            </a:r>
          </a:p>
          <a:p>
            <a:endParaRPr lang="en-US" altLang="en-US" sz="2000" dirty="0"/>
          </a:p>
          <a:p>
            <a:r>
              <a:rPr lang="en-US" altLang="en-US" sz="2000" dirty="0">
                <a:cs typeface="Arial" panose="020B0604020202020204" pitchFamily="34" charset="0"/>
              </a:rPr>
              <a:t>Most vulnerable are those:</a:t>
            </a:r>
          </a:p>
          <a:p>
            <a:endParaRPr lang="en-US" altLang="en-US" sz="2000" dirty="0"/>
          </a:p>
          <a:p>
            <a:pPr>
              <a:spcBef>
                <a:spcPct val="0"/>
              </a:spcBef>
              <a:buFont typeface="Wingdings" panose="05000000000000000000" pitchFamily="2" charset="2"/>
              <a:buChar char="§"/>
            </a:pPr>
            <a:r>
              <a:rPr lang="en-US" altLang="en-US" sz="2000" dirty="0">
                <a:cs typeface="Arial" panose="020B0604020202020204" pitchFamily="34" charset="0"/>
              </a:rPr>
              <a:t>  without knowledge (jealousy = love)</a:t>
            </a:r>
          </a:p>
          <a:p>
            <a:pPr>
              <a:spcBef>
                <a:spcPct val="0"/>
              </a:spcBef>
              <a:buFont typeface="Wingdings" panose="05000000000000000000" pitchFamily="2" charset="2"/>
              <a:buChar char="§"/>
            </a:pPr>
            <a:r>
              <a:rPr lang="en-US" altLang="en-US" sz="2000" dirty="0">
                <a:cs typeface="Arial" panose="020B0604020202020204" pitchFamily="34" charset="0"/>
              </a:rPr>
              <a:t>  lacking positive role models</a:t>
            </a:r>
          </a:p>
          <a:p>
            <a:pPr>
              <a:spcBef>
                <a:spcPct val="0"/>
              </a:spcBef>
              <a:buFont typeface="Wingdings" panose="05000000000000000000" pitchFamily="2" charset="2"/>
              <a:buChar char="§"/>
            </a:pPr>
            <a:r>
              <a:rPr lang="en-US" altLang="en-US" sz="2000" dirty="0">
                <a:cs typeface="Arial" panose="020B0604020202020204" pitchFamily="34" charset="0"/>
              </a:rPr>
              <a:t>  wanting to fit in</a:t>
            </a:r>
          </a:p>
          <a:p>
            <a:pPr>
              <a:spcBef>
                <a:spcPct val="0"/>
              </a:spcBef>
              <a:buFont typeface="Wingdings" panose="05000000000000000000" pitchFamily="2" charset="2"/>
              <a:buChar char="§"/>
            </a:pPr>
            <a:r>
              <a:rPr lang="en-US" altLang="en-US" sz="2000" dirty="0">
                <a:cs typeface="Arial" panose="020B0604020202020204" pitchFamily="34" charset="0"/>
              </a:rPr>
              <a:t>  with low self esteem</a:t>
            </a:r>
          </a:p>
          <a:p>
            <a:pPr>
              <a:spcBef>
                <a:spcPct val="0"/>
              </a:spcBef>
              <a:buFont typeface="Wingdings" panose="05000000000000000000" pitchFamily="2" charset="2"/>
              <a:buChar char="§"/>
            </a:pPr>
            <a:r>
              <a:rPr lang="en-US" altLang="en-US" sz="2000" dirty="0">
                <a:cs typeface="Arial" panose="020B0604020202020204" pitchFamily="34" charset="0"/>
              </a:rPr>
              <a:t>  whose needs are not being met</a:t>
            </a:r>
          </a:p>
          <a:p>
            <a:endParaRPr lang="en-US" altLang="en-US" sz="2000" dirty="0"/>
          </a:p>
        </p:txBody>
      </p:sp>
    </p:spTree>
    <p:extLst>
      <p:ext uri="{BB962C8B-B14F-4D97-AF65-F5344CB8AC3E}">
        <p14:creationId xmlns:p14="http://schemas.microsoft.com/office/powerpoint/2010/main" val="353410585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Recognize the Signs of Dating Violence</a:t>
            </a:r>
          </a:p>
        </p:txBody>
      </p:sp>
      <p:sp>
        <p:nvSpPr>
          <p:cNvPr id="3" name="Content Placeholder 2"/>
          <p:cNvSpPr>
            <a:spLocks noGrp="1"/>
          </p:cNvSpPr>
          <p:nvPr>
            <p:ph idx="1"/>
          </p:nvPr>
        </p:nvSpPr>
        <p:spPr>
          <a:xfrm>
            <a:off x="457200" y="1600200"/>
            <a:ext cx="8229600" cy="4951325"/>
          </a:xfrm>
        </p:spPr>
        <p:txBody>
          <a:bodyPr>
            <a:normAutofit/>
          </a:bodyPr>
          <a:lstStyle/>
          <a:p>
            <a:pPr lvl="3"/>
            <a:endParaRPr lang="en-US" sz="1400" dirty="0">
              <a:latin typeface="Arial Black" pitchFamily="34" charset="0"/>
            </a:endParaRPr>
          </a:p>
          <a:p>
            <a:endParaRPr lang="en-US" dirty="0"/>
          </a:p>
        </p:txBody>
      </p:sp>
      <p:sp>
        <p:nvSpPr>
          <p:cNvPr id="4" name="TextBox 3"/>
          <p:cNvSpPr txBox="1"/>
          <p:nvPr/>
        </p:nvSpPr>
        <p:spPr>
          <a:xfrm>
            <a:off x="1195754" y="1805354"/>
            <a:ext cx="7244861" cy="4616648"/>
          </a:xfrm>
          <a:prstGeom prst="rect">
            <a:avLst/>
          </a:prstGeom>
          <a:noFill/>
        </p:spPr>
        <p:txBody>
          <a:bodyPr wrap="square" rtlCol="0">
            <a:spAutoFit/>
          </a:bodyPr>
          <a:lstStyle/>
          <a:p>
            <a:pPr>
              <a:spcBef>
                <a:spcPct val="50000"/>
              </a:spcBef>
            </a:pPr>
            <a:r>
              <a:rPr lang="en-US" altLang="en-US" sz="2000" dirty="0"/>
              <a:t>Dating violence is a </a:t>
            </a:r>
            <a:r>
              <a:rPr lang="en-US" altLang="en-US" sz="2000" b="1" dirty="0"/>
              <a:t>pattern</a:t>
            </a:r>
            <a:r>
              <a:rPr lang="en-US" altLang="en-US" sz="2000" dirty="0"/>
              <a:t> </a:t>
            </a:r>
            <a:r>
              <a:rPr lang="en-US" altLang="en-US" sz="2000" b="1" dirty="0"/>
              <a:t>of abusive behaviors </a:t>
            </a:r>
            <a:r>
              <a:rPr lang="en-US" altLang="en-US" sz="2000" dirty="0"/>
              <a:t>used to exert </a:t>
            </a:r>
            <a:r>
              <a:rPr lang="en-US" altLang="en-US" sz="2000" b="1" dirty="0"/>
              <a:t>power and control </a:t>
            </a:r>
            <a:r>
              <a:rPr lang="en-US" altLang="en-US" sz="2000" dirty="0"/>
              <a:t>over a dating partner.</a:t>
            </a:r>
          </a:p>
          <a:p>
            <a:pPr>
              <a:spcBef>
                <a:spcPct val="50000"/>
              </a:spcBef>
            </a:pPr>
            <a:endParaRPr lang="en-US" altLang="en-US" sz="2000" b="1" dirty="0">
              <a:solidFill>
                <a:srgbClr val="FF0000"/>
              </a:solidFill>
            </a:endParaRPr>
          </a:p>
          <a:p>
            <a:pPr>
              <a:spcBef>
                <a:spcPct val="50000"/>
              </a:spcBef>
            </a:pPr>
            <a:r>
              <a:rPr lang="en-US" altLang="en-US" sz="2000" b="1" dirty="0">
                <a:solidFill>
                  <a:srgbClr val="FF0000"/>
                </a:solidFill>
              </a:rPr>
              <a:t>Warning Signs</a:t>
            </a:r>
          </a:p>
          <a:p>
            <a:pPr>
              <a:lnSpc>
                <a:spcPct val="80000"/>
              </a:lnSpc>
            </a:pPr>
            <a:r>
              <a:rPr lang="en-US" altLang="en-US" sz="2000" dirty="0"/>
              <a:t>Extreme jealousy or insecurity</a:t>
            </a:r>
          </a:p>
          <a:p>
            <a:pPr>
              <a:lnSpc>
                <a:spcPct val="80000"/>
              </a:lnSpc>
            </a:pPr>
            <a:r>
              <a:rPr lang="en-US" altLang="en-US" sz="2000" dirty="0"/>
              <a:t>Checking your cell phone or email without permission</a:t>
            </a:r>
          </a:p>
          <a:p>
            <a:pPr>
              <a:lnSpc>
                <a:spcPct val="80000"/>
              </a:lnSpc>
            </a:pPr>
            <a:r>
              <a:rPr lang="en-US" altLang="en-US" sz="2000" dirty="0"/>
              <a:t>Constant put-downs </a:t>
            </a:r>
          </a:p>
          <a:p>
            <a:pPr>
              <a:lnSpc>
                <a:spcPct val="80000"/>
              </a:lnSpc>
            </a:pPr>
            <a:r>
              <a:rPr lang="en-US" altLang="en-US" sz="2000" dirty="0"/>
              <a:t>Explosive temper </a:t>
            </a:r>
          </a:p>
          <a:p>
            <a:pPr>
              <a:lnSpc>
                <a:spcPct val="80000"/>
              </a:lnSpc>
            </a:pPr>
            <a:r>
              <a:rPr lang="en-US" altLang="en-US" sz="2000" dirty="0"/>
              <a:t>Isolating you from family or friends </a:t>
            </a:r>
          </a:p>
          <a:p>
            <a:pPr>
              <a:lnSpc>
                <a:spcPct val="80000"/>
              </a:lnSpc>
            </a:pPr>
            <a:r>
              <a:rPr lang="en-US" altLang="en-US" sz="2000" dirty="0"/>
              <a:t>Mood swings </a:t>
            </a:r>
          </a:p>
          <a:p>
            <a:pPr>
              <a:lnSpc>
                <a:spcPct val="80000"/>
              </a:lnSpc>
            </a:pPr>
            <a:r>
              <a:rPr lang="en-US" altLang="en-US" sz="2000" dirty="0"/>
              <a:t>Physically hurting you in any way </a:t>
            </a:r>
          </a:p>
          <a:p>
            <a:pPr>
              <a:lnSpc>
                <a:spcPct val="80000"/>
              </a:lnSpc>
            </a:pPr>
            <a:r>
              <a:rPr lang="en-US" altLang="en-US" sz="2000" dirty="0"/>
              <a:t>Possessiveness </a:t>
            </a:r>
          </a:p>
          <a:p>
            <a:pPr>
              <a:lnSpc>
                <a:spcPct val="80000"/>
              </a:lnSpc>
            </a:pPr>
            <a:r>
              <a:rPr lang="en-US" altLang="en-US" sz="2000" dirty="0"/>
              <a:t>Telling you what to do</a:t>
            </a:r>
          </a:p>
          <a:p>
            <a:pPr>
              <a:spcBef>
                <a:spcPct val="50000"/>
              </a:spcBef>
            </a:pPr>
            <a:endParaRPr lang="en-US" altLang="en-US" sz="2000" dirty="0"/>
          </a:p>
          <a:p>
            <a:endParaRPr lang="en-US" altLang="en-US" sz="2000" dirty="0"/>
          </a:p>
        </p:txBody>
      </p:sp>
    </p:spTree>
    <p:extLst>
      <p:ext uri="{BB962C8B-B14F-4D97-AF65-F5344CB8AC3E}">
        <p14:creationId xmlns:p14="http://schemas.microsoft.com/office/powerpoint/2010/main" val="38516862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latin typeface="Arial Black" pitchFamily="34" charset="0"/>
              </a:rPr>
              <a:t>College Policy Statement</a:t>
            </a:r>
            <a:endParaRPr lang="en-US" sz="3200" dirty="0">
              <a:latin typeface="Arial Black" pitchFamily="34" charset="0"/>
            </a:endParaRPr>
          </a:p>
        </p:txBody>
      </p:sp>
      <p:sp>
        <p:nvSpPr>
          <p:cNvPr id="3" name="Content Placeholder 2"/>
          <p:cNvSpPr>
            <a:spLocks noGrp="1"/>
          </p:cNvSpPr>
          <p:nvPr>
            <p:ph idx="1"/>
          </p:nvPr>
        </p:nvSpPr>
        <p:spPr>
          <a:xfrm>
            <a:off x="457200" y="1600200"/>
            <a:ext cx="8229600" cy="4951325"/>
          </a:xfrm>
        </p:spPr>
        <p:txBody>
          <a:bodyPr>
            <a:normAutofit/>
          </a:bodyPr>
          <a:lstStyle/>
          <a:p>
            <a:pPr lvl="3"/>
            <a:endParaRPr lang="en-US" sz="1400" dirty="0">
              <a:latin typeface="Arial Black" pitchFamily="34" charset="0"/>
            </a:endParaRPr>
          </a:p>
          <a:p>
            <a:endParaRPr lang="en-US" dirty="0"/>
          </a:p>
        </p:txBody>
      </p:sp>
      <p:sp>
        <p:nvSpPr>
          <p:cNvPr id="4" name="Rectangle 3"/>
          <p:cNvSpPr/>
          <p:nvPr/>
        </p:nvSpPr>
        <p:spPr>
          <a:xfrm>
            <a:off x="555811" y="1443841"/>
            <a:ext cx="7709647" cy="3170099"/>
          </a:xfrm>
          <a:prstGeom prst="rect">
            <a:avLst/>
          </a:prstGeom>
        </p:spPr>
        <p:txBody>
          <a:bodyPr wrap="square">
            <a:spAutoFit/>
          </a:bodyPr>
          <a:lstStyle/>
          <a:p>
            <a:pPr marL="342900" indent="-342900">
              <a:buFont typeface="Arial" panose="020B0604020202020204" pitchFamily="34" charset="0"/>
              <a:buChar char="•"/>
            </a:pPr>
            <a:r>
              <a:rPr lang="en-US" sz="2000" dirty="0">
                <a:solidFill>
                  <a:srgbClr val="000000"/>
                </a:solidFill>
                <a:ea typeface="Meiryo" panose="020B0604030504040204" pitchFamily="34" charset="-128"/>
              </a:rPr>
              <a:t>The college strongly encourages any person who has been sexually assaulted off-campus to contact Dayton Police and to notify Sinclair Police immediately. </a:t>
            </a:r>
          </a:p>
          <a:p>
            <a:endParaRPr lang="en-US" sz="2000" dirty="0">
              <a:solidFill>
                <a:srgbClr val="000000"/>
              </a:solidFill>
              <a:ea typeface="Meiryo" panose="020B0604030504040204" pitchFamily="34" charset="-128"/>
            </a:endParaRPr>
          </a:p>
          <a:p>
            <a:pPr marL="342900" indent="-342900">
              <a:buFont typeface="Arial" panose="020B0604020202020204" pitchFamily="34" charset="0"/>
              <a:buChar char="•"/>
            </a:pPr>
            <a:r>
              <a:rPr lang="en-US" sz="2000" dirty="0">
                <a:solidFill>
                  <a:srgbClr val="000000"/>
                </a:solidFill>
                <a:ea typeface="Meiryo" panose="020B0604030504040204" pitchFamily="34" charset="-128"/>
              </a:rPr>
              <a:t>Anyone sexually assaulted on campus should contact Sinclair Police at (937) 512-2700 or dial 9-1-1 from any campus telephone.</a:t>
            </a:r>
          </a:p>
          <a:p>
            <a:endParaRPr lang="en-US" sz="2000" dirty="0">
              <a:solidFill>
                <a:srgbClr val="000000"/>
              </a:solidFill>
              <a:ea typeface="Meiryo" panose="020B0604030504040204" pitchFamily="34" charset="-128"/>
            </a:endParaRPr>
          </a:p>
          <a:p>
            <a:pPr marL="342900" indent="-342900">
              <a:buFont typeface="Arial" panose="020B0604020202020204" pitchFamily="34" charset="0"/>
              <a:buChar char="•"/>
            </a:pPr>
            <a:r>
              <a:rPr lang="en-US" sz="2000" dirty="0">
                <a:solidFill>
                  <a:srgbClr val="000000"/>
                </a:solidFill>
                <a:ea typeface="Meiryo" panose="020B0604030504040204" pitchFamily="34" charset="-128"/>
              </a:rPr>
              <a:t>The victim can elect to report the crime to any of the individuals listed below:</a:t>
            </a:r>
          </a:p>
          <a:p>
            <a:pPr marL="342900" indent="-342900">
              <a:buFont typeface="Arial" panose="020B0604020202020204" pitchFamily="34" charset="0"/>
              <a:buChar char="•"/>
            </a:pPr>
            <a:endParaRPr lang="en-US" sz="2000" dirty="0">
              <a:solidFill>
                <a:srgbClr val="000000"/>
              </a:solidFill>
              <a:effectLst/>
              <a:ea typeface="Meiryo" panose="020B0604030504040204" pitchFamily="34" charset="-128"/>
            </a:endParaRPr>
          </a:p>
        </p:txBody>
      </p:sp>
      <p:sp>
        <p:nvSpPr>
          <p:cNvPr id="5" name="Rectangle 4"/>
          <p:cNvSpPr/>
          <p:nvPr/>
        </p:nvSpPr>
        <p:spPr>
          <a:xfrm>
            <a:off x="1846728" y="4244919"/>
            <a:ext cx="2545977" cy="2134880"/>
          </a:xfrm>
          <a:prstGeom prst="rect">
            <a:avLst/>
          </a:prstGeom>
        </p:spPr>
        <p:txBody>
          <a:bodyPr wrap="square">
            <a:spAutoFit/>
          </a:bodyPr>
          <a:lstStyle/>
          <a:p>
            <a:pPr>
              <a:lnSpc>
                <a:spcPct val="125000"/>
              </a:lnSpc>
            </a:pPr>
            <a:r>
              <a:rPr lang="en-US" sz="900" dirty="0">
                <a:solidFill>
                  <a:srgbClr val="000000"/>
                </a:solidFill>
                <a:latin typeface="Century Gothic" panose="020B0502020202020204" pitchFamily="34" charset="0"/>
                <a:ea typeface="Meiryo" panose="020B0604030504040204" pitchFamily="34" charset="-128"/>
                <a:cs typeface="Arial" panose="020B0604020202020204" pitchFamily="34" charset="0"/>
              </a:rPr>
              <a:t>Academic Program Directors                                                      </a:t>
            </a:r>
            <a:endParaRPr lang="en-US" sz="900" dirty="0">
              <a:latin typeface="Century Gothic" panose="020B0502020202020204" pitchFamily="34" charset="0"/>
              <a:ea typeface="Meiryo" panose="020B0604030504040204" pitchFamily="34" charset="-128"/>
              <a:cs typeface="Times New Roman" panose="02020603050405020304" pitchFamily="18" charset="0"/>
            </a:endParaRPr>
          </a:p>
          <a:p>
            <a:pPr>
              <a:lnSpc>
                <a:spcPct val="125000"/>
              </a:lnSpc>
            </a:pPr>
            <a:r>
              <a:rPr lang="en-US" sz="900" dirty="0">
                <a:solidFill>
                  <a:srgbClr val="000000"/>
                </a:solidFill>
                <a:latin typeface="Century Gothic" panose="020B0502020202020204" pitchFamily="34" charset="0"/>
                <a:ea typeface="Meiryo" panose="020B0604030504040204" pitchFamily="34" charset="-128"/>
                <a:cs typeface="Arial" panose="020B0604020202020204" pitchFamily="34" charset="0"/>
              </a:rPr>
              <a:t>All Department, Program, and Operation Managers and Assistant Managers</a:t>
            </a:r>
            <a:endParaRPr lang="en-US" sz="900" dirty="0">
              <a:latin typeface="Century Gothic" panose="020B0502020202020204" pitchFamily="34" charset="0"/>
              <a:ea typeface="Meiryo" panose="020B0604030504040204" pitchFamily="34" charset="-128"/>
              <a:cs typeface="Times New Roman" panose="02020603050405020304" pitchFamily="18" charset="0"/>
            </a:endParaRPr>
          </a:p>
          <a:p>
            <a:pPr>
              <a:lnSpc>
                <a:spcPct val="125000"/>
              </a:lnSpc>
            </a:pPr>
            <a:r>
              <a:rPr lang="en-US" sz="900" dirty="0">
                <a:solidFill>
                  <a:srgbClr val="000000"/>
                </a:solidFill>
                <a:latin typeface="Century Gothic" panose="020B0502020202020204" pitchFamily="34" charset="0"/>
                <a:ea typeface="Meiryo" panose="020B0604030504040204" pitchFamily="34" charset="-128"/>
                <a:cs typeface="Arial" panose="020B0604020202020204" pitchFamily="34" charset="0"/>
              </a:rPr>
              <a:t>All Assistant and Senior Vice Presidents</a:t>
            </a:r>
            <a:endParaRPr lang="en-US" sz="900" dirty="0">
              <a:latin typeface="Century Gothic" panose="020B0502020202020204" pitchFamily="34" charset="0"/>
              <a:ea typeface="Meiryo" panose="020B0604030504040204" pitchFamily="34" charset="-128"/>
              <a:cs typeface="Times New Roman" panose="02020603050405020304" pitchFamily="18" charset="0"/>
            </a:endParaRPr>
          </a:p>
          <a:p>
            <a:pPr>
              <a:lnSpc>
                <a:spcPct val="125000"/>
              </a:lnSpc>
            </a:pPr>
            <a:r>
              <a:rPr lang="en-US" sz="900" dirty="0">
                <a:solidFill>
                  <a:srgbClr val="000000"/>
                </a:solidFill>
                <a:latin typeface="Century Gothic" panose="020B0502020202020204" pitchFamily="34" charset="0"/>
                <a:ea typeface="Meiryo" panose="020B0604030504040204" pitchFamily="34" charset="-128"/>
                <a:cs typeface="Arial" panose="020B0604020202020204" pitchFamily="34" charset="0"/>
              </a:rPr>
              <a:t>Counselors, Counseling Services                                                 </a:t>
            </a:r>
            <a:endParaRPr lang="en-US" sz="900" dirty="0">
              <a:latin typeface="Century Gothic" panose="020B0502020202020204" pitchFamily="34" charset="0"/>
              <a:ea typeface="Meiryo" panose="020B0604030504040204" pitchFamily="34" charset="-128"/>
              <a:cs typeface="Times New Roman" panose="02020603050405020304" pitchFamily="18" charset="0"/>
            </a:endParaRPr>
          </a:p>
          <a:p>
            <a:pPr>
              <a:lnSpc>
                <a:spcPct val="125000"/>
              </a:lnSpc>
            </a:pPr>
            <a:r>
              <a:rPr lang="en-US" sz="900" dirty="0">
                <a:solidFill>
                  <a:srgbClr val="000000"/>
                </a:solidFill>
                <a:latin typeface="Century Gothic" panose="020B0502020202020204" pitchFamily="34" charset="0"/>
                <a:ea typeface="Meiryo" panose="020B0604030504040204" pitchFamily="34" charset="-128"/>
                <a:cs typeface="Arial" panose="020B0604020202020204" pitchFamily="34" charset="0"/>
              </a:rPr>
              <a:t>Directors and Operations Managers for Regional Campuses</a:t>
            </a:r>
            <a:endParaRPr lang="en-US" sz="900" dirty="0">
              <a:latin typeface="Century Gothic" panose="020B0502020202020204" pitchFamily="34" charset="0"/>
              <a:ea typeface="Meiryo" panose="020B0604030504040204" pitchFamily="34" charset="-128"/>
              <a:cs typeface="Times New Roman" panose="02020603050405020304" pitchFamily="18" charset="0"/>
            </a:endParaRPr>
          </a:p>
          <a:p>
            <a:pPr>
              <a:lnSpc>
                <a:spcPct val="125000"/>
              </a:lnSpc>
            </a:pPr>
            <a:r>
              <a:rPr lang="en-US" sz="900" dirty="0">
                <a:solidFill>
                  <a:srgbClr val="000000"/>
                </a:solidFill>
                <a:latin typeface="Century Gothic" panose="020B0502020202020204" pitchFamily="34" charset="0"/>
                <a:ea typeface="Meiryo" panose="020B0604030504040204" pitchFamily="34" charset="-128"/>
                <a:cs typeface="Arial" panose="020B0604020202020204" pitchFamily="34" charset="0"/>
              </a:rPr>
              <a:t>Office of Student and Community Engagement</a:t>
            </a:r>
            <a:endParaRPr lang="en-US" sz="900" dirty="0">
              <a:latin typeface="Century Gothic" panose="020B0502020202020204" pitchFamily="34" charset="0"/>
              <a:ea typeface="Meiryo" panose="020B0604030504040204" pitchFamily="34" charset="-128"/>
              <a:cs typeface="Times New Roman" panose="02020603050405020304" pitchFamily="18" charset="0"/>
            </a:endParaRPr>
          </a:p>
          <a:p>
            <a:pPr>
              <a:lnSpc>
                <a:spcPct val="125000"/>
              </a:lnSpc>
            </a:pPr>
            <a:r>
              <a:rPr lang="en-US" sz="900" dirty="0">
                <a:solidFill>
                  <a:srgbClr val="000000"/>
                </a:solidFill>
                <a:latin typeface="Century Gothic" panose="020B0502020202020204" pitchFamily="34" charset="0"/>
                <a:ea typeface="Meiryo" panose="020B0604030504040204" pitchFamily="34" charset="-128"/>
                <a:cs typeface="Arial" panose="020B0604020202020204" pitchFamily="34" charset="0"/>
              </a:rPr>
              <a:t>Project Directors</a:t>
            </a:r>
          </a:p>
          <a:p>
            <a:pPr>
              <a:lnSpc>
                <a:spcPct val="125000"/>
              </a:lnSpc>
            </a:pPr>
            <a:r>
              <a:rPr lang="en-US" sz="900" dirty="0">
                <a:solidFill>
                  <a:srgbClr val="000000"/>
                </a:solidFill>
                <a:latin typeface="Century Gothic" panose="020B0502020202020204" pitchFamily="34" charset="0"/>
                <a:ea typeface="Meiryo" panose="020B0604030504040204" pitchFamily="34" charset="-128"/>
                <a:cs typeface="Arial" panose="020B0604020202020204" pitchFamily="34" charset="0"/>
              </a:rPr>
              <a:t>Safety Information Officers (SIOs)</a:t>
            </a:r>
          </a:p>
          <a:p>
            <a:pPr>
              <a:lnSpc>
                <a:spcPct val="125000"/>
              </a:lnSpc>
            </a:pPr>
            <a:endParaRPr lang="en-US" sz="800" dirty="0">
              <a:solidFill>
                <a:srgbClr val="000000"/>
              </a:solidFill>
              <a:latin typeface="Century Gothic" panose="020B0502020202020204" pitchFamily="34" charset="0"/>
              <a:ea typeface="Meiryo" panose="020B0604030504040204" pitchFamily="34" charset="-128"/>
              <a:cs typeface="Arial" panose="020B0604020202020204" pitchFamily="34" charset="0"/>
            </a:endParaRPr>
          </a:p>
        </p:txBody>
      </p:sp>
      <p:sp>
        <p:nvSpPr>
          <p:cNvPr id="6" name="TextBox 5"/>
          <p:cNvSpPr txBox="1"/>
          <p:nvPr/>
        </p:nvSpPr>
        <p:spPr>
          <a:xfrm>
            <a:off x="4912657" y="4244919"/>
            <a:ext cx="2545977" cy="1805879"/>
          </a:xfrm>
          <a:prstGeom prst="rect">
            <a:avLst/>
          </a:prstGeom>
          <a:noFill/>
        </p:spPr>
        <p:txBody>
          <a:bodyPr wrap="square" rtlCol="0">
            <a:spAutoFit/>
          </a:bodyPr>
          <a:lstStyle/>
          <a:p>
            <a:pPr>
              <a:lnSpc>
                <a:spcPct val="125000"/>
              </a:lnSpc>
            </a:pPr>
            <a:r>
              <a:rPr lang="en-US" sz="900" dirty="0">
                <a:solidFill>
                  <a:srgbClr val="000000"/>
                </a:solidFill>
                <a:latin typeface="Century Gothic" panose="020B0502020202020204" pitchFamily="34" charset="0"/>
                <a:ea typeface="Meiryo" panose="020B0604030504040204" pitchFamily="34" charset="-128"/>
                <a:cs typeface="Arial" panose="020B0604020202020204" pitchFamily="34" charset="0"/>
              </a:rPr>
              <a:t>Accessibility Services</a:t>
            </a:r>
          </a:p>
          <a:p>
            <a:pPr>
              <a:lnSpc>
                <a:spcPct val="125000"/>
              </a:lnSpc>
            </a:pPr>
            <a:r>
              <a:rPr lang="en-US" sz="900" dirty="0">
                <a:solidFill>
                  <a:srgbClr val="000000"/>
                </a:solidFill>
                <a:latin typeface="Century Gothic" panose="020B0502020202020204" pitchFamily="34" charset="0"/>
                <a:ea typeface="Meiryo" panose="020B0604030504040204" pitchFamily="34" charset="-128"/>
                <a:cs typeface="Arial" panose="020B0604020202020204" pitchFamily="34" charset="0"/>
              </a:rPr>
              <a:t>All Department and Program Directors, Assistant Directors, and Associate Directors</a:t>
            </a:r>
            <a:endParaRPr lang="en-US" sz="900" dirty="0">
              <a:latin typeface="Century Gothic" panose="020B0502020202020204" pitchFamily="34" charset="0"/>
              <a:ea typeface="Meiryo" panose="020B0604030504040204" pitchFamily="34" charset="-128"/>
              <a:cs typeface="Times New Roman" panose="02020603050405020304" pitchFamily="18" charset="0"/>
            </a:endParaRPr>
          </a:p>
          <a:p>
            <a:pPr>
              <a:lnSpc>
                <a:spcPct val="125000"/>
              </a:lnSpc>
            </a:pPr>
            <a:r>
              <a:rPr lang="en-US" sz="900" dirty="0">
                <a:solidFill>
                  <a:srgbClr val="000000"/>
                </a:solidFill>
                <a:latin typeface="Century Gothic" panose="020B0502020202020204" pitchFamily="34" charset="0"/>
                <a:ea typeface="Meiryo" panose="020B0604030504040204" pitchFamily="34" charset="-128"/>
                <a:cs typeface="Arial" panose="020B0604020202020204" pitchFamily="34" charset="0"/>
              </a:rPr>
              <a:t>Chief Human Resources Officer</a:t>
            </a:r>
          </a:p>
          <a:p>
            <a:pPr>
              <a:lnSpc>
                <a:spcPct val="125000"/>
              </a:lnSpc>
            </a:pPr>
            <a:r>
              <a:rPr lang="en-US" sz="900" dirty="0">
                <a:solidFill>
                  <a:srgbClr val="000000"/>
                </a:solidFill>
                <a:latin typeface="Century Gothic" panose="020B0502020202020204" pitchFamily="34" charset="0"/>
                <a:ea typeface="Meiryo" panose="020B0604030504040204" pitchFamily="34" charset="-128"/>
                <a:cs typeface="Arial" panose="020B0604020202020204" pitchFamily="34" charset="0"/>
              </a:rPr>
              <a:t>Department of Public Safety Employees</a:t>
            </a:r>
            <a:endParaRPr lang="en-US" sz="900" dirty="0">
              <a:latin typeface="Century Gothic" panose="020B0502020202020204" pitchFamily="34" charset="0"/>
              <a:ea typeface="Meiryo" panose="020B0604030504040204" pitchFamily="34" charset="-128"/>
              <a:cs typeface="Times New Roman" panose="02020603050405020304" pitchFamily="18" charset="0"/>
            </a:endParaRPr>
          </a:p>
          <a:p>
            <a:pPr>
              <a:lnSpc>
                <a:spcPct val="125000"/>
              </a:lnSpc>
            </a:pPr>
            <a:r>
              <a:rPr lang="en-US" sz="900" dirty="0">
                <a:solidFill>
                  <a:srgbClr val="000000"/>
                </a:solidFill>
                <a:latin typeface="Century Gothic" panose="020B0502020202020204" pitchFamily="34" charset="0"/>
                <a:ea typeface="Meiryo" panose="020B0604030504040204" pitchFamily="34" charset="-128"/>
                <a:cs typeface="Arial" panose="020B0604020202020204" pitchFamily="34" charset="0"/>
              </a:rPr>
              <a:t>Office of Student Affairs</a:t>
            </a:r>
            <a:endParaRPr lang="en-US" sz="900" dirty="0">
              <a:latin typeface="Century Gothic" panose="020B0502020202020204" pitchFamily="34" charset="0"/>
              <a:ea typeface="Meiryo" panose="020B0604030504040204" pitchFamily="34" charset="-128"/>
              <a:cs typeface="Times New Roman" panose="02020603050405020304" pitchFamily="18" charset="0"/>
            </a:endParaRPr>
          </a:p>
          <a:p>
            <a:pPr>
              <a:lnSpc>
                <a:spcPct val="125000"/>
              </a:lnSpc>
            </a:pPr>
            <a:r>
              <a:rPr lang="en-US" sz="900" dirty="0">
                <a:solidFill>
                  <a:srgbClr val="000000"/>
                </a:solidFill>
                <a:latin typeface="Century Gothic" panose="020B0502020202020204" pitchFamily="34" charset="0"/>
                <a:ea typeface="Meiryo" panose="020B0604030504040204" pitchFamily="34" charset="-128"/>
                <a:cs typeface="Arial" panose="020B0604020202020204" pitchFamily="34" charset="0"/>
              </a:rPr>
              <a:t>Ombudsman</a:t>
            </a:r>
          </a:p>
          <a:p>
            <a:pPr>
              <a:lnSpc>
                <a:spcPct val="125000"/>
              </a:lnSpc>
            </a:pPr>
            <a:r>
              <a:rPr lang="en-US" sz="900" dirty="0">
                <a:solidFill>
                  <a:srgbClr val="000000"/>
                </a:solidFill>
                <a:latin typeface="Century Gothic" panose="020B0502020202020204" pitchFamily="34" charset="0"/>
                <a:ea typeface="Meiryo" panose="020B0604030504040204" pitchFamily="34" charset="-128"/>
                <a:cs typeface="Arial" panose="020B0604020202020204" pitchFamily="34" charset="0"/>
              </a:rPr>
              <a:t>Provost, Vice Provost, and Associate Provost</a:t>
            </a:r>
            <a:endParaRPr lang="en-US" sz="900" dirty="0">
              <a:latin typeface="Century Gothic" panose="020B0502020202020204" pitchFamily="34" charset="0"/>
              <a:ea typeface="Meiryo" panose="020B0604030504040204" pitchFamily="34" charset="-128"/>
              <a:cs typeface="Times New Roman" panose="02020603050405020304" pitchFamily="18" charset="0"/>
            </a:endParaRPr>
          </a:p>
          <a:p>
            <a:pPr>
              <a:lnSpc>
                <a:spcPct val="125000"/>
              </a:lnSpc>
            </a:pPr>
            <a:r>
              <a:rPr lang="en-US" sz="900" dirty="0">
                <a:solidFill>
                  <a:srgbClr val="000000"/>
                </a:solidFill>
                <a:latin typeface="Century Gothic" panose="020B0502020202020204" pitchFamily="34" charset="0"/>
                <a:ea typeface="Meiryo" panose="020B0604030504040204" pitchFamily="34" charset="-128"/>
                <a:cs typeface="Arial" panose="020B0604020202020204" pitchFamily="34" charset="0"/>
              </a:rPr>
              <a:t>Title IX Coordinator</a:t>
            </a:r>
          </a:p>
        </p:txBody>
      </p:sp>
    </p:spTree>
    <p:extLst>
      <p:ext uri="{BB962C8B-B14F-4D97-AF65-F5344CB8AC3E}">
        <p14:creationId xmlns:p14="http://schemas.microsoft.com/office/powerpoint/2010/main" val="37338709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The Impact of Dating Violence</a:t>
            </a:r>
          </a:p>
        </p:txBody>
      </p:sp>
      <p:sp>
        <p:nvSpPr>
          <p:cNvPr id="3" name="Content Placeholder 2"/>
          <p:cNvSpPr>
            <a:spLocks noGrp="1"/>
          </p:cNvSpPr>
          <p:nvPr>
            <p:ph idx="1"/>
          </p:nvPr>
        </p:nvSpPr>
        <p:spPr>
          <a:xfrm>
            <a:off x="457200" y="1600200"/>
            <a:ext cx="8229600" cy="4951325"/>
          </a:xfrm>
        </p:spPr>
        <p:txBody>
          <a:bodyPr>
            <a:normAutofit/>
          </a:bodyPr>
          <a:lstStyle/>
          <a:p>
            <a:pPr lvl="3"/>
            <a:endParaRPr lang="en-US" sz="1400" dirty="0">
              <a:latin typeface="Arial Black" pitchFamily="34" charset="0"/>
            </a:endParaRPr>
          </a:p>
          <a:p>
            <a:endParaRPr lang="en-US" dirty="0"/>
          </a:p>
        </p:txBody>
      </p:sp>
      <p:sp>
        <p:nvSpPr>
          <p:cNvPr id="4" name="TextBox 3"/>
          <p:cNvSpPr txBox="1"/>
          <p:nvPr/>
        </p:nvSpPr>
        <p:spPr>
          <a:xfrm>
            <a:off x="1195754" y="1805354"/>
            <a:ext cx="7244861" cy="3077766"/>
          </a:xfrm>
          <a:prstGeom prst="rect">
            <a:avLst/>
          </a:prstGeom>
          <a:noFill/>
        </p:spPr>
        <p:txBody>
          <a:bodyPr wrap="square" rtlCol="0">
            <a:spAutoFit/>
          </a:bodyPr>
          <a:lstStyle/>
          <a:p>
            <a:pPr marL="342900" indent="-342900">
              <a:lnSpc>
                <a:spcPct val="90000"/>
              </a:lnSpc>
              <a:buFont typeface="Arial" panose="020B0604020202020204" pitchFamily="34" charset="0"/>
              <a:buChar char="•"/>
            </a:pPr>
            <a:r>
              <a:rPr lang="en-US" altLang="en-US" sz="2000" dirty="0"/>
              <a:t>Fear</a:t>
            </a:r>
          </a:p>
          <a:p>
            <a:pPr marL="342900" indent="-342900">
              <a:lnSpc>
                <a:spcPct val="90000"/>
              </a:lnSpc>
              <a:buFont typeface="Arial" panose="020B0604020202020204" pitchFamily="34" charset="0"/>
              <a:buChar char="•"/>
            </a:pPr>
            <a:r>
              <a:rPr lang="en-US" altLang="en-US" sz="2000" dirty="0"/>
              <a:t>Embarrassment</a:t>
            </a:r>
          </a:p>
          <a:p>
            <a:pPr marL="342900" indent="-342900">
              <a:lnSpc>
                <a:spcPct val="90000"/>
              </a:lnSpc>
              <a:buFont typeface="Arial" panose="020B0604020202020204" pitchFamily="34" charset="0"/>
              <a:buChar char="•"/>
            </a:pPr>
            <a:r>
              <a:rPr lang="en-US" altLang="en-US" sz="2000" dirty="0"/>
              <a:t>Shame</a:t>
            </a:r>
          </a:p>
          <a:p>
            <a:pPr marL="342900" indent="-342900">
              <a:lnSpc>
                <a:spcPct val="90000"/>
              </a:lnSpc>
              <a:buFont typeface="Arial" panose="020B0604020202020204" pitchFamily="34" charset="0"/>
              <a:buChar char="•"/>
            </a:pPr>
            <a:r>
              <a:rPr lang="en-US" altLang="en-US" sz="2000" dirty="0"/>
              <a:t>Physical Problems from Anxiety</a:t>
            </a:r>
          </a:p>
          <a:p>
            <a:pPr marL="342900" indent="-342900">
              <a:lnSpc>
                <a:spcPct val="90000"/>
              </a:lnSpc>
              <a:buFont typeface="Arial" panose="020B0604020202020204" pitchFamily="34" charset="0"/>
              <a:buChar char="•"/>
            </a:pPr>
            <a:r>
              <a:rPr lang="en-US" altLang="en-US" sz="2000" dirty="0"/>
              <a:t>Change in Personality</a:t>
            </a:r>
          </a:p>
          <a:p>
            <a:pPr marL="342900" indent="-342900">
              <a:lnSpc>
                <a:spcPct val="90000"/>
              </a:lnSpc>
              <a:buFont typeface="Arial" panose="020B0604020202020204" pitchFamily="34" charset="0"/>
              <a:buChar char="•"/>
            </a:pPr>
            <a:r>
              <a:rPr lang="en-US" altLang="en-US" sz="2000" dirty="0"/>
              <a:t>Disciplinary Problems (for both victim and abuser)</a:t>
            </a:r>
          </a:p>
          <a:p>
            <a:pPr marL="342900" indent="-342900">
              <a:lnSpc>
                <a:spcPct val="90000"/>
              </a:lnSpc>
              <a:buFont typeface="Arial" panose="020B0604020202020204" pitchFamily="34" charset="0"/>
              <a:buChar char="•"/>
            </a:pPr>
            <a:r>
              <a:rPr lang="en-US" altLang="en-US" sz="2000" dirty="0"/>
              <a:t>Social Isolation</a:t>
            </a:r>
          </a:p>
          <a:p>
            <a:pPr marL="342900" indent="-342900">
              <a:lnSpc>
                <a:spcPct val="90000"/>
              </a:lnSpc>
              <a:buFont typeface="Arial" panose="020B0604020202020204" pitchFamily="34" charset="0"/>
              <a:buChar char="•"/>
            </a:pPr>
            <a:r>
              <a:rPr lang="en-US" altLang="en-US" sz="2000" dirty="0"/>
              <a:t>Legal Issues</a:t>
            </a:r>
          </a:p>
          <a:p>
            <a:pPr>
              <a:spcBef>
                <a:spcPct val="50000"/>
              </a:spcBef>
            </a:pPr>
            <a:endParaRPr lang="en-US" altLang="en-US" sz="2000" dirty="0"/>
          </a:p>
          <a:p>
            <a:endParaRPr lang="en-US" altLang="en-US" sz="2000" dirty="0"/>
          </a:p>
        </p:txBody>
      </p:sp>
    </p:spTree>
    <p:extLst>
      <p:ext uri="{BB962C8B-B14F-4D97-AF65-F5344CB8AC3E}">
        <p14:creationId xmlns:p14="http://schemas.microsoft.com/office/powerpoint/2010/main" val="322843477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Drugs and Alcohol</a:t>
            </a:r>
          </a:p>
        </p:txBody>
      </p:sp>
      <p:sp>
        <p:nvSpPr>
          <p:cNvPr id="3" name="Content Placeholder 2"/>
          <p:cNvSpPr>
            <a:spLocks noGrp="1"/>
          </p:cNvSpPr>
          <p:nvPr>
            <p:ph idx="1"/>
          </p:nvPr>
        </p:nvSpPr>
        <p:spPr>
          <a:xfrm>
            <a:off x="457200" y="1417638"/>
            <a:ext cx="8229600" cy="4708525"/>
          </a:xfrm>
        </p:spPr>
        <p:txBody>
          <a:bodyPr>
            <a:normAutofit/>
          </a:bodyPr>
          <a:lstStyle/>
          <a:p>
            <a:pPr lvl="1"/>
            <a:endParaRPr lang="en-US" dirty="0">
              <a:latin typeface="Arial Black" pitchFamily="34" charset="0"/>
            </a:endParaRPr>
          </a:p>
          <a:p>
            <a:endParaRPr lang="en-US" dirty="0"/>
          </a:p>
          <a:p>
            <a:endParaRPr lang="en-US" dirty="0"/>
          </a:p>
        </p:txBody>
      </p:sp>
      <p:sp>
        <p:nvSpPr>
          <p:cNvPr id="4" name="Rectangle 3"/>
          <p:cNvSpPr/>
          <p:nvPr/>
        </p:nvSpPr>
        <p:spPr>
          <a:xfrm>
            <a:off x="457200" y="1193565"/>
            <a:ext cx="8229600" cy="4837222"/>
          </a:xfrm>
          <a:prstGeom prst="rect">
            <a:avLst/>
          </a:prstGeom>
        </p:spPr>
        <p:txBody>
          <a:bodyPr wrap="square">
            <a:spAutoFit/>
          </a:bodyPr>
          <a:lstStyle/>
          <a:p>
            <a:pPr marL="342900" indent="-342900">
              <a:lnSpc>
                <a:spcPct val="125000"/>
              </a:lnSpc>
              <a:spcAft>
                <a:spcPts val="800"/>
              </a:spcAft>
              <a:buFont typeface="Arial" panose="020B0604020202020204" pitchFamily="34" charset="0"/>
              <a:buChar char="•"/>
            </a:pPr>
            <a:r>
              <a:rPr lang="en-US" sz="2000" dirty="0">
                <a:latin typeface="Calibri" panose="020F0502020204030204" pitchFamily="34" charset="0"/>
                <a:ea typeface="Times New Roman" panose="02020603050405020304" pitchFamily="18" charset="0"/>
                <a:cs typeface="Times New Roman" panose="02020603050405020304" pitchFamily="18" charset="0"/>
              </a:rPr>
              <a:t>Drugs and alcohol play a significant role in sexual misconduct. </a:t>
            </a:r>
          </a:p>
          <a:p>
            <a:pPr marL="342900" indent="-342900">
              <a:lnSpc>
                <a:spcPct val="125000"/>
              </a:lnSpc>
              <a:spcAft>
                <a:spcPts val="800"/>
              </a:spcAft>
              <a:buFont typeface="Arial" panose="020B0604020202020204" pitchFamily="34" charset="0"/>
              <a:buChar char="•"/>
            </a:pPr>
            <a:r>
              <a:rPr lang="en-US" sz="2000" dirty="0">
                <a:latin typeface="Calibri" panose="020F0502020204030204" pitchFamily="34" charset="0"/>
                <a:ea typeface="Times New Roman" panose="02020603050405020304" pitchFamily="18" charset="0"/>
                <a:cs typeface="Times New Roman" panose="02020603050405020304" pitchFamily="18" charset="0"/>
              </a:rPr>
              <a:t>Almost three-quarters of all sexual assaults on college campuses involve alcohol as a factor. </a:t>
            </a:r>
          </a:p>
          <a:p>
            <a:pPr marL="342900" indent="-342900">
              <a:lnSpc>
                <a:spcPct val="125000"/>
              </a:lnSpc>
              <a:spcAft>
                <a:spcPts val="800"/>
              </a:spcAft>
              <a:buFont typeface="Arial" panose="020B0604020202020204" pitchFamily="34" charset="0"/>
              <a:buChar char="•"/>
            </a:pPr>
            <a:r>
              <a:rPr lang="en-US" sz="2000" dirty="0">
                <a:latin typeface="Calibri" panose="020F0502020204030204" pitchFamily="34" charset="0"/>
                <a:ea typeface="Times New Roman" panose="02020603050405020304" pitchFamily="18" charset="0"/>
                <a:cs typeface="Times New Roman" panose="02020603050405020304" pitchFamily="18" charset="0"/>
              </a:rPr>
              <a:t>Sinclair Police encourages students to engage in safe alcohol-consumption practices for both themselves and others. </a:t>
            </a:r>
          </a:p>
          <a:p>
            <a:pPr marL="342900" indent="-342900">
              <a:lnSpc>
                <a:spcPct val="125000"/>
              </a:lnSpc>
              <a:spcAft>
                <a:spcPts val="800"/>
              </a:spcAft>
              <a:buFont typeface="Arial" panose="020B0604020202020204" pitchFamily="34" charset="0"/>
              <a:buChar char="•"/>
            </a:pPr>
            <a:r>
              <a:rPr lang="en-US" sz="2000" dirty="0">
                <a:latin typeface="Calibri" panose="020F0502020204030204" pitchFamily="34" charset="0"/>
                <a:ea typeface="Times New Roman" panose="02020603050405020304" pitchFamily="18" charset="0"/>
                <a:cs typeface="Times New Roman" panose="02020603050405020304" pitchFamily="18" charset="0"/>
              </a:rPr>
              <a:t>Sinclair’s Counseling Services offers services to students who are interested in learning how to safely and effectively confront issues of alcohol abuse on campus.</a:t>
            </a:r>
          </a:p>
          <a:p>
            <a:pPr marL="342900" indent="-342900">
              <a:lnSpc>
                <a:spcPct val="125000"/>
              </a:lnSpc>
              <a:spcAft>
                <a:spcPts val="800"/>
              </a:spcAft>
              <a:buFont typeface="Arial" panose="020B0604020202020204" pitchFamily="34" charset="0"/>
              <a:buChar char="•"/>
            </a:pPr>
            <a:r>
              <a:rPr lang="en-US" sz="2000" dirty="0">
                <a:latin typeface="Calibri" panose="020F0502020204030204" pitchFamily="34" charset="0"/>
                <a:ea typeface="Times New Roman" panose="02020603050405020304" pitchFamily="18" charset="0"/>
                <a:cs typeface="Times New Roman" panose="02020603050405020304" pitchFamily="18" charset="0"/>
              </a:rPr>
              <a:t>Rape drugs are substances used by predators to incapacitate a victim so that they cannot resist an assault. </a:t>
            </a:r>
          </a:p>
          <a:p>
            <a:pPr marL="342900" indent="-342900">
              <a:lnSpc>
                <a:spcPct val="125000"/>
              </a:lnSpc>
              <a:spcAft>
                <a:spcPts val="800"/>
              </a:spcAft>
              <a:buFont typeface="Arial" panose="020B0604020202020204" pitchFamily="34" charset="0"/>
              <a:buChar char="•"/>
            </a:pPr>
            <a:endParaRPr lang="en-US" sz="2000" dirty="0">
              <a:latin typeface="Calibri" panose="020F0502020204030204" pitchFamily="34" charset="0"/>
              <a:ea typeface="Meiryo" panose="020B0604030504040204" pitchFamily="34" charset="-128"/>
              <a:cs typeface="Times New Roman" panose="02020603050405020304" pitchFamily="18" charset="0"/>
            </a:endParaRPr>
          </a:p>
        </p:txBody>
      </p:sp>
    </p:spTree>
    <p:extLst>
      <p:ext uri="{BB962C8B-B14F-4D97-AF65-F5344CB8AC3E}">
        <p14:creationId xmlns:p14="http://schemas.microsoft.com/office/powerpoint/2010/main" val="7435497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Drugs and Alcohol</a:t>
            </a:r>
          </a:p>
        </p:txBody>
      </p:sp>
      <p:sp>
        <p:nvSpPr>
          <p:cNvPr id="3" name="Content Placeholder 2"/>
          <p:cNvSpPr>
            <a:spLocks noGrp="1"/>
          </p:cNvSpPr>
          <p:nvPr>
            <p:ph idx="1"/>
          </p:nvPr>
        </p:nvSpPr>
        <p:spPr>
          <a:xfrm>
            <a:off x="457200" y="1417638"/>
            <a:ext cx="8229600" cy="4708525"/>
          </a:xfrm>
        </p:spPr>
        <p:txBody>
          <a:bodyPr>
            <a:normAutofit/>
          </a:bodyPr>
          <a:lstStyle/>
          <a:p>
            <a:pPr lvl="1"/>
            <a:endParaRPr lang="en-US" dirty="0">
              <a:latin typeface="Arial Black" pitchFamily="34" charset="0"/>
            </a:endParaRPr>
          </a:p>
          <a:p>
            <a:endParaRPr lang="en-US" dirty="0"/>
          </a:p>
          <a:p>
            <a:endParaRPr lang="en-US" dirty="0"/>
          </a:p>
        </p:txBody>
      </p:sp>
      <p:sp>
        <p:nvSpPr>
          <p:cNvPr id="4" name="Rectangle 3"/>
          <p:cNvSpPr/>
          <p:nvPr/>
        </p:nvSpPr>
        <p:spPr>
          <a:xfrm>
            <a:off x="760520" y="1670035"/>
            <a:ext cx="7777018" cy="4067780"/>
          </a:xfrm>
          <a:prstGeom prst="rect">
            <a:avLst/>
          </a:prstGeom>
        </p:spPr>
        <p:txBody>
          <a:bodyPr wrap="square">
            <a:spAutoFit/>
          </a:bodyPr>
          <a:lstStyle/>
          <a:p>
            <a:pPr marL="285750" indent="-285750">
              <a:lnSpc>
                <a:spcPct val="125000"/>
              </a:lnSpc>
              <a:spcAft>
                <a:spcPts val="800"/>
              </a:spcAft>
              <a:buFont typeface="Arial" panose="020B0604020202020204" pitchFamily="34" charset="0"/>
              <a:buChar char="•"/>
            </a:pPr>
            <a:r>
              <a:rPr lang="en-US" sz="2000" dirty="0">
                <a:latin typeface="Calibri" panose="020F0502020204030204" pitchFamily="34" charset="0"/>
                <a:ea typeface="Times New Roman" panose="02020603050405020304" pitchFamily="18" charset="0"/>
                <a:cs typeface="Times New Roman" panose="02020603050405020304" pitchFamily="18" charset="0"/>
              </a:rPr>
              <a:t>When these drugs are used, victims often cannot recall what happened to them. </a:t>
            </a:r>
          </a:p>
          <a:p>
            <a:pPr marL="285750" indent="-285750">
              <a:lnSpc>
                <a:spcPct val="125000"/>
              </a:lnSpc>
              <a:spcAft>
                <a:spcPts val="800"/>
              </a:spcAft>
              <a:buFont typeface="Arial" panose="020B0604020202020204" pitchFamily="34" charset="0"/>
              <a:buChar char="•"/>
            </a:pPr>
            <a:r>
              <a:rPr lang="en-US" sz="2000" dirty="0">
                <a:latin typeface="Calibri" panose="020F0502020204030204" pitchFamily="34" charset="0"/>
                <a:ea typeface="Times New Roman" panose="02020603050405020304" pitchFamily="18" charset="0"/>
                <a:cs typeface="Times New Roman" panose="02020603050405020304" pitchFamily="18" charset="0"/>
              </a:rPr>
              <a:t>Most of these substances are colorless, odorless and tasteless so they can be slipped into a victim's drink or food without the victim noticing.</a:t>
            </a:r>
          </a:p>
          <a:p>
            <a:pPr marL="342900" indent="-342900">
              <a:lnSpc>
                <a:spcPct val="125000"/>
              </a:lnSpc>
              <a:spcAft>
                <a:spcPts val="800"/>
              </a:spcAft>
              <a:buFont typeface="Arial" panose="020B0604020202020204" pitchFamily="34" charset="0"/>
              <a:buChar char="•"/>
            </a:pPr>
            <a:r>
              <a:rPr lang="en-US" sz="2000" dirty="0">
                <a:latin typeface="Calibri" panose="020F0502020204030204" pitchFamily="34" charset="0"/>
                <a:ea typeface="Times New Roman" panose="02020603050405020304" pitchFamily="18" charset="0"/>
                <a:cs typeface="Times New Roman" panose="02020603050405020304" pitchFamily="18" charset="0"/>
              </a:rPr>
              <a:t>When someone appears extremely intoxicated after only a small amount of alcohol, a rape drug may be involved. </a:t>
            </a:r>
          </a:p>
          <a:p>
            <a:pPr marL="342900" indent="-342900">
              <a:lnSpc>
                <a:spcPct val="125000"/>
              </a:lnSpc>
              <a:spcAft>
                <a:spcPts val="800"/>
              </a:spcAft>
              <a:buFont typeface="Arial" panose="020B0604020202020204" pitchFamily="34" charset="0"/>
              <a:buChar char="•"/>
            </a:pPr>
            <a:r>
              <a:rPr lang="en-US" sz="2000" dirty="0">
                <a:latin typeface="Calibri" panose="020F0502020204030204" pitchFamily="34" charset="0"/>
                <a:ea typeface="Times New Roman" panose="02020603050405020304" pitchFamily="18" charset="0"/>
                <a:cs typeface="Times New Roman" panose="02020603050405020304" pitchFamily="18" charset="0"/>
              </a:rPr>
              <a:t>Two prevalent rape drugs to be aware of are Rohypnol and GHB. </a:t>
            </a:r>
          </a:p>
          <a:p>
            <a:pPr marL="342900" indent="-342900">
              <a:lnSpc>
                <a:spcPct val="125000"/>
              </a:lnSpc>
              <a:spcAft>
                <a:spcPts val="800"/>
              </a:spcAft>
              <a:buFont typeface="Arial" panose="020B0604020202020204" pitchFamily="34" charset="0"/>
              <a:buChar char="•"/>
            </a:pPr>
            <a:r>
              <a:rPr lang="en-US" sz="2000" dirty="0">
                <a:latin typeface="Calibri" panose="020F0502020204030204" pitchFamily="34" charset="0"/>
                <a:ea typeface="Times New Roman" panose="02020603050405020304" pitchFamily="18" charset="0"/>
                <a:cs typeface="Times New Roman" panose="02020603050405020304" pitchFamily="18" charset="0"/>
              </a:rPr>
              <a:t>Always keep an eye on any beverage you are drinking. </a:t>
            </a:r>
          </a:p>
          <a:p>
            <a:pPr marL="342900" indent="-342900">
              <a:lnSpc>
                <a:spcPct val="125000"/>
              </a:lnSpc>
              <a:spcAft>
                <a:spcPts val="800"/>
              </a:spcAft>
              <a:buFont typeface="Arial" panose="020B0604020202020204" pitchFamily="34" charset="0"/>
              <a:buChar char="•"/>
            </a:pPr>
            <a:r>
              <a:rPr lang="en-US" sz="2000" dirty="0">
                <a:latin typeface="Calibri" panose="020F0502020204030204" pitchFamily="34" charset="0"/>
                <a:ea typeface="Times New Roman" panose="02020603050405020304" pitchFamily="18" charset="0"/>
                <a:cs typeface="Times New Roman" panose="02020603050405020304" pitchFamily="18" charset="0"/>
              </a:rPr>
              <a:t>Don’t hesitate to order a new drink if necessary. </a:t>
            </a:r>
            <a:endParaRPr lang="en-US" sz="2000" dirty="0">
              <a:effectLst/>
              <a:latin typeface="Calibri" panose="020F0502020204030204" pitchFamily="34" charset="0"/>
              <a:ea typeface="Meiryo" panose="020B0604030504040204" pitchFamily="34" charset="-128"/>
              <a:cs typeface="Times New Roman" panose="02020603050405020304" pitchFamily="18" charset="0"/>
            </a:endParaRPr>
          </a:p>
        </p:txBody>
      </p:sp>
    </p:spTree>
    <p:extLst>
      <p:ext uri="{BB962C8B-B14F-4D97-AF65-F5344CB8AC3E}">
        <p14:creationId xmlns:p14="http://schemas.microsoft.com/office/powerpoint/2010/main" val="352257414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On-Campus Resources </a:t>
            </a:r>
          </a:p>
        </p:txBody>
      </p:sp>
      <p:sp>
        <p:nvSpPr>
          <p:cNvPr id="3" name="Content Placeholder 2"/>
          <p:cNvSpPr>
            <a:spLocks noGrp="1"/>
          </p:cNvSpPr>
          <p:nvPr>
            <p:ph idx="1"/>
          </p:nvPr>
        </p:nvSpPr>
        <p:spPr>
          <a:xfrm>
            <a:off x="457200" y="1417638"/>
            <a:ext cx="8229600" cy="4708525"/>
          </a:xfrm>
        </p:spPr>
        <p:txBody>
          <a:bodyPr>
            <a:normAutofit/>
          </a:bodyPr>
          <a:lstStyle/>
          <a:p>
            <a:pPr lvl="1"/>
            <a:endParaRPr lang="en-US" dirty="0">
              <a:latin typeface="Arial Black" pitchFamily="34" charset="0"/>
            </a:endParaRPr>
          </a:p>
          <a:p>
            <a:endParaRPr lang="en-US" dirty="0"/>
          </a:p>
          <a:p>
            <a:endParaRPr lang="en-US" dirty="0"/>
          </a:p>
        </p:txBody>
      </p:sp>
      <p:sp>
        <p:nvSpPr>
          <p:cNvPr id="4" name="Rectangle 3"/>
          <p:cNvSpPr/>
          <p:nvPr/>
        </p:nvSpPr>
        <p:spPr>
          <a:xfrm>
            <a:off x="798946" y="1622158"/>
            <a:ext cx="7887854" cy="3195747"/>
          </a:xfrm>
          <a:prstGeom prst="rect">
            <a:avLst/>
          </a:prstGeom>
        </p:spPr>
        <p:txBody>
          <a:bodyPr wrap="square">
            <a:spAutoFit/>
          </a:bodyPr>
          <a:lstStyle/>
          <a:p>
            <a:pPr>
              <a:spcBef>
                <a:spcPts val="200"/>
              </a:spcBef>
            </a:pPr>
            <a:r>
              <a:rPr lang="en-US" sz="2000" b="1" dirty="0">
                <a:solidFill>
                  <a:srgbClr val="B01513"/>
                </a:solidFill>
                <a:latin typeface="Calibri" panose="020F0502020204030204" pitchFamily="34" charset="0"/>
                <a:ea typeface="Meiryo" panose="020B0604030504040204" pitchFamily="34" charset="-128"/>
                <a:cs typeface="Helvetica" panose="020B0604020202020204" pitchFamily="34" charset="0"/>
              </a:rPr>
              <a:t>Resources for Students</a:t>
            </a:r>
            <a:endParaRPr lang="en-US" sz="2000" b="1" dirty="0">
              <a:solidFill>
                <a:srgbClr val="B01513"/>
              </a:solidFill>
              <a:latin typeface="Calibri" panose="020F0502020204030204" pitchFamily="34" charset="0"/>
              <a:ea typeface="Meiryo" panose="020B0604030504040204" pitchFamily="34" charset="-128"/>
              <a:cs typeface="Times New Roman" panose="02020603050405020304" pitchFamily="18" charset="0"/>
            </a:endParaRPr>
          </a:p>
          <a:p>
            <a:r>
              <a:rPr lang="en-US" sz="2000" dirty="0">
                <a:latin typeface="Calibri" panose="020F0502020204030204" pitchFamily="34" charset="0"/>
                <a:ea typeface="Times New Roman" panose="02020603050405020304" pitchFamily="18" charset="0"/>
              </a:rPr>
              <a:t>Campus Ministry - (937) 512-2768</a:t>
            </a:r>
          </a:p>
          <a:p>
            <a:r>
              <a:rPr lang="en-US" sz="2000" dirty="0">
                <a:latin typeface="Calibri" panose="020F0502020204030204" pitchFamily="34" charset="0"/>
                <a:ea typeface="Times New Roman" panose="02020603050405020304" pitchFamily="18" charset="0"/>
              </a:rPr>
              <a:t>Title IX Coordinator </a:t>
            </a:r>
            <a:r>
              <a:rPr lang="en-US" sz="2000" dirty="0">
                <a:latin typeface="Calibri" panose="020F0502020204030204" pitchFamily="34" charset="0"/>
                <a:ea typeface="Times New Roman" panose="02020603050405020304" pitchFamily="18" charset="0"/>
                <a:cs typeface="Garamond" panose="02020404030301010803" pitchFamily="18" charset="0"/>
              </a:rPr>
              <a:t>(937) 512-4434</a:t>
            </a:r>
            <a:endParaRPr lang="en-US" sz="2000" dirty="0">
              <a:latin typeface="Calibri" panose="020F0502020204030204" pitchFamily="34" charset="0"/>
              <a:ea typeface="Times New Roman" panose="02020603050405020304" pitchFamily="18" charset="0"/>
            </a:endParaRPr>
          </a:p>
          <a:p>
            <a:r>
              <a:rPr lang="en-US" sz="2000" dirty="0">
                <a:latin typeface="Calibri" panose="020F0502020204030204" pitchFamily="34" charset="0"/>
                <a:ea typeface="Times New Roman" panose="02020603050405020304" pitchFamily="18" charset="0"/>
              </a:rPr>
              <a:t>Counseling Services: (937) 512-3032 </a:t>
            </a:r>
          </a:p>
          <a:p>
            <a:r>
              <a:rPr lang="en-US" sz="2000" dirty="0">
                <a:latin typeface="Calibri" panose="020F0502020204030204" pitchFamily="34" charset="0"/>
                <a:ea typeface="Times New Roman" panose="02020603050405020304" pitchFamily="18" charset="0"/>
              </a:rPr>
              <a:t>Sinclair Police: (937) 512-2700 </a:t>
            </a:r>
          </a:p>
          <a:p>
            <a:r>
              <a:rPr lang="en-US" sz="2000" dirty="0">
                <a:latin typeface="Calibri" panose="020F0502020204030204" pitchFamily="34" charset="0"/>
                <a:ea typeface="Times New Roman" panose="02020603050405020304" pitchFamily="18" charset="0"/>
              </a:rPr>
              <a:t> </a:t>
            </a:r>
          </a:p>
          <a:p>
            <a:pPr>
              <a:spcBef>
                <a:spcPts val="200"/>
              </a:spcBef>
            </a:pPr>
            <a:r>
              <a:rPr lang="en-US" sz="2000" b="1" dirty="0">
                <a:solidFill>
                  <a:srgbClr val="B01513"/>
                </a:solidFill>
                <a:latin typeface="Calibri" panose="020F0502020204030204" pitchFamily="34" charset="0"/>
                <a:ea typeface="Meiryo" panose="020B0604030504040204" pitchFamily="34" charset="-128"/>
                <a:cs typeface="Helvetica" panose="020B0604020202020204" pitchFamily="34" charset="0"/>
              </a:rPr>
              <a:t>Resources for Employees</a:t>
            </a:r>
            <a:endParaRPr lang="en-US" sz="2000" b="1" dirty="0">
              <a:solidFill>
                <a:srgbClr val="B01513"/>
              </a:solidFill>
              <a:latin typeface="Calibri" panose="020F0502020204030204" pitchFamily="34" charset="0"/>
              <a:ea typeface="Meiryo" panose="020B0604030504040204" pitchFamily="34" charset="-128"/>
              <a:cs typeface="Times New Roman" panose="02020603050405020304" pitchFamily="18" charset="0"/>
            </a:endParaRPr>
          </a:p>
          <a:p>
            <a:r>
              <a:rPr lang="en-US" sz="2000" dirty="0">
                <a:latin typeface="Calibri" panose="020F0502020204030204" pitchFamily="34" charset="0"/>
                <a:ea typeface="Times New Roman" panose="02020603050405020304" pitchFamily="18" charset="0"/>
              </a:rPr>
              <a:t>Title IX Coordinator </a:t>
            </a:r>
            <a:r>
              <a:rPr lang="en-US" sz="2000" dirty="0">
                <a:latin typeface="Calibri" panose="020F0502020204030204" pitchFamily="34" charset="0"/>
                <a:ea typeface="Times New Roman" panose="02020603050405020304" pitchFamily="18" charset="0"/>
                <a:cs typeface="Garamond" panose="02020404030301010803" pitchFamily="18" charset="0"/>
              </a:rPr>
              <a:t>(937) 512-4434</a:t>
            </a:r>
            <a:endParaRPr lang="en-US" sz="2000" dirty="0">
              <a:latin typeface="Calibri" panose="020F0502020204030204" pitchFamily="34" charset="0"/>
              <a:ea typeface="Times New Roman" panose="02020603050405020304" pitchFamily="18" charset="0"/>
            </a:endParaRPr>
          </a:p>
          <a:p>
            <a:r>
              <a:rPr lang="en-US" sz="2000" dirty="0">
                <a:latin typeface="Calibri" panose="020F0502020204030204" pitchFamily="34" charset="0"/>
                <a:ea typeface="Times New Roman" panose="02020603050405020304" pitchFamily="18" charset="0"/>
              </a:rPr>
              <a:t>Employee Care (full-time employees): (937) 208-6626 or 1-800-628-9343</a:t>
            </a:r>
          </a:p>
          <a:p>
            <a:r>
              <a:rPr lang="en-US" sz="2000" dirty="0">
                <a:latin typeface="Calibri" panose="020F0502020204030204" pitchFamily="34" charset="0"/>
                <a:ea typeface="Times New Roman" panose="02020603050405020304" pitchFamily="18" charset="0"/>
              </a:rPr>
              <a:t>Sinclair Police: (937) 512-2700 </a:t>
            </a:r>
            <a:endParaRPr lang="en-US" sz="2000" dirty="0">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345060014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Off-Campus Resources </a:t>
            </a:r>
          </a:p>
        </p:txBody>
      </p:sp>
      <p:sp>
        <p:nvSpPr>
          <p:cNvPr id="3" name="Content Placeholder 2"/>
          <p:cNvSpPr>
            <a:spLocks noGrp="1"/>
          </p:cNvSpPr>
          <p:nvPr>
            <p:ph idx="1"/>
          </p:nvPr>
        </p:nvSpPr>
        <p:spPr>
          <a:xfrm>
            <a:off x="457200" y="1417638"/>
            <a:ext cx="8229600" cy="4708525"/>
          </a:xfrm>
        </p:spPr>
        <p:txBody>
          <a:bodyPr>
            <a:normAutofit/>
          </a:bodyPr>
          <a:lstStyle/>
          <a:p>
            <a:pPr lvl="1"/>
            <a:endParaRPr lang="en-US" dirty="0">
              <a:latin typeface="Arial Black" pitchFamily="34" charset="0"/>
            </a:endParaRPr>
          </a:p>
          <a:p>
            <a:endParaRPr lang="en-US" dirty="0"/>
          </a:p>
          <a:p>
            <a:endParaRPr lang="en-US" dirty="0"/>
          </a:p>
        </p:txBody>
      </p:sp>
      <p:sp>
        <p:nvSpPr>
          <p:cNvPr id="4" name="Rectangle 3"/>
          <p:cNvSpPr/>
          <p:nvPr/>
        </p:nvSpPr>
        <p:spPr>
          <a:xfrm>
            <a:off x="535709" y="996603"/>
            <a:ext cx="9144000" cy="4708981"/>
          </a:xfrm>
          <a:prstGeom prst="rect">
            <a:avLst/>
          </a:prstGeom>
        </p:spPr>
        <p:txBody>
          <a:bodyPr wrap="square">
            <a:spAutoFit/>
          </a:bodyPr>
          <a:lstStyle/>
          <a:p>
            <a:pPr>
              <a:lnSpc>
                <a:spcPct val="200000"/>
              </a:lnSpc>
            </a:pPr>
            <a:r>
              <a:rPr lang="en-US" sz="2000" b="1" u="sng" dirty="0">
                <a:solidFill>
                  <a:srgbClr val="FF0000"/>
                </a:solidFill>
                <a:latin typeface="Calibri" panose="020F0502020204030204" pitchFamily="34" charset="0"/>
                <a:ea typeface="Meiryo" panose="020B0604030504040204" pitchFamily="34" charset="-128"/>
                <a:cs typeface="Helvetica" panose="020B0604020202020204" pitchFamily="34" charset="0"/>
              </a:rPr>
              <a:t>Montgomery County</a:t>
            </a:r>
            <a:endParaRPr lang="en-US" sz="2000" dirty="0">
              <a:solidFill>
                <a:srgbClr val="FF0000"/>
              </a:solidFill>
              <a:latin typeface="Calibri" panose="020F0502020204030204" pitchFamily="34" charset="0"/>
              <a:ea typeface="Meiryo" panose="020B0604030504040204" pitchFamily="34" charset="-128"/>
            </a:endParaRPr>
          </a:p>
          <a:p>
            <a:pPr marL="342900" marR="0" lvl="0" indent="-342900">
              <a:spcBef>
                <a:spcPts val="0"/>
              </a:spcBef>
              <a:spcAft>
                <a:spcPts val="0"/>
              </a:spcAft>
              <a:buFont typeface="Symbol" panose="05050102010706020507" pitchFamily="18" charset="2"/>
              <a:buChar char=""/>
            </a:pPr>
            <a:r>
              <a:rPr lang="en-US" sz="2000" b="1" dirty="0">
                <a:latin typeface="Calibri" panose="020F0502020204030204" pitchFamily="34" charset="0"/>
                <a:ea typeface="Times New Roman" panose="02020603050405020304" pitchFamily="18" charset="0"/>
                <a:cs typeface="Arial" panose="020B0604020202020204" pitchFamily="34" charset="0"/>
              </a:rPr>
              <a:t>Artemis Center for Alternatives to Domestic Violence, Dayton</a:t>
            </a:r>
            <a:br>
              <a:rPr lang="en-US" sz="2000" dirty="0">
                <a:latin typeface="Calibri" panose="020F0502020204030204" pitchFamily="34" charset="0"/>
                <a:ea typeface="Times New Roman" panose="02020603050405020304" pitchFamily="18" charset="0"/>
                <a:cs typeface="Arial" panose="020B0604020202020204" pitchFamily="34" charset="0"/>
              </a:rPr>
            </a:br>
            <a:r>
              <a:rPr lang="en-US" sz="2000" dirty="0">
                <a:latin typeface="Calibri" panose="020F0502020204030204" pitchFamily="34" charset="0"/>
                <a:ea typeface="Times New Roman" panose="02020603050405020304" pitchFamily="18" charset="0"/>
                <a:cs typeface="Arial" panose="020B0604020202020204" pitchFamily="34" charset="0"/>
              </a:rPr>
              <a:t>Phone: (937) 461-5091</a:t>
            </a:r>
            <a:br>
              <a:rPr lang="en-US" sz="2000" dirty="0">
                <a:latin typeface="Calibri" panose="020F0502020204030204" pitchFamily="34" charset="0"/>
                <a:ea typeface="Times New Roman" panose="02020603050405020304" pitchFamily="18" charset="0"/>
                <a:cs typeface="Arial" panose="020B0604020202020204" pitchFamily="34" charset="0"/>
              </a:rPr>
            </a:br>
            <a:r>
              <a:rPr lang="en-US" sz="2000" u="sng" dirty="0">
                <a:solidFill>
                  <a:srgbClr val="4FB8C1"/>
                </a:solidFill>
                <a:latin typeface="Calibri" panose="020F0502020204030204" pitchFamily="34" charset="0"/>
                <a:ea typeface="Times New Roman" panose="02020603050405020304" pitchFamily="18" charset="0"/>
                <a:cs typeface="Arial" panose="020B0604020202020204" pitchFamily="34" charset="0"/>
                <a:hlinkClick r:id="rId2"/>
              </a:rPr>
              <a:t>www.artemiscenter.org</a:t>
            </a:r>
            <a:endParaRPr lang="en-US" sz="2000" dirty="0">
              <a:latin typeface="Calibri" panose="020F0502020204030204" pitchFamily="34" charset="0"/>
              <a:ea typeface="Times New Roman" panose="02020603050405020304" pitchFamily="18" charset="0"/>
            </a:endParaRPr>
          </a:p>
          <a:p>
            <a:pPr marL="457200" marR="0">
              <a:spcBef>
                <a:spcPts val="0"/>
              </a:spcBef>
              <a:spcAft>
                <a:spcPts val="0"/>
              </a:spcAft>
            </a:pPr>
            <a:r>
              <a:rPr lang="en-US" sz="2000" dirty="0">
                <a:latin typeface="Calibri" panose="020F0502020204030204" pitchFamily="34" charset="0"/>
                <a:ea typeface="Times New Roman" panose="02020603050405020304" pitchFamily="18" charset="0"/>
                <a:cs typeface="Arial" panose="020B0604020202020204" pitchFamily="34" charset="0"/>
              </a:rPr>
              <a:t>Services offered include crisis intervention, court advocacy and </a:t>
            </a:r>
          </a:p>
          <a:p>
            <a:pPr marL="457200" marR="0">
              <a:spcBef>
                <a:spcPts val="0"/>
              </a:spcBef>
              <a:spcAft>
                <a:spcPts val="0"/>
              </a:spcAft>
            </a:pPr>
            <a:r>
              <a:rPr lang="en-US" sz="2000" dirty="0">
                <a:latin typeface="Calibri" panose="020F0502020204030204" pitchFamily="34" charset="0"/>
                <a:ea typeface="Times New Roman" panose="02020603050405020304" pitchFamily="18" charset="0"/>
                <a:cs typeface="Arial" panose="020B0604020202020204" pitchFamily="34" charset="0"/>
              </a:rPr>
              <a:t>crime victim compensation assistance.</a:t>
            </a:r>
            <a:endParaRPr lang="en-US" sz="2000" dirty="0">
              <a:latin typeface="Calibri" panose="020F0502020204030204" pitchFamily="34" charset="0"/>
              <a:ea typeface="Times New Roman" panose="02020603050405020304" pitchFamily="18" charset="0"/>
            </a:endParaRPr>
          </a:p>
          <a:p>
            <a:pPr marL="457200" marR="0">
              <a:spcBef>
                <a:spcPts val="0"/>
              </a:spcBef>
              <a:spcAft>
                <a:spcPts val="0"/>
              </a:spcAft>
            </a:pPr>
            <a:r>
              <a:rPr lang="en-US" sz="2000" dirty="0">
                <a:latin typeface="Calibri" panose="020F0502020204030204" pitchFamily="34" charset="0"/>
                <a:ea typeface="Times New Roman" panose="02020603050405020304" pitchFamily="18" charset="0"/>
                <a:cs typeface="Arial" panose="020B0604020202020204" pitchFamily="34" charset="0"/>
              </a:rPr>
              <a:t> </a:t>
            </a:r>
            <a:endParaRPr lang="en-US" sz="2000" dirty="0">
              <a:latin typeface="Calibri" panose="020F0502020204030204" pitchFamily="34" charset="0"/>
              <a:ea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2000" b="1" dirty="0">
                <a:latin typeface="Calibri" panose="020F0502020204030204" pitchFamily="34" charset="0"/>
                <a:ea typeface="Times New Roman" panose="02020603050405020304" pitchFamily="18" charset="0"/>
                <a:cs typeface="Arial" panose="020B0604020202020204" pitchFamily="34" charset="0"/>
              </a:rPr>
              <a:t>Dayton Children’s Hospital, Dayton</a:t>
            </a:r>
            <a:br>
              <a:rPr lang="en-US" sz="2000" dirty="0">
                <a:latin typeface="Calibri" panose="020F0502020204030204" pitchFamily="34" charset="0"/>
                <a:ea typeface="Times New Roman" panose="02020603050405020304" pitchFamily="18" charset="0"/>
                <a:cs typeface="Arial" panose="020B0604020202020204" pitchFamily="34" charset="0"/>
              </a:rPr>
            </a:br>
            <a:r>
              <a:rPr lang="en-US" sz="2000" dirty="0">
                <a:latin typeface="Calibri" panose="020F0502020204030204" pitchFamily="34" charset="0"/>
                <a:ea typeface="Times New Roman" panose="02020603050405020304" pitchFamily="18" charset="0"/>
                <a:cs typeface="Arial" panose="020B0604020202020204" pitchFamily="34" charset="0"/>
              </a:rPr>
              <a:t>Services offered are strictly for children and adolescents and include </a:t>
            </a:r>
          </a:p>
          <a:p>
            <a:pPr marR="0" lvl="0">
              <a:spcBef>
                <a:spcPts val="0"/>
              </a:spcBef>
              <a:spcAft>
                <a:spcPts val="0"/>
              </a:spcAft>
            </a:pPr>
            <a:r>
              <a:rPr lang="en-US" sz="2000" dirty="0">
                <a:latin typeface="Calibri" panose="020F0502020204030204" pitchFamily="34" charset="0"/>
                <a:ea typeface="Times New Roman" panose="02020603050405020304" pitchFamily="18" charset="0"/>
                <a:cs typeface="Arial" panose="020B0604020202020204" pitchFamily="34" charset="0"/>
              </a:rPr>
              <a:t>      sexual assault examinations.</a:t>
            </a:r>
            <a:endParaRPr lang="en-US" sz="2000" dirty="0">
              <a:latin typeface="Calibri" panose="020F0502020204030204" pitchFamily="34" charset="0"/>
              <a:ea typeface="Times New Roman" panose="02020603050405020304" pitchFamily="18" charset="0"/>
            </a:endParaRPr>
          </a:p>
          <a:p>
            <a:pPr marL="457200" marR="0">
              <a:spcBef>
                <a:spcPts val="0"/>
              </a:spcBef>
              <a:spcAft>
                <a:spcPts val="0"/>
              </a:spcAft>
            </a:pPr>
            <a:r>
              <a:rPr lang="en-US" sz="2000" dirty="0">
                <a:latin typeface="Calibri" panose="020F0502020204030204" pitchFamily="34" charset="0"/>
                <a:ea typeface="Times New Roman" panose="02020603050405020304" pitchFamily="18" charset="0"/>
                <a:cs typeface="Arial" panose="020B0604020202020204" pitchFamily="34" charset="0"/>
              </a:rPr>
              <a:t> </a:t>
            </a:r>
            <a:endParaRPr lang="en-US" sz="2000" dirty="0">
              <a:latin typeface="Calibri" panose="020F0502020204030204" pitchFamily="34" charset="0"/>
              <a:ea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en-US" sz="2000" b="1" dirty="0">
                <a:latin typeface="Calibri" panose="020F0502020204030204" pitchFamily="34" charset="0"/>
                <a:ea typeface="Times New Roman" panose="02020603050405020304" pitchFamily="18" charset="0"/>
                <a:cs typeface="Arial" panose="020B0604020202020204" pitchFamily="34" charset="0"/>
              </a:rPr>
              <a:t>Miami Valley Hospital Hospital, Dayton</a:t>
            </a:r>
            <a:br>
              <a:rPr lang="en-US" sz="2000" dirty="0">
                <a:latin typeface="Calibri" panose="020F0502020204030204" pitchFamily="34" charset="0"/>
                <a:ea typeface="Times New Roman" panose="02020603050405020304" pitchFamily="18" charset="0"/>
                <a:cs typeface="Arial" panose="020B0604020202020204" pitchFamily="34" charset="0"/>
              </a:rPr>
            </a:br>
            <a:r>
              <a:rPr lang="en-US" sz="2000" dirty="0">
                <a:latin typeface="Calibri" panose="020F0502020204030204" pitchFamily="34" charset="0"/>
                <a:ea typeface="Times New Roman" panose="02020603050405020304" pitchFamily="18" charset="0"/>
                <a:cs typeface="Arial" panose="020B0604020202020204" pitchFamily="34" charset="0"/>
              </a:rPr>
              <a:t>Sexual assault nurse examiners (SANE) program and 24 hour care.</a:t>
            </a:r>
            <a:endParaRPr lang="en-US" sz="2000" dirty="0">
              <a:latin typeface="Calibri" panose="020F0502020204030204" pitchFamily="34" charset="0"/>
              <a:ea typeface="Times New Roman" panose="02020603050405020304" pitchFamily="18" charset="0"/>
            </a:endParaRPr>
          </a:p>
          <a:p>
            <a:r>
              <a:rPr lang="en-US" sz="2000" dirty="0">
                <a:latin typeface="Calibri" panose="020F0502020204030204" pitchFamily="34" charset="0"/>
                <a:ea typeface="Times New Roman" panose="02020603050405020304" pitchFamily="18" charset="0"/>
                <a:cs typeface="Arial" panose="020B0604020202020204" pitchFamily="34" charset="0"/>
              </a:rPr>
              <a:t> </a:t>
            </a:r>
            <a:endParaRPr lang="en-US" sz="2000" dirty="0">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319016909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Off-Campus Resources </a:t>
            </a:r>
          </a:p>
        </p:txBody>
      </p:sp>
      <p:sp>
        <p:nvSpPr>
          <p:cNvPr id="3" name="Content Placeholder 2"/>
          <p:cNvSpPr>
            <a:spLocks noGrp="1"/>
          </p:cNvSpPr>
          <p:nvPr>
            <p:ph idx="1"/>
          </p:nvPr>
        </p:nvSpPr>
        <p:spPr>
          <a:xfrm>
            <a:off x="457200" y="1417638"/>
            <a:ext cx="8229600" cy="4708525"/>
          </a:xfrm>
        </p:spPr>
        <p:txBody>
          <a:bodyPr>
            <a:normAutofit/>
          </a:bodyPr>
          <a:lstStyle/>
          <a:p>
            <a:pPr lvl="1"/>
            <a:endParaRPr lang="en-US" dirty="0">
              <a:latin typeface="Arial Black" pitchFamily="34" charset="0"/>
            </a:endParaRPr>
          </a:p>
          <a:p>
            <a:endParaRPr lang="en-US" dirty="0"/>
          </a:p>
          <a:p>
            <a:endParaRPr lang="en-US" dirty="0"/>
          </a:p>
        </p:txBody>
      </p:sp>
      <p:sp>
        <p:nvSpPr>
          <p:cNvPr id="4" name="Rectangle 3"/>
          <p:cNvSpPr/>
          <p:nvPr/>
        </p:nvSpPr>
        <p:spPr>
          <a:xfrm>
            <a:off x="457200" y="1016727"/>
            <a:ext cx="8409709" cy="4093428"/>
          </a:xfrm>
          <a:prstGeom prst="rect">
            <a:avLst/>
          </a:prstGeom>
        </p:spPr>
        <p:txBody>
          <a:bodyPr wrap="square">
            <a:spAutoFit/>
          </a:bodyPr>
          <a:lstStyle/>
          <a:p>
            <a:pPr>
              <a:spcBef>
                <a:spcPts val="800"/>
              </a:spcBef>
            </a:pPr>
            <a:endParaRPr lang="en-US" sz="2800" dirty="0">
              <a:latin typeface="Times New Roman" panose="02020603050405020304" pitchFamily="18" charset="0"/>
              <a:ea typeface="Times New Roman" panose="02020603050405020304" pitchFamily="18" charset="0"/>
            </a:endParaRPr>
          </a:p>
          <a:p>
            <a:r>
              <a:rPr lang="en-US" dirty="0">
                <a:latin typeface="Century Gothic" panose="020B0502020202020204" pitchFamily="34" charset="0"/>
                <a:ea typeface="Times New Roman" panose="02020603050405020304" pitchFamily="18" charset="0"/>
                <a:cs typeface="Arial" panose="020B0604020202020204" pitchFamily="34" charset="0"/>
              </a:rPr>
              <a:t> </a:t>
            </a:r>
            <a:r>
              <a:rPr lang="en-US" sz="2000" b="1" u="sng" dirty="0">
                <a:solidFill>
                  <a:srgbClr val="FF0000"/>
                </a:solidFill>
                <a:latin typeface="Calibri" panose="020F0502020204030204" pitchFamily="34" charset="0"/>
                <a:ea typeface="Meiryo" panose="020B0604030504040204" pitchFamily="34" charset="-128"/>
                <a:cs typeface="Helvetica" panose="020B0604020202020204" pitchFamily="34" charset="0"/>
              </a:rPr>
              <a:t>Montgomery County – continued</a:t>
            </a:r>
          </a:p>
          <a:p>
            <a:endParaRPr lang="en-US" sz="2000" dirty="0">
              <a:solidFill>
                <a:srgbClr val="FF0000"/>
              </a:solidFill>
              <a:latin typeface="Calibri" panose="020F0502020204030204" pitchFamily="34" charset="0"/>
              <a:ea typeface="Meiryo" panose="020B0604030504040204" pitchFamily="34" charset="-128"/>
            </a:endParaRPr>
          </a:p>
          <a:p>
            <a:pPr marL="342900" marR="0" lvl="0" indent="-342900">
              <a:spcBef>
                <a:spcPts val="0"/>
              </a:spcBef>
              <a:spcAft>
                <a:spcPts val="0"/>
              </a:spcAft>
              <a:buFont typeface="Symbol" panose="05050102010706020507" pitchFamily="18" charset="2"/>
              <a:buChar char=""/>
            </a:pPr>
            <a:r>
              <a:rPr lang="en-US" b="1" dirty="0">
                <a:solidFill>
                  <a:srgbClr val="000000"/>
                </a:solidFill>
                <a:latin typeface="Century Gothic" panose="020B0502020202020204" pitchFamily="34" charset="0"/>
                <a:ea typeface="Meiryo" panose="020B0604030504040204" pitchFamily="34" charset="-128"/>
              </a:rPr>
              <a:t>Victim/Witness Division / City of Dayton Prosecutor’s Office (for misdemeanors only) </a:t>
            </a:r>
          </a:p>
          <a:p>
            <a:pPr marR="0" lvl="0">
              <a:spcBef>
                <a:spcPts val="0"/>
              </a:spcBef>
              <a:spcAft>
                <a:spcPts val="0"/>
              </a:spcAft>
            </a:pPr>
            <a:r>
              <a:rPr lang="en-US" sz="2800" b="1" dirty="0">
                <a:solidFill>
                  <a:srgbClr val="000000"/>
                </a:solidFill>
                <a:latin typeface="Century Gothic" panose="020B0502020202020204" pitchFamily="34" charset="0"/>
                <a:ea typeface="Meiryo" panose="020B0604030504040204" pitchFamily="34" charset="-128"/>
              </a:rPr>
              <a:t>    </a:t>
            </a:r>
            <a:r>
              <a:rPr lang="en-US" dirty="0">
                <a:solidFill>
                  <a:srgbClr val="000000"/>
                </a:solidFill>
                <a:latin typeface="Century Gothic" panose="020B0502020202020204" pitchFamily="34" charset="0"/>
                <a:ea typeface="Meiryo" panose="020B0604030504040204" pitchFamily="34" charset="-128"/>
              </a:rPr>
              <a:t>(937) 333-4100</a:t>
            </a:r>
          </a:p>
          <a:p>
            <a:pPr marR="0" lvl="0">
              <a:spcBef>
                <a:spcPts val="0"/>
              </a:spcBef>
              <a:spcAft>
                <a:spcPts val="0"/>
              </a:spcAft>
            </a:pPr>
            <a:endParaRPr lang="en-US" sz="2800" dirty="0">
              <a:solidFill>
                <a:srgbClr val="000000"/>
              </a:solidFill>
              <a:latin typeface="Century Gothic" panose="020B0502020202020204" pitchFamily="34" charset="0"/>
              <a:ea typeface="Meiryo" panose="020B0604030504040204" pitchFamily="34" charset="-128"/>
            </a:endParaRPr>
          </a:p>
          <a:p>
            <a:pPr marL="342900" marR="0" lvl="0" indent="-342900">
              <a:spcBef>
                <a:spcPts val="0"/>
              </a:spcBef>
              <a:spcAft>
                <a:spcPts val="0"/>
              </a:spcAft>
              <a:buFont typeface="Symbol" panose="05050102010706020507" pitchFamily="18" charset="2"/>
              <a:buChar char=""/>
            </a:pPr>
            <a:r>
              <a:rPr lang="en-US" b="1" dirty="0">
                <a:solidFill>
                  <a:srgbClr val="000000"/>
                </a:solidFill>
                <a:latin typeface="Century Gothic" panose="020B0502020202020204"/>
                <a:ea typeface="Meiryo" panose="020B0604030504040204" pitchFamily="34" charset="-128"/>
              </a:rPr>
              <a:t>YWCA Dayton</a:t>
            </a:r>
          </a:p>
          <a:p>
            <a:pPr marL="457200" marR="0">
              <a:spcBef>
                <a:spcPts val="0"/>
              </a:spcBef>
              <a:spcAft>
                <a:spcPts val="0"/>
              </a:spcAft>
            </a:pPr>
            <a:r>
              <a:rPr lang="en-US" dirty="0">
                <a:solidFill>
                  <a:srgbClr val="000000"/>
                </a:solidFill>
                <a:latin typeface="Century Gothic" panose="020B0502020202020204" pitchFamily="34" charset="0"/>
                <a:ea typeface="Meiryo" panose="020B0604030504040204" pitchFamily="34" charset="-128"/>
              </a:rPr>
              <a:t>(</a:t>
            </a:r>
            <a:r>
              <a:rPr lang="en-US" dirty="0">
                <a:solidFill>
                  <a:srgbClr val="000000"/>
                </a:solidFill>
                <a:latin typeface="Century Gothic" panose="020B0502020202020204" pitchFamily="34" charset="0"/>
                <a:ea typeface="Arial Unicode MS" panose="020B0604020202020204" pitchFamily="34" charset="-128"/>
                <a:cs typeface="Arial Unicode MS" panose="020B0604020202020204" pitchFamily="34" charset="-128"/>
              </a:rPr>
              <a:t>937) 333-4100</a:t>
            </a:r>
          </a:p>
          <a:p>
            <a:pPr marL="457200" marR="0">
              <a:spcBef>
                <a:spcPts val="0"/>
              </a:spcBef>
              <a:spcAft>
                <a:spcPts val="0"/>
              </a:spcAft>
            </a:pPr>
            <a:endParaRPr lang="en-US" dirty="0">
              <a:solidFill>
                <a:srgbClr val="000000"/>
              </a:solidFill>
              <a:latin typeface="Century Gothic" panose="020B0502020202020204" pitchFamily="34" charset="0"/>
              <a:ea typeface="Arial Unicode MS" panose="020B0604020202020204" pitchFamily="34" charset="-128"/>
              <a:cs typeface="Arial Unicode MS" panose="020B0604020202020204" pitchFamily="34" charset="-128"/>
            </a:endParaRPr>
          </a:p>
          <a:p>
            <a:pPr marL="457200" marR="0">
              <a:spcBef>
                <a:spcPts val="0"/>
              </a:spcBef>
              <a:spcAft>
                <a:spcPts val="0"/>
              </a:spcAft>
            </a:pPr>
            <a:endParaRPr lang="en-US" sz="2800" dirty="0">
              <a:solidFill>
                <a:srgbClr val="000000"/>
              </a:solidFill>
              <a:latin typeface="Century Gothic" panose="020B0502020202020204" pitchFamily="34" charset="0"/>
              <a:ea typeface="Arial Unicode MS" panose="020B0604020202020204" pitchFamily="34" charset="-128"/>
              <a:cs typeface="Arial Unicode MS" panose="020B0604020202020204" pitchFamily="34" charset="-128"/>
            </a:endParaRPr>
          </a:p>
          <a:p>
            <a:pPr marL="457200" marR="0">
              <a:spcBef>
                <a:spcPts val="0"/>
              </a:spcBef>
              <a:spcAft>
                <a:spcPts val="0"/>
              </a:spcAft>
            </a:pPr>
            <a:r>
              <a:rPr lang="en-US" b="1" dirty="0">
                <a:solidFill>
                  <a:srgbClr val="000000"/>
                </a:solidFill>
                <a:latin typeface="Century Gothic" panose="020B0502020202020204" pitchFamily="34" charset="0"/>
                <a:ea typeface="Meiryo" panose="020B0604030504040204" pitchFamily="34" charset="-128"/>
              </a:rPr>
              <a:t> </a:t>
            </a:r>
            <a:endParaRPr lang="en-US" sz="2800" dirty="0">
              <a:solidFill>
                <a:srgbClr val="000000"/>
              </a:solidFill>
              <a:latin typeface="Arial" panose="020B0604020202020204" pitchFamily="34" charset="0"/>
              <a:ea typeface="Meiryo" panose="020B0604030504040204" pitchFamily="34" charset="-128"/>
            </a:endParaRPr>
          </a:p>
        </p:txBody>
      </p:sp>
    </p:spTree>
    <p:extLst>
      <p:ext uri="{BB962C8B-B14F-4D97-AF65-F5344CB8AC3E}">
        <p14:creationId xmlns:p14="http://schemas.microsoft.com/office/powerpoint/2010/main" val="14454810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Off-Campus Resources </a:t>
            </a:r>
          </a:p>
        </p:txBody>
      </p:sp>
      <p:sp>
        <p:nvSpPr>
          <p:cNvPr id="3" name="Content Placeholder 2"/>
          <p:cNvSpPr>
            <a:spLocks noGrp="1"/>
          </p:cNvSpPr>
          <p:nvPr>
            <p:ph idx="1"/>
          </p:nvPr>
        </p:nvSpPr>
        <p:spPr>
          <a:xfrm>
            <a:off x="457200" y="1417638"/>
            <a:ext cx="8229600" cy="4708525"/>
          </a:xfrm>
        </p:spPr>
        <p:txBody>
          <a:bodyPr>
            <a:normAutofit/>
          </a:bodyPr>
          <a:lstStyle/>
          <a:p>
            <a:pPr lvl="1"/>
            <a:endParaRPr lang="en-US" dirty="0">
              <a:latin typeface="Arial Black" pitchFamily="34" charset="0"/>
            </a:endParaRPr>
          </a:p>
          <a:p>
            <a:endParaRPr lang="en-US" dirty="0"/>
          </a:p>
          <a:p>
            <a:endParaRPr lang="en-US" dirty="0"/>
          </a:p>
        </p:txBody>
      </p:sp>
      <p:sp>
        <p:nvSpPr>
          <p:cNvPr id="4" name="Rectangle 3"/>
          <p:cNvSpPr/>
          <p:nvPr/>
        </p:nvSpPr>
        <p:spPr>
          <a:xfrm>
            <a:off x="526473" y="1503807"/>
            <a:ext cx="8160327" cy="3170099"/>
          </a:xfrm>
          <a:prstGeom prst="rect">
            <a:avLst/>
          </a:prstGeom>
        </p:spPr>
        <p:txBody>
          <a:bodyPr wrap="square">
            <a:spAutoFit/>
          </a:bodyPr>
          <a:lstStyle/>
          <a:p>
            <a:pPr>
              <a:lnSpc>
                <a:spcPct val="200000"/>
              </a:lnSpc>
            </a:pPr>
            <a:r>
              <a:rPr lang="en-US" sz="2000" b="1" u="sng" dirty="0">
                <a:solidFill>
                  <a:srgbClr val="FF0000"/>
                </a:solidFill>
                <a:latin typeface="Calibri" panose="020F0502020204030204" pitchFamily="34" charset="0"/>
                <a:ea typeface="Meiryo" panose="020B0604030504040204" pitchFamily="34" charset="-128"/>
                <a:cs typeface="Helvetica" panose="020B0604020202020204" pitchFamily="34" charset="0"/>
              </a:rPr>
              <a:t>Warren County</a:t>
            </a:r>
            <a:endParaRPr lang="en-US" sz="2000" dirty="0">
              <a:solidFill>
                <a:srgbClr val="FF0000"/>
              </a:solidFill>
              <a:latin typeface="Calibri" panose="020F0502020204030204" pitchFamily="34" charset="0"/>
              <a:ea typeface="Meiryo" panose="020B0604030504040204" pitchFamily="34" charset="-128"/>
            </a:endParaRPr>
          </a:p>
          <a:p>
            <a:pPr marL="342900" marR="0" lvl="0" indent="-342900">
              <a:spcBef>
                <a:spcPts val="0"/>
              </a:spcBef>
              <a:spcAft>
                <a:spcPts val="0"/>
              </a:spcAft>
              <a:buFont typeface="Symbol" panose="05050102010706020507" pitchFamily="18" charset="2"/>
              <a:buChar char=""/>
            </a:pPr>
            <a:r>
              <a:rPr lang="en-US" sz="2000" b="1" spc="20" dirty="0">
                <a:solidFill>
                  <a:srgbClr val="000000"/>
                </a:solidFill>
                <a:latin typeface="Calibri" panose="020F0502020204030204" pitchFamily="34" charset="0"/>
                <a:ea typeface="Meiryo" panose="020B0604030504040204" pitchFamily="34" charset="-128"/>
                <a:cs typeface="Arial" panose="020B0604020202020204" pitchFamily="34" charset="0"/>
              </a:rPr>
              <a:t>Abuse and Rape Crisis Shelter of Warren County</a:t>
            </a:r>
            <a:br>
              <a:rPr lang="en-US" sz="2000" spc="20" dirty="0">
                <a:solidFill>
                  <a:srgbClr val="000000"/>
                </a:solidFill>
                <a:latin typeface="Calibri" panose="020F0502020204030204" pitchFamily="34" charset="0"/>
                <a:ea typeface="Meiryo" panose="020B0604030504040204" pitchFamily="34" charset="-128"/>
              </a:rPr>
            </a:br>
            <a:r>
              <a:rPr lang="en-US" sz="2000" spc="20" dirty="0">
                <a:solidFill>
                  <a:srgbClr val="000000"/>
                </a:solidFill>
                <a:latin typeface="Calibri" panose="020F0502020204030204" pitchFamily="34" charset="0"/>
                <a:ea typeface="Meiryo" panose="020B0604030504040204" pitchFamily="34" charset="-128"/>
              </a:rPr>
              <a:t>(513) 695-1185</a:t>
            </a:r>
            <a:br>
              <a:rPr lang="en-US" sz="2000" spc="20" dirty="0">
                <a:solidFill>
                  <a:srgbClr val="000000"/>
                </a:solidFill>
                <a:latin typeface="Calibri" panose="020F0502020204030204" pitchFamily="34" charset="0"/>
                <a:ea typeface="Meiryo" panose="020B0604030504040204" pitchFamily="34" charset="-128"/>
              </a:rPr>
            </a:br>
            <a:r>
              <a:rPr lang="en-US" sz="2000" u="sng" spc="20" dirty="0">
                <a:solidFill>
                  <a:srgbClr val="000000"/>
                </a:solidFill>
                <a:latin typeface="Calibri" panose="020F0502020204030204" pitchFamily="34" charset="0"/>
                <a:ea typeface="Meiryo" panose="020B0604030504040204" pitchFamily="34" charset="-128"/>
                <a:hlinkClick r:id="rId2"/>
              </a:rPr>
              <a:t>www.arcshelter.com</a:t>
            </a:r>
            <a:endParaRPr lang="en-US" sz="2000" dirty="0">
              <a:solidFill>
                <a:srgbClr val="000000"/>
              </a:solidFill>
              <a:latin typeface="Calibri" panose="020F0502020204030204" pitchFamily="34" charset="0"/>
              <a:ea typeface="Meiryo" panose="020B0604030504040204" pitchFamily="34" charset="-128"/>
            </a:endParaRPr>
          </a:p>
          <a:p>
            <a:pPr marL="457200" marR="0">
              <a:spcBef>
                <a:spcPts val="0"/>
              </a:spcBef>
              <a:spcAft>
                <a:spcPts val="0"/>
              </a:spcAft>
            </a:pPr>
            <a:r>
              <a:rPr lang="en-US" sz="2000" dirty="0">
                <a:latin typeface="Calibri" panose="020F0502020204030204" pitchFamily="34" charset="0"/>
                <a:ea typeface="Times New Roman" panose="02020603050405020304" pitchFamily="18" charset="0"/>
                <a:cs typeface="Arial" panose="020B0604020202020204" pitchFamily="34" charset="0"/>
              </a:rPr>
              <a:t>Services offered include hospital advocacy, SANE program, SART participant, police advocacy, court advocacy, protection order assistance, victim compensation assistance, case management, support groups, survivor needs kits and prevention education.</a:t>
            </a:r>
            <a:endParaRPr lang="en-US" sz="2000" dirty="0">
              <a:latin typeface="Calibri" panose="020F0502020204030204" pitchFamily="34" charset="0"/>
              <a:ea typeface="Times New Roman" panose="02020603050405020304" pitchFamily="18" charset="0"/>
            </a:endParaRPr>
          </a:p>
          <a:p>
            <a:r>
              <a:rPr lang="en-US" sz="2000" dirty="0">
                <a:solidFill>
                  <a:srgbClr val="000000"/>
                </a:solidFill>
                <a:latin typeface="Calibri" panose="020F0502020204030204" pitchFamily="34" charset="0"/>
                <a:ea typeface="Meiryo" panose="020B0604030504040204" pitchFamily="34" charset="-128"/>
              </a:rPr>
              <a:t> </a:t>
            </a:r>
          </a:p>
        </p:txBody>
      </p:sp>
    </p:spTree>
    <p:extLst>
      <p:ext uri="{BB962C8B-B14F-4D97-AF65-F5344CB8AC3E}">
        <p14:creationId xmlns:p14="http://schemas.microsoft.com/office/powerpoint/2010/main" val="243322369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Off-Campus Resources </a:t>
            </a:r>
          </a:p>
        </p:txBody>
      </p:sp>
      <p:sp>
        <p:nvSpPr>
          <p:cNvPr id="3" name="Content Placeholder 2"/>
          <p:cNvSpPr>
            <a:spLocks noGrp="1"/>
          </p:cNvSpPr>
          <p:nvPr>
            <p:ph idx="1"/>
          </p:nvPr>
        </p:nvSpPr>
        <p:spPr>
          <a:xfrm>
            <a:off x="457200" y="1417638"/>
            <a:ext cx="8229600" cy="4708525"/>
          </a:xfrm>
        </p:spPr>
        <p:txBody>
          <a:bodyPr>
            <a:normAutofit/>
          </a:bodyPr>
          <a:lstStyle/>
          <a:p>
            <a:pPr lvl="1"/>
            <a:endParaRPr lang="en-US" dirty="0">
              <a:latin typeface="Arial Black" pitchFamily="34" charset="0"/>
            </a:endParaRPr>
          </a:p>
          <a:p>
            <a:endParaRPr lang="en-US" dirty="0"/>
          </a:p>
          <a:p>
            <a:endParaRPr lang="en-US" dirty="0"/>
          </a:p>
        </p:txBody>
      </p:sp>
      <p:sp>
        <p:nvSpPr>
          <p:cNvPr id="4" name="Rectangle 3"/>
          <p:cNvSpPr/>
          <p:nvPr/>
        </p:nvSpPr>
        <p:spPr>
          <a:xfrm>
            <a:off x="526473" y="1417638"/>
            <a:ext cx="8160327" cy="4093428"/>
          </a:xfrm>
          <a:prstGeom prst="rect">
            <a:avLst/>
          </a:prstGeom>
        </p:spPr>
        <p:txBody>
          <a:bodyPr wrap="square">
            <a:spAutoFit/>
          </a:bodyPr>
          <a:lstStyle/>
          <a:p>
            <a:pPr>
              <a:lnSpc>
                <a:spcPct val="200000"/>
              </a:lnSpc>
            </a:pPr>
            <a:r>
              <a:rPr lang="en-US" sz="2000" b="1" u="sng" dirty="0">
                <a:solidFill>
                  <a:srgbClr val="FF0000"/>
                </a:solidFill>
                <a:latin typeface="Calibri" panose="020F0502020204030204" pitchFamily="34" charset="0"/>
                <a:ea typeface="Meiryo" panose="020B0604030504040204" pitchFamily="34" charset="-128"/>
                <a:cs typeface="Helvetica" panose="020B0604020202020204" pitchFamily="34" charset="0"/>
              </a:rPr>
              <a:t>Warren County - continued</a:t>
            </a:r>
            <a:endParaRPr lang="en-US" sz="2000" dirty="0">
              <a:solidFill>
                <a:srgbClr val="FF0000"/>
              </a:solidFill>
              <a:latin typeface="Calibri" panose="020F0502020204030204" pitchFamily="34" charset="0"/>
              <a:ea typeface="Meiryo" panose="020B0604030504040204" pitchFamily="34" charset="-128"/>
            </a:endParaRPr>
          </a:p>
          <a:p>
            <a:r>
              <a:rPr lang="en-US" sz="2000" dirty="0">
                <a:solidFill>
                  <a:srgbClr val="000000"/>
                </a:solidFill>
                <a:latin typeface="Calibri" panose="020F0502020204030204" pitchFamily="34" charset="0"/>
                <a:ea typeface="Meiryo" panose="020B0604030504040204" pitchFamily="34" charset="-128"/>
              </a:rPr>
              <a:t> </a:t>
            </a:r>
          </a:p>
          <a:p>
            <a:pPr marL="342900" marR="0" lvl="0" indent="-342900">
              <a:spcBef>
                <a:spcPts val="0"/>
              </a:spcBef>
              <a:spcAft>
                <a:spcPts val="0"/>
              </a:spcAft>
              <a:buFont typeface="Symbol" panose="05050102010706020507" pitchFamily="18" charset="2"/>
              <a:buChar char=""/>
            </a:pPr>
            <a:r>
              <a:rPr lang="en-US" sz="2000" b="1" dirty="0">
                <a:solidFill>
                  <a:srgbClr val="000000"/>
                </a:solidFill>
                <a:latin typeface="Calibri" panose="020F0502020204030204" pitchFamily="34" charset="0"/>
                <a:ea typeface="Meiryo" panose="020B0604030504040204" pitchFamily="34" charset="-128"/>
              </a:rPr>
              <a:t>Victim Witness Services Division of the Warren County Prosecutor's Office</a:t>
            </a:r>
            <a:endParaRPr lang="en-US" sz="2000" dirty="0">
              <a:solidFill>
                <a:srgbClr val="000000"/>
              </a:solidFill>
              <a:latin typeface="Calibri" panose="020F0502020204030204" pitchFamily="34" charset="0"/>
              <a:ea typeface="Meiryo" panose="020B0604030504040204" pitchFamily="34" charset="-128"/>
            </a:endParaRPr>
          </a:p>
          <a:p>
            <a:pPr marL="457200" marR="0">
              <a:spcBef>
                <a:spcPts val="0"/>
              </a:spcBef>
              <a:spcAft>
                <a:spcPts val="0"/>
              </a:spcAft>
            </a:pPr>
            <a:r>
              <a:rPr lang="en-US" sz="2000" dirty="0">
                <a:solidFill>
                  <a:srgbClr val="000000"/>
                </a:solidFill>
                <a:latin typeface="Calibri" panose="020F0502020204030204" pitchFamily="34" charset="0"/>
                <a:ea typeface="Meiryo" panose="020B0604030504040204" pitchFamily="34" charset="-128"/>
              </a:rPr>
              <a:t>513-695-1325</a:t>
            </a:r>
          </a:p>
          <a:p>
            <a:pPr marL="457200" marR="0">
              <a:spcBef>
                <a:spcPts val="0"/>
              </a:spcBef>
              <a:spcAft>
                <a:spcPts val="0"/>
              </a:spcAft>
            </a:pPr>
            <a:r>
              <a:rPr lang="en-US" sz="2000" dirty="0">
                <a:solidFill>
                  <a:srgbClr val="000000"/>
                </a:solidFill>
                <a:latin typeface="Calibri" panose="020F0502020204030204" pitchFamily="34" charset="0"/>
                <a:ea typeface="Meiryo" panose="020B0604030504040204" pitchFamily="34" charset="-128"/>
              </a:rPr>
              <a:t>Services offered include </a:t>
            </a:r>
            <a:r>
              <a:rPr lang="en-US" sz="20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24-hour response to law enforcement requests for intervention and assistance, court advocacy, escorts and support during all stages of the criminal justice process, assistance in completing a Victim Impact Statement, assistance with </a:t>
            </a:r>
            <a:r>
              <a:rPr lang="en-US" sz="2000" u="sng"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VINE</a:t>
            </a:r>
            <a:r>
              <a:rPr lang="en-US" sz="20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registration/State Victim Notification Program, referrals to appropriate social service agencies, notification and explanation of all court proceedings and </a:t>
            </a:r>
            <a:r>
              <a:rPr lang="en-US" sz="2000" u="sng"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Victims of Crime Compensation</a:t>
            </a:r>
            <a:r>
              <a:rPr lang="en-US" sz="20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application assistance. </a:t>
            </a:r>
            <a:endParaRPr lang="en-US" sz="2000" dirty="0">
              <a:solidFill>
                <a:srgbClr val="000000"/>
              </a:solidFill>
              <a:effectLst/>
              <a:latin typeface="Calibri" panose="020F0502020204030204" pitchFamily="34" charset="0"/>
              <a:ea typeface="Meiryo" panose="020B0604030504040204" pitchFamily="34" charset="-128"/>
            </a:endParaRPr>
          </a:p>
        </p:txBody>
      </p:sp>
    </p:spTree>
    <p:extLst>
      <p:ext uri="{BB962C8B-B14F-4D97-AF65-F5344CB8AC3E}">
        <p14:creationId xmlns:p14="http://schemas.microsoft.com/office/powerpoint/2010/main" val="146961068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Student Code of Conduct and Disciplinary Policy</a:t>
            </a:r>
          </a:p>
        </p:txBody>
      </p:sp>
      <p:sp>
        <p:nvSpPr>
          <p:cNvPr id="3" name="Content Placeholder 2"/>
          <p:cNvSpPr>
            <a:spLocks noGrp="1"/>
          </p:cNvSpPr>
          <p:nvPr>
            <p:ph idx="1"/>
          </p:nvPr>
        </p:nvSpPr>
        <p:spPr>
          <a:xfrm>
            <a:off x="457200" y="1417638"/>
            <a:ext cx="8229600" cy="4708525"/>
          </a:xfrm>
        </p:spPr>
        <p:txBody>
          <a:bodyPr>
            <a:normAutofit/>
          </a:bodyPr>
          <a:lstStyle/>
          <a:p>
            <a:pPr lvl="1"/>
            <a:endParaRPr lang="en-US" dirty="0">
              <a:latin typeface="Arial Black" pitchFamily="34" charset="0"/>
            </a:endParaRPr>
          </a:p>
          <a:p>
            <a:endParaRPr lang="en-US" dirty="0"/>
          </a:p>
          <a:p>
            <a:endParaRPr lang="en-US" dirty="0"/>
          </a:p>
        </p:txBody>
      </p:sp>
      <p:sp>
        <p:nvSpPr>
          <p:cNvPr id="4" name="Rectangle 3"/>
          <p:cNvSpPr/>
          <p:nvPr/>
        </p:nvSpPr>
        <p:spPr>
          <a:xfrm>
            <a:off x="457200" y="1492684"/>
            <a:ext cx="8474364" cy="3477875"/>
          </a:xfrm>
          <a:prstGeom prst="rect">
            <a:avLst/>
          </a:prstGeom>
        </p:spPr>
        <p:txBody>
          <a:bodyPr wrap="square">
            <a:spAutoFit/>
          </a:bodyPr>
          <a:lstStyle/>
          <a:p>
            <a:r>
              <a:rPr lang="en-US" sz="2000" dirty="0">
                <a:solidFill>
                  <a:srgbClr val="000000"/>
                </a:solidFill>
                <a:latin typeface="Garamond" panose="02020404030301010803" pitchFamily="18" charset="0"/>
                <a:ea typeface="Meiryo" panose="020B0604030504040204" pitchFamily="34" charset="-128"/>
                <a:cs typeface="Garamond" panose="02020404030301010803" pitchFamily="18" charset="0"/>
              </a:rPr>
              <a:t> </a:t>
            </a:r>
            <a:endParaRPr lang="en-US" sz="2800" dirty="0">
              <a:solidFill>
                <a:srgbClr val="000000"/>
              </a:solidFill>
              <a:latin typeface="Arial" panose="020B0604020202020204" pitchFamily="34" charset="0"/>
              <a:ea typeface="Meiryo" panose="020B0604030504040204" pitchFamily="34" charset="-128"/>
            </a:endParaRPr>
          </a:p>
          <a:p>
            <a:r>
              <a:rPr lang="en-US" sz="2000" dirty="0">
                <a:solidFill>
                  <a:srgbClr val="000000"/>
                </a:solidFill>
                <a:latin typeface="Garamond" panose="02020404030301010803" pitchFamily="18" charset="0"/>
                <a:ea typeface="Meiryo" panose="020B0604030504040204" pitchFamily="34" charset="-128"/>
                <a:cs typeface="Garamond" panose="02020404030301010803" pitchFamily="18" charset="0"/>
              </a:rPr>
              <a:t> </a:t>
            </a:r>
            <a:endParaRPr lang="en-US" sz="2800" dirty="0">
              <a:solidFill>
                <a:srgbClr val="000000"/>
              </a:solidFill>
              <a:latin typeface="Arial" panose="020B0604020202020204" pitchFamily="34" charset="0"/>
              <a:ea typeface="Meiryo" panose="020B0604030504040204" pitchFamily="34" charset="-128"/>
            </a:endParaRPr>
          </a:p>
          <a:p>
            <a:pPr marL="342900" indent="-342900">
              <a:buFont typeface="Arial" panose="020B0604020202020204" pitchFamily="34" charset="0"/>
              <a:buChar char="•"/>
            </a:pPr>
            <a:r>
              <a:rPr lang="en-US" sz="2000" dirty="0">
                <a:solidFill>
                  <a:srgbClr val="000000"/>
                </a:solidFill>
                <a:latin typeface="Calibri" panose="020F0502020204030204" pitchFamily="34" charset="0"/>
                <a:ea typeface="Meiryo" panose="020B0604030504040204" pitchFamily="34" charset="-128"/>
              </a:rPr>
              <a:t>The college established a Student Code of Conduct to ensure the safety and welfare of the Sinclair Community College community.  </a:t>
            </a:r>
          </a:p>
          <a:p>
            <a:pPr marL="342900" indent="-342900">
              <a:buFont typeface="Arial" panose="020B0604020202020204" pitchFamily="34" charset="0"/>
              <a:buChar char="•"/>
            </a:pPr>
            <a:endParaRPr lang="en-US" sz="2000" dirty="0">
              <a:solidFill>
                <a:srgbClr val="000000"/>
              </a:solidFill>
              <a:latin typeface="Calibri" panose="020F0502020204030204" pitchFamily="34" charset="0"/>
              <a:ea typeface="Meiryo" panose="020B0604030504040204" pitchFamily="34" charset="-128"/>
            </a:endParaRPr>
          </a:p>
          <a:p>
            <a:pPr marL="342900" indent="-342900">
              <a:buFont typeface="Arial" panose="020B0604020202020204" pitchFamily="34" charset="0"/>
              <a:buChar char="•"/>
            </a:pPr>
            <a:r>
              <a:rPr lang="en-US" sz="2000" dirty="0">
                <a:solidFill>
                  <a:srgbClr val="000000"/>
                </a:solidFill>
                <a:latin typeface="Calibri" panose="020F0502020204030204" pitchFamily="34" charset="0"/>
                <a:ea typeface="Meiryo" panose="020B0604030504040204" pitchFamily="34" charset="-128"/>
              </a:rPr>
              <a:t>Students admitted to the college agree to adhere to the rules, regulations, and policies set forth in the code.  </a:t>
            </a:r>
          </a:p>
          <a:p>
            <a:pPr marL="342900" indent="-342900">
              <a:buFont typeface="Arial" panose="020B0604020202020204" pitchFamily="34" charset="0"/>
              <a:buChar char="•"/>
            </a:pPr>
            <a:endParaRPr lang="en-US" sz="2000" dirty="0">
              <a:solidFill>
                <a:srgbClr val="000000"/>
              </a:solidFill>
              <a:latin typeface="Calibri" panose="020F0502020204030204" pitchFamily="34" charset="0"/>
              <a:ea typeface="Meiryo" panose="020B0604030504040204" pitchFamily="34" charset="-128"/>
            </a:endParaRPr>
          </a:p>
          <a:p>
            <a:pPr marL="342900" indent="-342900">
              <a:buFont typeface="Arial" panose="020B0604020202020204" pitchFamily="34" charset="0"/>
              <a:buChar char="•"/>
            </a:pPr>
            <a:r>
              <a:rPr lang="en-US" sz="2000" dirty="0">
                <a:solidFill>
                  <a:srgbClr val="000000"/>
                </a:solidFill>
                <a:latin typeface="Calibri" panose="020F0502020204030204" pitchFamily="34" charset="0"/>
                <a:ea typeface="Meiryo" panose="020B0604030504040204" pitchFamily="34" charset="-128"/>
              </a:rPr>
              <a:t>Students voluntarily assume the obligation to fulfill the responsibilities set forth in the handbook and to bear personal responsibility for their actions. </a:t>
            </a:r>
          </a:p>
          <a:p>
            <a:endParaRPr lang="en-US" sz="2000" dirty="0">
              <a:solidFill>
                <a:srgbClr val="000000"/>
              </a:solidFill>
              <a:latin typeface="Calibri" panose="020F0502020204030204" pitchFamily="34" charset="0"/>
              <a:ea typeface="Meiryo" panose="020B0604030504040204" pitchFamily="34" charset="-128"/>
            </a:endParaRPr>
          </a:p>
        </p:txBody>
      </p:sp>
    </p:spTree>
    <p:extLst>
      <p:ext uri="{BB962C8B-B14F-4D97-AF65-F5344CB8AC3E}">
        <p14:creationId xmlns:p14="http://schemas.microsoft.com/office/powerpoint/2010/main" val="158293537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Student Code of Conduct and Disciplinary Policy</a:t>
            </a:r>
          </a:p>
        </p:txBody>
      </p:sp>
      <p:sp>
        <p:nvSpPr>
          <p:cNvPr id="3" name="Content Placeholder 2"/>
          <p:cNvSpPr>
            <a:spLocks noGrp="1"/>
          </p:cNvSpPr>
          <p:nvPr>
            <p:ph idx="1"/>
          </p:nvPr>
        </p:nvSpPr>
        <p:spPr>
          <a:xfrm>
            <a:off x="457200" y="1417638"/>
            <a:ext cx="8229600" cy="4708525"/>
          </a:xfrm>
        </p:spPr>
        <p:txBody>
          <a:bodyPr>
            <a:normAutofit/>
          </a:bodyPr>
          <a:lstStyle/>
          <a:p>
            <a:pPr lvl="1"/>
            <a:endParaRPr lang="en-US" dirty="0">
              <a:latin typeface="Arial Black" pitchFamily="34" charset="0"/>
            </a:endParaRPr>
          </a:p>
          <a:p>
            <a:endParaRPr lang="en-US" dirty="0"/>
          </a:p>
          <a:p>
            <a:endParaRPr lang="en-US" dirty="0"/>
          </a:p>
        </p:txBody>
      </p:sp>
      <p:sp>
        <p:nvSpPr>
          <p:cNvPr id="4" name="Rectangle 3"/>
          <p:cNvSpPr/>
          <p:nvPr/>
        </p:nvSpPr>
        <p:spPr>
          <a:xfrm>
            <a:off x="457200" y="1030865"/>
            <a:ext cx="8474364" cy="3785652"/>
          </a:xfrm>
          <a:prstGeom prst="rect">
            <a:avLst/>
          </a:prstGeom>
        </p:spPr>
        <p:txBody>
          <a:bodyPr wrap="square">
            <a:spAutoFit/>
          </a:bodyPr>
          <a:lstStyle/>
          <a:p>
            <a:r>
              <a:rPr lang="en-US" sz="2000" dirty="0">
                <a:solidFill>
                  <a:srgbClr val="000000"/>
                </a:solidFill>
                <a:latin typeface="Garamond" panose="02020404030301010803" pitchFamily="18" charset="0"/>
                <a:ea typeface="Meiryo" panose="020B0604030504040204" pitchFamily="34" charset="-128"/>
                <a:cs typeface="Garamond" panose="02020404030301010803" pitchFamily="18" charset="0"/>
              </a:rPr>
              <a:t> </a:t>
            </a:r>
            <a:endParaRPr lang="en-US" sz="2800" dirty="0">
              <a:solidFill>
                <a:srgbClr val="000000"/>
              </a:solidFill>
              <a:latin typeface="Arial" panose="020B0604020202020204" pitchFamily="34" charset="0"/>
              <a:ea typeface="Meiryo" panose="020B0604030504040204" pitchFamily="34" charset="-128"/>
            </a:endParaRPr>
          </a:p>
          <a:p>
            <a:r>
              <a:rPr lang="en-US" sz="2000" dirty="0">
                <a:solidFill>
                  <a:srgbClr val="000000"/>
                </a:solidFill>
                <a:latin typeface="Garamond" panose="02020404030301010803" pitchFamily="18" charset="0"/>
                <a:ea typeface="Meiryo" panose="020B0604030504040204" pitchFamily="34" charset="-128"/>
                <a:cs typeface="Garamond" panose="02020404030301010803" pitchFamily="18" charset="0"/>
              </a:rPr>
              <a:t> </a:t>
            </a:r>
            <a:endParaRPr lang="en-US" sz="2800" dirty="0">
              <a:solidFill>
                <a:srgbClr val="000000"/>
              </a:solidFill>
              <a:latin typeface="Arial" panose="020B0604020202020204" pitchFamily="34" charset="0"/>
              <a:ea typeface="Meiryo" panose="020B0604030504040204" pitchFamily="34" charset="-128"/>
            </a:endParaRPr>
          </a:p>
          <a:p>
            <a:endParaRPr lang="en-US" sz="2000" dirty="0">
              <a:solidFill>
                <a:srgbClr val="000000"/>
              </a:solidFill>
              <a:latin typeface="Calibri" panose="020F0502020204030204" pitchFamily="34" charset="0"/>
              <a:ea typeface="Meiryo" panose="020B0604030504040204" pitchFamily="34" charset="-128"/>
            </a:endParaRPr>
          </a:p>
          <a:p>
            <a:pPr marL="342900" indent="-342900">
              <a:buFont typeface="Arial" panose="020B0604020202020204" pitchFamily="34" charset="0"/>
              <a:buChar char="•"/>
            </a:pPr>
            <a:r>
              <a:rPr lang="en-US" sz="2000" dirty="0">
                <a:solidFill>
                  <a:srgbClr val="000000"/>
                </a:solidFill>
                <a:latin typeface="Calibri" panose="020F0502020204030204" pitchFamily="34" charset="0"/>
                <a:ea typeface="Meiryo" panose="020B0604030504040204" pitchFamily="34" charset="-128"/>
              </a:rPr>
              <a:t>The college has developed policies, procedures, and standards, which endeavor to protect the rights of each member of the college community. </a:t>
            </a:r>
          </a:p>
          <a:p>
            <a:pPr marL="342900" indent="-342900">
              <a:buFont typeface="Arial" panose="020B0604020202020204" pitchFamily="34" charset="0"/>
              <a:buChar char="•"/>
            </a:pPr>
            <a:endParaRPr lang="en-US" sz="2000" dirty="0">
              <a:solidFill>
                <a:srgbClr val="000000"/>
              </a:solidFill>
              <a:latin typeface="Calibri" panose="020F0502020204030204" pitchFamily="34" charset="0"/>
              <a:ea typeface="Meiryo" panose="020B0604030504040204" pitchFamily="34" charset="-128"/>
            </a:endParaRPr>
          </a:p>
          <a:p>
            <a:pPr marL="342900" indent="-342900">
              <a:buFont typeface="Arial" panose="020B0604020202020204" pitchFamily="34" charset="0"/>
              <a:buChar char="•"/>
            </a:pPr>
            <a:r>
              <a:rPr lang="en-US" sz="2000" dirty="0">
                <a:solidFill>
                  <a:srgbClr val="000000"/>
                </a:solidFill>
                <a:latin typeface="Calibri" panose="020F0502020204030204" pitchFamily="34" charset="0"/>
                <a:ea typeface="Meiryo" panose="020B0604030504040204" pitchFamily="34" charset="-128"/>
              </a:rPr>
              <a:t>The Sinclair president has assigned responsibility for the implementation of the Student Code of Conduct to the Director of Student Affairs or his or her designee. </a:t>
            </a:r>
          </a:p>
          <a:p>
            <a:pPr marL="342900" indent="-342900">
              <a:buFont typeface="Arial" panose="020B0604020202020204" pitchFamily="34" charset="0"/>
              <a:buChar char="•"/>
            </a:pPr>
            <a:endParaRPr lang="en-US" sz="2000" dirty="0">
              <a:solidFill>
                <a:srgbClr val="000000"/>
              </a:solidFill>
              <a:latin typeface="Calibri" panose="020F0502020204030204" pitchFamily="34" charset="0"/>
              <a:ea typeface="Meiryo" panose="020B0604030504040204" pitchFamily="34" charset="-128"/>
            </a:endParaRPr>
          </a:p>
          <a:p>
            <a:pPr marL="342900" indent="-342900">
              <a:buFont typeface="Arial" panose="020B0604020202020204" pitchFamily="34" charset="0"/>
              <a:buChar char="•"/>
            </a:pPr>
            <a:r>
              <a:rPr lang="en-US" sz="2000" dirty="0">
                <a:solidFill>
                  <a:srgbClr val="000000"/>
                </a:solidFill>
                <a:latin typeface="Calibri" panose="020F0502020204030204" pitchFamily="34" charset="0"/>
                <a:ea typeface="Meiryo" panose="020B0604030504040204" pitchFamily="34" charset="-128"/>
              </a:rPr>
              <a:t>Students should be aware that the student conduct process is different from criminal and civil court proceedings. </a:t>
            </a:r>
            <a:endParaRPr lang="en-US" sz="2000" dirty="0">
              <a:solidFill>
                <a:srgbClr val="000000"/>
              </a:solidFill>
              <a:effectLst/>
              <a:latin typeface="Calibri" panose="020F0502020204030204" pitchFamily="34" charset="0"/>
              <a:ea typeface="Meiryo" panose="020B0604030504040204" pitchFamily="34" charset="-128"/>
            </a:endParaRPr>
          </a:p>
        </p:txBody>
      </p:sp>
    </p:spTree>
    <p:extLst>
      <p:ext uri="{BB962C8B-B14F-4D97-AF65-F5344CB8AC3E}">
        <p14:creationId xmlns:p14="http://schemas.microsoft.com/office/powerpoint/2010/main" val="1847416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Title IX Investigations</a:t>
            </a:r>
          </a:p>
        </p:txBody>
      </p:sp>
      <p:sp>
        <p:nvSpPr>
          <p:cNvPr id="3" name="Content Placeholder 2"/>
          <p:cNvSpPr>
            <a:spLocks noGrp="1"/>
          </p:cNvSpPr>
          <p:nvPr>
            <p:ph idx="1"/>
          </p:nvPr>
        </p:nvSpPr>
        <p:spPr/>
        <p:txBody>
          <a:bodyPr>
            <a:normAutofit/>
          </a:bodyPr>
          <a:lstStyle/>
          <a:p>
            <a:r>
              <a:rPr lang="en-US" sz="2400" dirty="0"/>
              <a:t>A Title IX investigation will also be conducted by the Sinclair Title IX Coordinator that is independent from any criminal investigation. </a:t>
            </a:r>
          </a:p>
          <a:p>
            <a:pPr marL="0" indent="0">
              <a:buNone/>
            </a:pPr>
            <a:endParaRPr lang="en-US" sz="2400" dirty="0"/>
          </a:p>
          <a:p>
            <a:r>
              <a:rPr lang="en-US" sz="2400" dirty="0"/>
              <a:t>The Title IX Coordinator</a:t>
            </a:r>
            <a:r>
              <a:rPr lang="en-US" sz="2400" b="1" dirty="0"/>
              <a:t> </a:t>
            </a:r>
            <a:r>
              <a:rPr lang="en-US" sz="2400" dirty="0"/>
              <a:t>is responsible for the prompt and impartial investigation of reports and allegations of sexual misconduct. </a:t>
            </a:r>
          </a:p>
          <a:p>
            <a:pPr marL="0" indent="0">
              <a:buNone/>
            </a:pPr>
            <a:endParaRPr lang="en-US" sz="2400" dirty="0"/>
          </a:p>
          <a:p>
            <a:r>
              <a:rPr lang="en-US" sz="2400" dirty="0"/>
              <a:t>The Title IX Coordinator will conduct a fact-finding process and effectuate steps to reasonably end any sexual misconduct, discrimination, or violence.</a:t>
            </a:r>
          </a:p>
          <a:p>
            <a:endParaRPr lang="en-US" dirty="0"/>
          </a:p>
        </p:txBody>
      </p:sp>
    </p:spTree>
    <p:extLst>
      <p:ext uri="{BB962C8B-B14F-4D97-AF65-F5344CB8AC3E}">
        <p14:creationId xmlns:p14="http://schemas.microsoft.com/office/powerpoint/2010/main" val="111504733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SCC Code of Student Conduct</a:t>
            </a:r>
          </a:p>
        </p:txBody>
      </p:sp>
      <p:sp>
        <p:nvSpPr>
          <p:cNvPr id="3" name="Content Placeholder 2"/>
          <p:cNvSpPr>
            <a:spLocks noGrp="1"/>
          </p:cNvSpPr>
          <p:nvPr>
            <p:ph idx="1"/>
          </p:nvPr>
        </p:nvSpPr>
        <p:spPr>
          <a:xfrm>
            <a:off x="457200" y="1417638"/>
            <a:ext cx="8229600" cy="4708525"/>
          </a:xfrm>
        </p:spPr>
        <p:txBody>
          <a:bodyPr>
            <a:normAutofit/>
          </a:bodyPr>
          <a:lstStyle/>
          <a:p>
            <a:pPr lvl="1"/>
            <a:endParaRPr lang="en-US" dirty="0">
              <a:latin typeface="Arial Black" pitchFamily="34" charset="0"/>
            </a:endParaRPr>
          </a:p>
          <a:p>
            <a:endParaRPr lang="en-US" dirty="0"/>
          </a:p>
          <a:p>
            <a:endParaRPr lang="en-US" dirty="0"/>
          </a:p>
        </p:txBody>
      </p:sp>
      <p:sp>
        <p:nvSpPr>
          <p:cNvPr id="4" name="Rectangle 3"/>
          <p:cNvSpPr/>
          <p:nvPr/>
        </p:nvSpPr>
        <p:spPr>
          <a:xfrm>
            <a:off x="526474" y="1213576"/>
            <a:ext cx="8312726" cy="4832092"/>
          </a:xfrm>
          <a:prstGeom prst="rect">
            <a:avLst/>
          </a:prstGeom>
        </p:spPr>
        <p:txBody>
          <a:bodyPr wrap="square">
            <a:spAutoFit/>
          </a:bodyPr>
          <a:lstStyle/>
          <a:p>
            <a:r>
              <a:rPr lang="en-US" sz="1400" dirty="0">
                <a:solidFill>
                  <a:srgbClr val="000000"/>
                </a:solidFill>
                <a:latin typeface="Calibri" panose="020F0502020204030204" pitchFamily="34" charset="0"/>
                <a:ea typeface="Meiryo" panose="020B0604030504040204" pitchFamily="34" charset="-128"/>
                <a:cs typeface="Garamond" panose="02020404030301010803" pitchFamily="18" charset="0"/>
              </a:rPr>
              <a:t>The Code of Student Conduct shall apply: </a:t>
            </a:r>
          </a:p>
          <a:p>
            <a:endParaRPr lang="en-US" sz="1400" dirty="0">
              <a:solidFill>
                <a:srgbClr val="000000"/>
              </a:solidFill>
              <a:latin typeface="Calibri" panose="020F0502020204030204" pitchFamily="34" charset="0"/>
              <a:ea typeface="Meiryo" panose="020B0604030504040204" pitchFamily="34" charset="-128"/>
            </a:endParaRPr>
          </a:p>
          <a:p>
            <a:pPr marL="342900" marR="0" lvl="0" indent="-342900">
              <a:buFont typeface="Symbol" panose="05050102010706020507" pitchFamily="18" charset="2"/>
              <a:buChar char=""/>
            </a:pPr>
            <a:r>
              <a:rPr lang="en-US" sz="1400" dirty="0">
                <a:solidFill>
                  <a:srgbClr val="000000"/>
                </a:solidFill>
                <a:latin typeface="Calibri" panose="020F0502020204030204" pitchFamily="34" charset="0"/>
                <a:ea typeface="Meiryo" panose="020B0604030504040204" pitchFamily="34" charset="-128"/>
                <a:cs typeface="Garamond" panose="02020404030301010803" pitchFamily="18" charset="0"/>
              </a:rPr>
              <a:t>Any campus, learning center or neighborhood center</a:t>
            </a:r>
          </a:p>
          <a:p>
            <a:pPr marR="0" lvl="0"/>
            <a:endParaRPr lang="en-US" sz="1400" dirty="0">
              <a:solidFill>
                <a:srgbClr val="000000"/>
              </a:solidFill>
              <a:latin typeface="Calibri" panose="020F0502020204030204" pitchFamily="34" charset="0"/>
              <a:ea typeface="Meiryo" panose="020B0604030504040204" pitchFamily="34" charset="-128"/>
            </a:endParaRPr>
          </a:p>
          <a:p>
            <a:pPr marL="342900" marR="0" lvl="0" indent="-342900">
              <a:buFont typeface="Symbol" panose="05050102010706020507" pitchFamily="18" charset="2"/>
              <a:buChar char=""/>
            </a:pPr>
            <a:r>
              <a:rPr lang="en-US" sz="1400" dirty="0">
                <a:solidFill>
                  <a:srgbClr val="000000"/>
                </a:solidFill>
                <a:latin typeface="Calibri" panose="020F0502020204030204" pitchFamily="34" charset="0"/>
                <a:ea typeface="Meiryo" panose="020B0604030504040204" pitchFamily="34" charset="-128"/>
                <a:cs typeface="Garamond" panose="02020404030301010803" pitchFamily="18" charset="0"/>
              </a:rPr>
              <a:t>Any clinical or internship site</a:t>
            </a:r>
          </a:p>
          <a:p>
            <a:pPr marR="0" lvl="0"/>
            <a:endParaRPr lang="en-US" sz="1400" dirty="0">
              <a:solidFill>
                <a:srgbClr val="000000"/>
              </a:solidFill>
              <a:latin typeface="Calibri" panose="020F0502020204030204" pitchFamily="34" charset="0"/>
              <a:ea typeface="Meiryo" panose="020B0604030504040204" pitchFamily="34" charset="-128"/>
            </a:endParaRPr>
          </a:p>
          <a:p>
            <a:pPr marL="342900" marR="0" lvl="0" indent="-342900">
              <a:buFont typeface="Symbol" panose="05050102010706020507" pitchFamily="18" charset="2"/>
              <a:buChar char=""/>
            </a:pPr>
            <a:r>
              <a:rPr lang="en-US" sz="1400" dirty="0">
                <a:solidFill>
                  <a:srgbClr val="000000"/>
                </a:solidFill>
                <a:latin typeface="Calibri" panose="020F0502020204030204" pitchFamily="34" charset="0"/>
                <a:ea typeface="Meiryo" panose="020B0604030504040204" pitchFamily="34" charset="-128"/>
                <a:cs typeface="Garamond" panose="02020404030301010803" pitchFamily="18" charset="0"/>
              </a:rPr>
              <a:t>At any college sponsored or college affiliated activity or event</a:t>
            </a:r>
          </a:p>
          <a:p>
            <a:pPr marL="342900" marR="0" lvl="0" indent="-342900">
              <a:buFont typeface="Symbol" panose="05050102010706020507" pitchFamily="18" charset="2"/>
              <a:buChar char=""/>
            </a:pPr>
            <a:endParaRPr lang="en-US" sz="1400" dirty="0">
              <a:solidFill>
                <a:srgbClr val="000000"/>
              </a:solidFill>
              <a:latin typeface="Calibri" panose="020F0502020204030204" pitchFamily="34" charset="0"/>
              <a:ea typeface="Meiryo" panose="020B0604030504040204" pitchFamily="34" charset="-128"/>
            </a:endParaRPr>
          </a:p>
          <a:p>
            <a:pPr marL="342900" marR="0" lvl="0" indent="-342900">
              <a:buFont typeface="Symbol" panose="05050102010706020507" pitchFamily="18" charset="2"/>
              <a:buChar char=""/>
            </a:pPr>
            <a:r>
              <a:rPr lang="en-US" sz="1400" dirty="0">
                <a:solidFill>
                  <a:srgbClr val="000000"/>
                </a:solidFill>
                <a:latin typeface="Calibri" panose="020F0502020204030204" pitchFamily="34" charset="0"/>
                <a:ea typeface="Meiryo" panose="020B0604030504040204" pitchFamily="34" charset="-128"/>
                <a:cs typeface="Garamond" panose="02020404030301010803" pitchFamily="18" charset="0"/>
              </a:rPr>
              <a:t>Any and all lands owned or leased by the college</a:t>
            </a:r>
          </a:p>
          <a:p>
            <a:pPr marL="342900" marR="0" lvl="0" indent="-342900">
              <a:buFont typeface="Symbol" panose="05050102010706020507" pitchFamily="18" charset="2"/>
              <a:buChar char=""/>
            </a:pPr>
            <a:endParaRPr lang="en-US" sz="1400" dirty="0">
              <a:solidFill>
                <a:srgbClr val="000000"/>
              </a:solidFill>
              <a:latin typeface="Calibri" panose="020F0502020204030204" pitchFamily="34" charset="0"/>
              <a:ea typeface="Meiryo" panose="020B0604030504040204" pitchFamily="34" charset="-128"/>
            </a:endParaRPr>
          </a:p>
          <a:p>
            <a:pPr marL="342900" marR="0" lvl="0" indent="-342900">
              <a:buFont typeface="Symbol" panose="05050102010706020507" pitchFamily="18" charset="2"/>
              <a:buChar char=""/>
            </a:pPr>
            <a:r>
              <a:rPr lang="en-US" sz="1400" dirty="0">
                <a:solidFill>
                  <a:srgbClr val="000000"/>
                </a:solidFill>
                <a:latin typeface="Calibri" panose="020F0502020204030204" pitchFamily="34" charset="0"/>
                <a:ea typeface="Meiryo" panose="020B0604030504040204" pitchFamily="34" charset="-128"/>
                <a:cs typeface="Garamond" panose="02020404030301010803" pitchFamily="18" charset="0"/>
              </a:rPr>
              <a:t>Any location where a student is engaged in a college related activity</a:t>
            </a:r>
          </a:p>
          <a:p>
            <a:pPr marL="342900" marR="0" lvl="0" indent="-342900">
              <a:buFont typeface="Symbol" panose="05050102010706020507" pitchFamily="18" charset="2"/>
              <a:buChar char=""/>
            </a:pPr>
            <a:endParaRPr lang="en-US" sz="1400" dirty="0">
              <a:solidFill>
                <a:srgbClr val="000000"/>
              </a:solidFill>
              <a:latin typeface="Calibri" panose="020F0502020204030204" pitchFamily="34" charset="0"/>
              <a:ea typeface="Meiryo" panose="020B0604030504040204" pitchFamily="34" charset="-128"/>
            </a:endParaRPr>
          </a:p>
          <a:p>
            <a:pPr marL="342900" marR="0" lvl="0" indent="-342900">
              <a:buFont typeface="Symbol" panose="05050102010706020507" pitchFamily="18" charset="2"/>
              <a:buChar char=""/>
            </a:pPr>
            <a:r>
              <a:rPr lang="en-US" sz="1400" dirty="0">
                <a:solidFill>
                  <a:srgbClr val="000000"/>
                </a:solidFill>
                <a:latin typeface="Calibri" panose="020F0502020204030204" pitchFamily="34" charset="0"/>
                <a:ea typeface="Meiryo" panose="020B0604030504040204" pitchFamily="34" charset="-128"/>
                <a:cs typeface="Garamond" panose="02020404030301010803" pitchFamily="18" charset="0"/>
              </a:rPr>
              <a:t>Any off-campus activity when the administration determines that the off-campus conduct affects a substantial interest to Sinclair Community College</a:t>
            </a:r>
          </a:p>
          <a:p>
            <a:pPr marL="342900" marR="0" lvl="0" indent="-342900">
              <a:buFont typeface="Symbol" panose="05050102010706020507" pitchFamily="18" charset="2"/>
              <a:buChar char=""/>
            </a:pPr>
            <a:endParaRPr lang="en-US" sz="1400" dirty="0">
              <a:solidFill>
                <a:srgbClr val="000000"/>
              </a:solidFill>
              <a:latin typeface="Calibri" panose="020F0502020204030204" pitchFamily="34" charset="0"/>
              <a:ea typeface="Meiryo" panose="020B0604030504040204" pitchFamily="34" charset="-128"/>
            </a:endParaRPr>
          </a:p>
          <a:p>
            <a:pPr marL="342900" marR="0" lvl="0" indent="-342900">
              <a:buFont typeface="Symbol" panose="05050102010706020507" pitchFamily="18" charset="2"/>
              <a:buChar char=""/>
            </a:pPr>
            <a:r>
              <a:rPr lang="en-US" sz="1400" dirty="0">
                <a:solidFill>
                  <a:srgbClr val="000000"/>
                </a:solidFill>
                <a:latin typeface="Calibri" panose="020F0502020204030204" pitchFamily="34" charset="0"/>
                <a:ea typeface="Meiryo" panose="020B0604030504040204" pitchFamily="34" charset="-128"/>
                <a:cs typeface="Garamond" panose="02020404030301010803" pitchFamily="18" charset="0"/>
              </a:rPr>
              <a:t>College athletic team events off campus</a:t>
            </a:r>
          </a:p>
          <a:p>
            <a:pPr marL="342900" marR="0" lvl="0" indent="-342900">
              <a:buFont typeface="Symbol" panose="05050102010706020507" pitchFamily="18" charset="2"/>
              <a:buChar char=""/>
            </a:pPr>
            <a:endParaRPr lang="en-US" sz="1400" dirty="0">
              <a:solidFill>
                <a:srgbClr val="000000"/>
              </a:solidFill>
              <a:latin typeface="Calibri" panose="020F0502020204030204" pitchFamily="34" charset="0"/>
              <a:ea typeface="Meiryo" panose="020B0604030504040204" pitchFamily="34" charset="-128"/>
            </a:endParaRPr>
          </a:p>
          <a:p>
            <a:pPr marL="342900" marR="0" lvl="0" indent="-342900">
              <a:buFont typeface="Symbol" panose="05050102010706020507" pitchFamily="18" charset="2"/>
              <a:buChar char=""/>
            </a:pPr>
            <a:r>
              <a:rPr lang="en-US" sz="1400" dirty="0">
                <a:solidFill>
                  <a:srgbClr val="000000"/>
                </a:solidFill>
                <a:latin typeface="Calibri" panose="020F0502020204030204" pitchFamily="34" charset="0"/>
                <a:ea typeface="Meiryo" panose="020B0604030504040204" pitchFamily="34" charset="-128"/>
                <a:cs typeface="Garamond" panose="02020404030301010803" pitchFamily="18" charset="0"/>
              </a:rPr>
              <a:t>Student Government Association and recognized clubs/organizations functions</a:t>
            </a:r>
          </a:p>
          <a:p>
            <a:pPr marL="342900" marR="0" lvl="0" indent="-342900">
              <a:buFont typeface="Symbol" panose="05050102010706020507" pitchFamily="18" charset="2"/>
              <a:buChar char=""/>
            </a:pPr>
            <a:endParaRPr lang="en-US" sz="1400" dirty="0">
              <a:solidFill>
                <a:srgbClr val="000000"/>
              </a:solidFill>
              <a:latin typeface="Calibri" panose="020F0502020204030204" pitchFamily="34" charset="0"/>
              <a:ea typeface="Meiryo" panose="020B0604030504040204" pitchFamily="34" charset="-128"/>
            </a:endParaRPr>
          </a:p>
          <a:p>
            <a:pPr marL="342900" marR="0" lvl="0" indent="-342900">
              <a:buFont typeface="Symbol" panose="05050102010706020507" pitchFamily="18" charset="2"/>
              <a:buChar char=""/>
            </a:pPr>
            <a:r>
              <a:rPr lang="en-US" sz="1400" dirty="0">
                <a:solidFill>
                  <a:srgbClr val="000000"/>
                </a:solidFill>
                <a:latin typeface="Calibri" panose="020F0502020204030204" pitchFamily="34" charset="0"/>
                <a:ea typeface="Meiryo" panose="020B0604030504040204" pitchFamily="34" charset="-128"/>
                <a:cs typeface="Garamond" panose="02020404030301010803" pitchFamily="18" charset="0"/>
              </a:rPr>
              <a:t>Any student or college sponsored group engaging in an event or activity off campus</a:t>
            </a:r>
          </a:p>
          <a:p>
            <a:pPr marR="0" lvl="0"/>
            <a:endParaRPr lang="en-US" sz="1400" dirty="0">
              <a:solidFill>
                <a:srgbClr val="000000"/>
              </a:solidFill>
              <a:latin typeface="Calibri" panose="020F0502020204030204" pitchFamily="34" charset="0"/>
              <a:ea typeface="Meiryo" panose="020B0604030504040204" pitchFamily="34" charset="-128"/>
            </a:endParaRPr>
          </a:p>
          <a:p>
            <a:pPr marL="342900" marR="0" lvl="0" indent="-342900">
              <a:buFont typeface="Symbol" panose="05050102010706020507" pitchFamily="18" charset="2"/>
              <a:buChar char=""/>
            </a:pPr>
            <a:r>
              <a:rPr lang="en-US" sz="1400" dirty="0">
                <a:solidFill>
                  <a:srgbClr val="000000"/>
                </a:solidFill>
                <a:latin typeface="Calibri" panose="020F0502020204030204" pitchFamily="34" charset="0"/>
                <a:ea typeface="Meiryo" panose="020B0604030504040204" pitchFamily="34" charset="-128"/>
                <a:cs typeface="Garamond" panose="02020404030301010803" pitchFamily="18" charset="0"/>
              </a:rPr>
              <a:t>Off campus internships, community service, and study abroad opportunities. </a:t>
            </a:r>
            <a:endParaRPr lang="en-US" sz="1400" dirty="0">
              <a:solidFill>
                <a:srgbClr val="000000"/>
              </a:solidFill>
              <a:effectLst/>
              <a:latin typeface="Calibri" panose="020F0502020204030204" pitchFamily="34" charset="0"/>
              <a:ea typeface="Meiryo" panose="020B0604030504040204" pitchFamily="34" charset="-128"/>
            </a:endParaRPr>
          </a:p>
        </p:txBody>
      </p:sp>
    </p:spTree>
    <p:extLst>
      <p:ext uri="{BB962C8B-B14F-4D97-AF65-F5344CB8AC3E}">
        <p14:creationId xmlns:p14="http://schemas.microsoft.com/office/powerpoint/2010/main" val="283827816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SCC Code of Student Conduct</a:t>
            </a:r>
          </a:p>
        </p:txBody>
      </p:sp>
      <p:sp>
        <p:nvSpPr>
          <p:cNvPr id="3" name="Content Placeholder 2"/>
          <p:cNvSpPr>
            <a:spLocks noGrp="1"/>
          </p:cNvSpPr>
          <p:nvPr>
            <p:ph idx="1"/>
          </p:nvPr>
        </p:nvSpPr>
        <p:spPr>
          <a:xfrm>
            <a:off x="457200" y="1417638"/>
            <a:ext cx="8229600" cy="4708525"/>
          </a:xfrm>
        </p:spPr>
        <p:txBody>
          <a:bodyPr>
            <a:normAutofit/>
          </a:bodyPr>
          <a:lstStyle/>
          <a:p>
            <a:pPr lvl="1"/>
            <a:endParaRPr lang="en-US" dirty="0">
              <a:latin typeface="Arial Black" pitchFamily="34" charset="0"/>
            </a:endParaRPr>
          </a:p>
          <a:p>
            <a:endParaRPr lang="en-US" dirty="0"/>
          </a:p>
          <a:p>
            <a:endParaRPr lang="en-US" dirty="0"/>
          </a:p>
        </p:txBody>
      </p:sp>
      <p:sp>
        <p:nvSpPr>
          <p:cNvPr id="4" name="Rectangle 3"/>
          <p:cNvSpPr/>
          <p:nvPr/>
        </p:nvSpPr>
        <p:spPr>
          <a:xfrm>
            <a:off x="701963" y="1859340"/>
            <a:ext cx="7767781" cy="2862322"/>
          </a:xfrm>
          <a:prstGeom prst="rect">
            <a:avLst/>
          </a:prstGeom>
        </p:spPr>
        <p:txBody>
          <a:bodyPr wrap="square">
            <a:spAutoFit/>
          </a:bodyPr>
          <a:lstStyle/>
          <a:p>
            <a:pPr marL="342900" indent="-342900">
              <a:buFont typeface="Arial" panose="020B0604020202020204" pitchFamily="34" charset="0"/>
              <a:buChar char="•"/>
            </a:pPr>
            <a:r>
              <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rPr>
              <a:t>Students will be responsible for their conduct, from the time of admission application until the actual awarding of a degree.  </a:t>
            </a:r>
          </a:p>
          <a:p>
            <a:pPr marL="342900" indent="-342900">
              <a:buFont typeface="Arial" panose="020B0604020202020204" pitchFamily="34" charset="0"/>
              <a:buChar char="•"/>
            </a:pPr>
            <a:endPar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endParaRPr>
          </a:p>
          <a:p>
            <a:pPr marL="342900" indent="-342900">
              <a:buFont typeface="Arial" panose="020B0604020202020204" pitchFamily="34" charset="0"/>
              <a:buChar char="•"/>
            </a:pPr>
            <a:r>
              <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rPr>
              <a:t>This code also applies to behavior that is a violation of city, state, federal or local laws and may have, or has had, an adverse impact upon the college community.  </a:t>
            </a:r>
          </a:p>
          <a:p>
            <a:pPr marL="342900" indent="-342900">
              <a:buFont typeface="Arial" panose="020B0604020202020204" pitchFamily="34" charset="0"/>
              <a:buChar char="•"/>
            </a:pPr>
            <a:endPar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endParaRPr>
          </a:p>
          <a:p>
            <a:pPr marL="342900" indent="-342900">
              <a:buFont typeface="Arial" panose="020B0604020202020204" pitchFamily="34" charset="0"/>
              <a:buChar char="•"/>
            </a:pPr>
            <a:r>
              <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rPr>
              <a:t>All formal complaints alleging a violation of this code shall be subject to the student disciplinary procedures. </a:t>
            </a:r>
            <a:endParaRPr lang="en-US" sz="2000" dirty="0">
              <a:solidFill>
                <a:srgbClr val="000000"/>
              </a:solidFill>
              <a:effectLst/>
              <a:latin typeface="Calibri" panose="020F0502020204030204" pitchFamily="34" charset="0"/>
              <a:ea typeface="Meiryo" panose="020B0604030504040204" pitchFamily="34" charset="-128"/>
            </a:endParaRPr>
          </a:p>
        </p:txBody>
      </p:sp>
    </p:spTree>
    <p:extLst>
      <p:ext uri="{BB962C8B-B14F-4D97-AF65-F5344CB8AC3E}">
        <p14:creationId xmlns:p14="http://schemas.microsoft.com/office/powerpoint/2010/main" val="360590880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SCC Code of Student Conduct</a:t>
            </a:r>
          </a:p>
        </p:txBody>
      </p:sp>
      <p:sp>
        <p:nvSpPr>
          <p:cNvPr id="3" name="Content Placeholder 2"/>
          <p:cNvSpPr>
            <a:spLocks noGrp="1"/>
          </p:cNvSpPr>
          <p:nvPr>
            <p:ph idx="1"/>
          </p:nvPr>
        </p:nvSpPr>
        <p:spPr>
          <a:xfrm>
            <a:off x="457200" y="1417638"/>
            <a:ext cx="8229600" cy="4708525"/>
          </a:xfrm>
        </p:spPr>
        <p:txBody>
          <a:bodyPr>
            <a:normAutofit/>
          </a:bodyPr>
          <a:lstStyle/>
          <a:p>
            <a:pPr lvl="1"/>
            <a:endParaRPr lang="en-US" dirty="0">
              <a:latin typeface="Arial Black" pitchFamily="34" charset="0"/>
            </a:endParaRPr>
          </a:p>
          <a:p>
            <a:endParaRPr lang="en-US" dirty="0"/>
          </a:p>
          <a:p>
            <a:endParaRPr lang="en-US" dirty="0"/>
          </a:p>
        </p:txBody>
      </p:sp>
      <p:sp>
        <p:nvSpPr>
          <p:cNvPr id="4" name="Rectangle 3"/>
          <p:cNvSpPr/>
          <p:nvPr/>
        </p:nvSpPr>
        <p:spPr>
          <a:xfrm>
            <a:off x="535709" y="1536298"/>
            <a:ext cx="7841673" cy="4093428"/>
          </a:xfrm>
          <a:prstGeom prst="rect">
            <a:avLst/>
          </a:prstGeom>
        </p:spPr>
        <p:txBody>
          <a:bodyPr wrap="square">
            <a:spAutoFit/>
          </a:bodyPr>
          <a:lstStyle/>
          <a:p>
            <a:pPr marL="342900" indent="-342900">
              <a:buFont typeface="Arial" panose="020B0604020202020204" pitchFamily="34" charset="0"/>
              <a:buChar char="•"/>
            </a:pPr>
            <a:r>
              <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rPr>
              <a:t>Any student who is found to have committed an act of misconduct may be disciplined in accordance with the rules of the code. </a:t>
            </a:r>
          </a:p>
          <a:p>
            <a:pPr marL="342900" indent="-342900">
              <a:buFont typeface="Arial" panose="020B0604020202020204" pitchFamily="34" charset="0"/>
              <a:buChar char="•"/>
            </a:pPr>
            <a:endPar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endParaRPr>
          </a:p>
          <a:p>
            <a:pPr marL="342900" indent="-342900">
              <a:buFont typeface="Arial" panose="020B0604020202020204" pitchFamily="34" charset="0"/>
              <a:buChar char="•"/>
            </a:pPr>
            <a:r>
              <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rPr>
              <a:t>If the student is suspected of violating a state or federal law, the incident may be reported to Sinclair Police and/or the appropriate law enforcement agency. </a:t>
            </a:r>
          </a:p>
          <a:p>
            <a:pPr marL="342900" indent="-342900">
              <a:buFont typeface="Arial" panose="020B0604020202020204" pitchFamily="34" charset="0"/>
              <a:buChar char="•"/>
            </a:pPr>
            <a:endPar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endParaRPr>
          </a:p>
          <a:p>
            <a:pPr marL="342900" indent="-342900">
              <a:buFont typeface="Arial" panose="020B0604020202020204" pitchFamily="34" charset="0"/>
              <a:buChar char="•"/>
            </a:pPr>
            <a:r>
              <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rPr>
              <a:t>Civil or criminal charges may occur concurrently with code of conduct charges. </a:t>
            </a:r>
          </a:p>
          <a:p>
            <a:pPr marL="342900" indent="-342900">
              <a:buFont typeface="Arial" panose="020B0604020202020204" pitchFamily="34" charset="0"/>
              <a:buChar char="•"/>
            </a:pPr>
            <a:endParaRPr lang="en-US" sz="2000" dirty="0">
              <a:solidFill>
                <a:srgbClr val="000000"/>
              </a:solidFill>
              <a:latin typeface="Calibri" panose="020F0502020204030204" pitchFamily="34" charset="0"/>
              <a:ea typeface="Meiryo" panose="020B0604030504040204" pitchFamily="34" charset="-128"/>
            </a:endParaRPr>
          </a:p>
          <a:p>
            <a:pPr marL="342900" indent="-342900">
              <a:buFont typeface="Arial" panose="020B0604020202020204" pitchFamily="34" charset="0"/>
              <a:buChar char="•"/>
            </a:pPr>
            <a:r>
              <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rPr>
              <a:t>Sinclair Community College reserves the right to initiate conduct proceedings without a formal allegation by the victim or witnesses of misconduct.</a:t>
            </a:r>
            <a:endParaRPr lang="en-US" sz="2000" dirty="0">
              <a:solidFill>
                <a:srgbClr val="000000"/>
              </a:solidFill>
              <a:effectLst/>
              <a:latin typeface="Calibri" panose="020F0502020204030204" pitchFamily="34" charset="0"/>
              <a:ea typeface="Meiryo" panose="020B0604030504040204" pitchFamily="34" charset="-128"/>
            </a:endParaRPr>
          </a:p>
        </p:txBody>
      </p:sp>
    </p:spTree>
    <p:extLst>
      <p:ext uri="{BB962C8B-B14F-4D97-AF65-F5344CB8AC3E}">
        <p14:creationId xmlns:p14="http://schemas.microsoft.com/office/powerpoint/2010/main" val="88942419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Student Judicial Affairs Hearings</a:t>
            </a:r>
          </a:p>
        </p:txBody>
      </p:sp>
      <p:sp>
        <p:nvSpPr>
          <p:cNvPr id="3" name="Content Placeholder 2"/>
          <p:cNvSpPr>
            <a:spLocks noGrp="1"/>
          </p:cNvSpPr>
          <p:nvPr>
            <p:ph idx="1"/>
          </p:nvPr>
        </p:nvSpPr>
        <p:spPr>
          <a:xfrm>
            <a:off x="457200" y="1417638"/>
            <a:ext cx="8229600" cy="4708525"/>
          </a:xfrm>
        </p:spPr>
        <p:txBody>
          <a:bodyPr>
            <a:normAutofit/>
          </a:bodyPr>
          <a:lstStyle/>
          <a:p>
            <a:pPr lvl="1"/>
            <a:endParaRPr lang="en-US" dirty="0">
              <a:latin typeface="Arial Black" pitchFamily="34" charset="0"/>
            </a:endParaRPr>
          </a:p>
          <a:p>
            <a:endParaRPr lang="en-US" dirty="0"/>
          </a:p>
          <a:p>
            <a:endParaRPr lang="en-US" dirty="0"/>
          </a:p>
        </p:txBody>
      </p:sp>
      <p:sp>
        <p:nvSpPr>
          <p:cNvPr id="4" name="Rectangle 3"/>
          <p:cNvSpPr/>
          <p:nvPr/>
        </p:nvSpPr>
        <p:spPr>
          <a:xfrm>
            <a:off x="692727" y="1443841"/>
            <a:ext cx="7897091" cy="3785652"/>
          </a:xfrm>
          <a:prstGeom prst="rect">
            <a:avLst/>
          </a:prstGeom>
        </p:spPr>
        <p:txBody>
          <a:bodyPr wrap="square">
            <a:spAutoFit/>
          </a:bodyPr>
          <a:lstStyle/>
          <a:p>
            <a:pPr marL="342900" indent="-342900">
              <a:buFont typeface="Arial" panose="020B0604020202020204" pitchFamily="34" charset="0"/>
              <a:buChar char="•"/>
            </a:pPr>
            <a:r>
              <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rPr>
              <a:t>All complaints and hearings will be conducted in a fair and impartial investigation and resolution to all parties involved.  </a:t>
            </a:r>
          </a:p>
          <a:p>
            <a:pPr marL="342900" indent="-342900">
              <a:buFont typeface="Arial" panose="020B0604020202020204" pitchFamily="34" charset="0"/>
              <a:buChar char="•"/>
            </a:pPr>
            <a:endPar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endParaRPr>
          </a:p>
          <a:p>
            <a:pPr marL="342900" indent="-342900">
              <a:buFont typeface="Arial" panose="020B0604020202020204" pitchFamily="34" charset="0"/>
              <a:buChar char="•"/>
            </a:pPr>
            <a:r>
              <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rPr>
              <a:t>All hearings will be coordinated and conducted by the Director of Student Affairs. </a:t>
            </a:r>
          </a:p>
          <a:p>
            <a:endPar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endParaRPr>
          </a:p>
          <a:p>
            <a:pPr marL="342900" indent="-342900">
              <a:buFont typeface="Arial" panose="020B0604020202020204" pitchFamily="34" charset="0"/>
              <a:buChar char="•"/>
            </a:pPr>
            <a:r>
              <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rPr>
              <a:t>The Director will receive annual training on handling issues related to domestic violence, dating violence, sexual assault and stalking. </a:t>
            </a:r>
          </a:p>
          <a:p>
            <a:pPr marL="342900" indent="-342900">
              <a:buFont typeface="Arial" panose="020B0604020202020204" pitchFamily="34" charset="0"/>
              <a:buChar char="•"/>
            </a:pPr>
            <a:endPar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endParaRPr>
          </a:p>
          <a:p>
            <a:pPr marL="342900" indent="-342900">
              <a:buFont typeface="Arial" panose="020B0604020202020204" pitchFamily="34" charset="0"/>
              <a:buChar char="•"/>
            </a:pPr>
            <a:r>
              <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rPr>
              <a:t>In addition, the Director will receive annual training in how to conduct investigations and hearing processes that protect the safety of victims and promotes accountability.  </a:t>
            </a:r>
            <a:endParaRPr lang="en-US" sz="2000" dirty="0">
              <a:solidFill>
                <a:srgbClr val="000000"/>
              </a:solidFill>
              <a:effectLst/>
              <a:latin typeface="Calibri" panose="020F0502020204030204" pitchFamily="34" charset="0"/>
              <a:ea typeface="Meiryo" panose="020B0604030504040204" pitchFamily="34" charset="-128"/>
            </a:endParaRPr>
          </a:p>
        </p:txBody>
      </p:sp>
    </p:spTree>
    <p:extLst>
      <p:ext uri="{BB962C8B-B14F-4D97-AF65-F5344CB8AC3E}">
        <p14:creationId xmlns:p14="http://schemas.microsoft.com/office/powerpoint/2010/main" val="63741984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Potential Sanctions for Violations</a:t>
            </a:r>
          </a:p>
        </p:txBody>
      </p:sp>
      <p:sp>
        <p:nvSpPr>
          <p:cNvPr id="3" name="Content Placeholder 2"/>
          <p:cNvSpPr>
            <a:spLocks noGrp="1"/>
          </p:cNvSpPr>
          <p:nvPr>
            <p:ph idx="1"/>
          </p:nvPr>
        </p:nvSpPr>
        <p:spPr>
          <a:xfrm>
            <a:off x="457200" y="1417638"/>
            <a:ext cx="8229600" cy="4708525"/>
          </a:xfrm>
        </p:spPr>
        <p:txBody>
          <a:bodyPr>
            <a:normAutofit/>
          </a:bodyPr>
          <a:lstStyle/>
          <a:p>
            <a:pPr lvl="1"/>
            <a:endParaRPr lang="en-US" dirty="0">
              <a:latin typeface="Arial Black" pitchFamily="34" charset="0"/>
            </a:endParaRPr>
          </a:p>
          <a:p>
            <a:endParaRPr lang="en-US" dirty="0"/>
          </a:p>
          <a:p>
            <a:endParaRPr lang="en-US" dirty="0"/>
          </a:p>
        </p:txBody>
      </p:sp>
      <p:sp>
        <p:nvSpPr>
          <p:cNvPr id="4" name="Rectangle 3"/>
          <p:cNvSpPr/>
          <p:nvPr/>
        </p:nvSpPr>
        <p:spPr>
          <a:xfrm>
            <a:off x="563417" y="1244456"/>
            <a:ext cx="8201891" cy="4708981"/>
          </a:xfrm>
          <a:prstGeom prst="rect">
            <a:avLst/>
          </a:prstGeom>
        </p:spPr>
        <p:txBody>
          <a:bodyPr wrap="square">
            <a:spAutoFit/>
          </a:bodyPr>
          <a:lstStyle/>
          <a:p>
            <a:r>
              <a:rPr lang="en-US" sz="2000" b="1" dirty="0">
                <a:solidFill>
                  <a:srgbClr val="000000"/>
                </a:solidFill>
                <a:latin typeface="Calibri" panose="020F0502020204030204" pitchFamily="34" charset="0"/>
                <a:ea typeface="Meiryo" panose="020B0604030504040204" pitchFamily="34" charset="-128"/>
                <a:cs typeface="Garamond" panose="02020404030301010803" pitchFamily="18" charset="0"/>
              </a:rPr>
              <a:t>A. Restitution: </a:t>
            </a:r>
            <a:r>
              <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rPr>
              <a:t>Restitution necessitates compensation for loss, damage, or injury and can take the form of service and or monetary/material replacement. </a:t>
            </a:r>
          </a:p>
          <a:p>
            <a:endParaRPr lang="en-US" sz="2000" dirty="0">
              <a:solidFill>
                <a:srgbClr val="000000"/>
              </a:solidFill>
              <a:latin typeface="Calibri" panose="020F0502020204030204" pitchFamily="34" charset="0"/>
              <a:ea typeface="Meiryo" panose="020B0604030504040204" pitchFamily="34" charset="-128"/>
            </a:endParaRPr>
          </a:p>
          <a:p>
            <a:r>
              <a:rPr lang="en-US" sz="2000" b="1" dirty="0">
                <a:solidFill>
                  <a:srgbClr val="000000"/>
                </a:solidFill>
                <a:latin typeface="Calibri" panose="020F0502020204030204" pitchFamily="34" charset="0"/>
                <a:ea typeface="Meiryo" panose="020B0604030504040204" pitchFamily="34" charset="-128"/>
                <a:cs typeface="Garamond" panose="02020404030301010803" pitchFamily="18" charset="0"/>
              </a:rPr>
              <a:t>B. Educational Sanctions: </a:t>
            </a:r>
            <a:r>
              <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rPr>
              <a:t>Educational Sanctions are the broadest category of sanctions used by Sinclair Community College. Educational Sanctions typically include one or more of the following: work assignments, essays, community service, behavioral contract, administrative referral, and other related educational assignments. </a:t>
            </a:r>
            <a:r>
              <a:rPr lang="en-US" sz="2000" i="1" dirty="0">
                <a:solidFill>
                  <a:srgbClr val="000000"/>
                </a:solidFill>
                <a:latin typeface="Calibri" panose="020F0502020204030204" pitchFamily="34" charset="0"/>
                <a:ea typeface="Meiryo" panose="020B0604030504040204" pitchFamily="34" charset="-128"/>
                <a:cs typeface="Garamond" panose="02020404030301010803" pitchFamily="18" charset="0"/>
              </a:rPr>
              <a:t>Examples include: Papers, written apologies, meetings. </a:t>
            </a:r>
          </a:p>
          <a:p>
            <a:endParaRPr lang="en-US" sz="2000" dirty="0">
              <a:solidFill>
                <a:srgbClr val="000000"/>
              </a:solidFill>
              <a:latin typeface="Calibri" panose="020F0502020204030204" pitchFamily="34" charset="0"/>
              <a:ea typeface="Meiryo" panose="020B0604030504040204" pitchFamily="34" charset="-128"/>
            </a:endParaRPr>
          </a:p>
          <a:p>
            <a:r>
              <a:rPr lang="en-US" sz="2000" b="1" dirty="0">
                <a:solidFill>
                  <a:srgbClr val="000000"/>
                </a:solidFill>
                <a:latin typeface="Calibri" panose="020F0502020204030204" pitchFamily="34" charset="0"/>
                <a:ea typeface="Meiryo" panose="020B0604030504040204" pitchFamily="34" charset="-128"/>
                <a:cs typeface="Garamond" panose="02020404030301010803" pitchFamily="18" charset="0"/>
              </a:rPr>
              <a:t>C. Formal Warning: </a:t>
            </a:r>
            <a:r>
              <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rPr>
              <a:t>Formal Warnings emphasize to the student that further violations would result in progressive sanctioning. A student receiving a Formal Warning shall continue to exercise the rights and privileges of a student in good standing. </a:t>
            </a:r>
            <a:endParaRPr lang="en-US" sz="2000" dirty="0">
              <a:solidFill>
                <a:srgbClr val="000000"/>
              </a:solidFill>
              <a:latin typeface="Calibri" panose="020F0502020204030204" pitchFamily="34" charset="0"/>
              <a:ea typeface="Meiryo" panose="020B0604030504040204" pitchFamily="34" charset="-128"/>
            </a:endParaRPr>
          </a:p>
        </p:txBody>
      </p:sp>
    </p:spTree>
    <p:extLst>
      <p:ext uri="{BB962C8B-B14F-4D97-AF65-F5344CB8AC3E}">
        <p14:creationId xmlns:p14="http://schemas.microsoft.com/office/powerpoint/2010/main" val="299650322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Potential Sanctions for Violations</a:t>
            </a:r>
          </a:p>
        </p:txBody>
      </p:sp>
      <p:sp>
        <p:nvSpPr>
          <p:cNvPr id="3" name="Content Placeholder 2"/>
          <p:cNvSpPr>
            <a:spLocks noGrp="1"/>
          </p:cNvSpPr>
          <p:nvPr>
            <p:ph idx="1"/>
          </p:nvPr>
        </p:nvSpPr>
        <p:spPr>
          <a:xfrm>
            <a:off x="457200" y="1417638"/>
            <a:ext cx="8229600" cy="4708525"/>
          </a:xfrm>
        </p:spPr>
        <p:txBody>
          <a:bodyPr>
            <a:normAutofit/>
          </a:bodyPr>
          <a:lstStyle/>
          <a:p>
            <a:pPr lvl="1"/>
            <a:endParaRPr lang="en-US" dirty="0">
              <a:latin typeface="Arial Black" pitchFamily="34" charset="0"/>
            </a:endParaRPr>
          </a:p>
          <a:p>
            <a:endParaRPr lang="en-US" dirty="0"/>
          </a:p>
          <a:p>
            <a:endParaRPr lang="en-US" dirty="0"/>
          </a:p>
        </p:txBody>
      </p:sp>
      <p:sp>
        <p:nvSpPr>
          <p:cNvPr id="4" name="Rectangle 3"/>
          <p:cNvSpPr/>
          <p:nvPr/>
        </p:nvSpPr>
        <p:spPr>
          <a:xfrm>
            <a:off x="563417" y="1412732"/>
            <a:ext cx="8201891" cy="5324535"/>
          </a:xfrm>
          <a:prstGeom prst="rect">
            <a:avLst/>
          </a:prstGeom>
        </p:spPr>
        <p:txBody>
          <a:bodyPr wrap="square">
            <a:spAutoFit/>
          </a:bodyPr>
          <a:lstStyle/>
          <a:p>
            <a:r>
              <a:rPr lang="en-US" sz="2000" b="1" dirty="0">
                <a:solidFill>
                  <a:srgbClr val="000000"/>
                </a:solidFill>
                <a:latin typeface="Calibri" panose="020F0502020204030204" pitchFamily="34" charset="0"/>
                <a:ea typeface="Meiryo" panose="020B0604030504040204" pitchFamily="34" charset="-128"/>
                <a:cs typeface="Garamond" panose="02020404030301010803" pitchFamily="18" charset="0"/>
              </a:rPr>
              <a:t>D. Conduct Probation: </a:t>
            </a:r>
            <a:r>
              <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rPr>
              <a:t>Conduct Probation serves as a warning to students that they are not in good standing with Sinclair Community College. Further violations of the Code of Conduct could result in suspension or dismissal. </a:t>
            </a:r>
          </a:p>
          <a:p>
            <a:endPar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endParaRPr>
          </a:p>
          <a:p>
            <a:r>
              <a:rPr lang="en-US" sz="2000" b="1" dirty="0">
                <a:solidFill>
                  <a:srgbClr val="000000"/>
                </a:solidFill>
                <a:latin typeface="Calibri" panose="020F0502020204030204" pitchFamily="34" charset="0"/>
                <a:ea typeface="Meiryo" panose="020B0604030504040204" pitchFamily="34" charset="-128"/>
                <a:cs typeface="Garamond" panose="02020404030301010803" pitchFamily="18" charset="0"/>
              </a:rPr>
              <a:t>E. Facility Suspension: </a:t>
            </a:r>
            <a:r>
              <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rPr>
              <a:t>The student no longer has the privilege of entering or using a particular facility or building for a specified period of time or until a specific condition is met. </a:t>
            </a:r>
          </a:p>
          <a:p>
            <a:endParaRPr lang="en-US" sz="2000" dirty="0">
              <a:solidFill>
                <a:srgbClr val="000000"/>
              </a:solidFill>
              <a:latin typeface="Calibri" panose="020F0502020204030204" pitchFamily="34" charset="0"/>
              <a:ea typeface="Meiryo" panose="020B0604030504040204" pitchFamily="34" charset="-128"/>
            </a:endParaRPr>
          </a:p>
          <a:p>
            <a:r>
              <a:rPr lang="en-US" sz="2000" b="1" dirty="0">
                <a:solidFill>
                  <a:srgbClr val="000000"/>
                </a:solidFill>
                <a:latin typeface="Calibri" panose="020F0502020204030204" pitchFamily="34" charset="0"/>
                <a:ea typeface="Meiryo" panose="020B0604030504040204" pitchFamily="34" charset="-128"/>
                <a:cs typeface="Garamond" panose="02020404030301010803" pitchFamily="18" charset="0"/>
              </a:rPr>
              <a:t>F. Facility Expulsion: </a:t>
            </a:r>
            <a:r>
              <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rPr>
              <a:t>Facility Expulsion entailed the permanent loss of privileges to use a building or facility for an unlimited period of time. </a:t>
            </a:r>
          </a:p>
          <a:p>
            <a:endParaRPr lang="en-US" sz="2000" dirty="0">
              <a:solidFill>
                <a:srgbClr val="000000"/>
              </a:solidFill>
              <a:latin typeface="Calibri" panose="020F0502020204030204" pitchFamily="34" charset="0"/>
              <a:ea typeface="Meiryo" panose="020B0604030504040204" pitchFamily="34" charset="-128"/>
            </a:endParaRPr>
          </a:p>
          <a:p>
            <a:r>
              <a:rPr lang="en-US" sz="2000" b="1" dirty="0">
                <a:solidFill>
                  <a:srgbClr val="000000"/>
                </a:solidFill>
                <a:latin typeface="Calibri" panose="020F0502020204030204" pitchFamily="34" charset="0"/>
                <a:ea typeface="Meiryo" panose="020B0604030504040204" pitchFamily="34" charset="-128"/>
                <a:cs typeface="Garamond" panose="02020404030301010803" pitchFamily="18" charset="0"/>
              </a:rPr>
              <a:t>G. Loss of Privileges: </a:t>
            </a:r>
            <a:r>
              <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rPr>
              <a:t>Loss of Privileges entails denial of specified privileges for a designated period of time. </a:t>
            </a:r>
          </a:p>
          <a:p>
            <a:endParaRPr lang="en-US" sz="2000" dirty="0">
              <a:solidFill>
                <a:srgbClr val="000000"/>
              </a:solidFill>
              <a:latin typeface="Calibri" panose="020F0502020204030204" pitchFamily="34" charset="0"/>
              <a:ea typeface="Meiryo" panose="020B0604030504040204" pitchFamily="34" charset="-128"/>
            </a:endParaRPr>
          </a:p>
          <a:p>
            <a:endPar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endParaRPr>
          </a:p>
          <a:p>
            <a:endParaRPr lang="en-US" sz="2000" dirty="0">
              <a:solidFill>
                <a:srgbClr val="000000"/>
              </a:solidFill>
              <a:effectLst/>
              <a:latin typeface="Calibri" panose="020F0502020204030204" pitchFamily="34" charset="0"/>
              <a:ea typeface="Meiryo" panose="020B0604030504040204" pitchFamily="34" charset="-128"/>
            </a:endParaRPr>
          </a:p>
          <a:p>
            <a:endParaRPr lang="en-US" sz="2000" dirty="0">
              <a:solidFill>
                <a:srgbClr val="000000"/>
              </a:solidFill>
              <a:effectLst/>
              <a:latin typeface="Calibri" panose="020F0502020204030204" pitchFamily="34" charset="0"/>
              <a:ea typeface="Meiryo" panose="020B0604030504040204" pitchFamily="34" charset="-128"/>
            </a:endParaRPr>
          </a:p>
        </p:txBody>
      </p:sp>
    </p:spTree>
    <p:extLst>
      <p:ext uri="{BB962C8B-B14F-4D97-AF65-F5344CB8AC3E}">
        <p14:creationId xmlns:p14="http://schemas.microsoft.com/office/powerpoint/2010/main" val="93314276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7962" y="-140088"/>
            <a:ext cx="8229600" cy="1143000"/>
          </a:xfrm>
        </p:spPr>
        <p:txBody>
          <a:bodyPr>
            <a:normAutofit/>
          </a:bodyPr>
          <a:lstStyle/>
          <a:p>
            <a:r>
              <a:rPr lang="en-US" sz="3200" dirty="0">
                <a:latin typeface="Arial Black" pitchFamily="34" charset="0"/>
              </a:rPr>
              <a:t>Potential Sanctions for Violations</a:t>
            </a:r>
          </a:p>
        </p:txBody>
      </p:sp>
      <p:sp>
        <p:nvSpPr>
          <p:cNvPr id="3" name="Content Placeholder 2"/>
          <p:cNvSpPr>
            <a:spLocks noGrp="1"/>
          </p:cNvSpPr>
          <p:nvPr>
            <p:ph idx="1"/>
          </p:nvPr>
        </p:nvSpPr>
        <p:spPr>
          <a:xfrm>
            <a:off x="457200" y="1417638"/>
            <a:ext cx="8229600" cy="4708525"/>
          </a:xfrm>
        </p:spPr>
        <p:txBody>
          <a:bodyPr>
            <a:normAutofit/>
          </a:bodyPr>
          <a:lstStyle/>
          <a:p>
            <a:pPr lvl="1"/>
            <a:endParaRPr lang="en-US" dirty="0">
              <a:latin typeface="Arial Black" pitchFamily="34" charset="0"/>
            </a:endParaRPr>
          </a:p>
          <a:p>
            <a:pPr lvl="1"/>
            <a:endParaRPr lang="en-US" dirty="0">
              <a:latin typeface="Arial Black" pitchFamily="34" charset="0"/>
            </a:endParaRPr>
          </a:p>
          <a:p>
            <a:endParaRPr lang="en-US" dirty="0"/>
          </a:p>
          <a:p>
            <a:endParaRPr lang="en-US" dirty="0"/>
          </a:p>
        </p:txBody>
      </p:sp>
      <p:sp>
        <p:nvSpPr>
          <p:cNvPr id="4" name="Rectangle 3"/>
          <p:cNvSpPr/>
          <p:nvPr/>
        </p:nvSpPr>
        <p:spPr>
          <a:xfrm>
            <a:off x="572654" y="1018787"/>
            <a:ext cx="7998691" cy="5324535"/>
          </a:xfrm>
          <a:prstGeom prst="rect">
            <a:avLst/>
          </a:prstGeom>
        </p:spPr>
        <p:txBody>
          <a:bodyPr wrap="square">
            <a:spAutoFit/>
          </a:bodyPr>
          <a:lstStyle/>
          <a:p>
            <a:r>
              <a:rPr lang="en-US" sz="2000" b="1" dirty="0">
                <a:solidFill>
                  <a:srgbClr val="000000"/>
                </a:solidFill>
                <a:latin typeface="Calibri" panose="020F0502020204030204" pitchFamily="34" charset="0"/>
                <a:ea typeface="Meiryo" panose="020B0604030504040204" pitchFamily="34" charset="-128"/>
                <a:cs typeface="Garamond" panose="02020404030301010803" pitchFamily="18" charset="0"/>
              </a:rPr>
              <a:t>H. Removal from Class: </a:t>
            </a:r>
            <a:r>
              <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rPr>
              <a:t>The student is barred from attending a particular class or may be reassigned to a different section of the same class. Details will be coordinated between the Director of Student Affairs or designee and the appropriate academic dean and faculty member. </a:t>
            </a:r>
            <a:endParaRPr lang="en-US" sz="2000" dirty="0">
              <a:solidFill>
                <a:srgbClr val="000000"/>
              </a:solidFill>
              <a:latin typeface="Calibri" panose="020F0502020204030204" pitchFamily="34" charset="0"/>
              <a:ea typeface="Meiryo" panose="020B0604030504040204" pitchFamily="34" charset="-128"/>
            </a:endParaRPr>
          </a:p>
          <a:p>
            <a:endParaRPr lang="en-US" sz="2000" b="1" dirty="0">
              <a:solidFill>
                <a:srgbClr val="000000"/>
              </a:solidFill>
              <a:latin typeface="Calibri" panose="020F0502020204030204" pitchFamily="34" charset="0"/>
              <a:ea typeface="Meiryo" panose="020B0604030504040204" pitchFamily="34" charset="-128"/>
              <a:cs typeface="Garamond" panose="02020404030301010803" pitchFamily="18" charset="0"/>
            </a:endParaRPr>
          </a:p>
          <a:p>
            <a:r>
              <a:rPr lang="en-US" sz="2000" b="1" dirty="0">
                <a:solidFill>
                  <a:srgbClr val="000000"/>
                </a:solidFill>
                <a:latin typeface="Calibri" panose="020F0502020204030204" pitchFamily="34" charset="0"/>
                <a:ea typeface="Meiryo" panose="020B0604030504040204" pitchFamily="34" charset="-128"/>
                <a:cs typeface="Garamond" panose="02020404030301010803" pitchFamily="18" charset="0"/>
              </a:rPr>
              <a:t>I. Revocation of Admission: </a:t>
            </a:r>
            <a:r>
              <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rPr>
              <a:t>The student loses their admitted status to Sinclair Community College. The sanction and all appropriate information will be added to the students file. </a:t>
            </a:r>
          </a:p>
          <a:p>
            <a:endParaRPr lang="en-US" sz="2000" dirty="0">
              <a:solidFill>
                <a:srgbClr val="000000"/>
              </a:solidFill>
              <a:latin typeface="Calibri" panose="020F0502020204030204" pitchFamily="34" charset="0"/>
              <a:ea typeface="Meiryo" panose="020B0604030504040204" pitchFamily="34" charset="-128"/>
            </a:endParaRPr>
          </a:p>
          <a:p>
            <a:r>
              <a:rPr lang="en-US" sz="2000" b="1" dirty="0">
                <a:solidFill>
                  <a:srgbClr val="000000"/>
                </a:solidFill>
                <a:latin typeface="Calibri" panose="020F0502020204030204" pitchFamily="34" charset="0"/>
                <a:ea typeface="Meiryo" panose="020B0604030504040204" pitchFamily="34" charset="-128"/>
                <a:cs typeface="Garamond" panose="02020404030301010803" pitchFamily="18" charset="0"/>
              </a:rPr>
              <a:t>J. Suspension: </a:t>
            </a:r>
            <a:r>
              <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rPr>
              <a:t>Suspension entails the termination of a student’s enrollment for a particular period of time, or until specific conditions are met. Suspended students may not be present on college property, or at college sponsored events.</a:t>
            </a:r>
          </a:p>
          <a:p>
            <a:endParaRPr lang="en-US" sz="2000" dirty="0">
              <a:solidFill>
                <a:srgbClr val="000000"/>
              </a:solidFill>
              <a:latin typeface="Calibri" panose="020F0502020204030204" pitchFamily="34" charset="0"/>
              <a:ea typeface="Meiryo" panose="020B0604030504040204" pitchFamily="34" charset="-128"/>
            </a:endParaRPr>
          </a:p>
          <a:p>
            <a:r>
              <a:rPr lang="en-US" sz="2000" b="1" dirty="0">
                <a:solidFill>
                  <a:srgbClr val="000000"/>
                </a:solidFill>
                <a:latin typeface="Calibri" panose="020F0502020204030204" pitchFamily="34" charset="0"/>
                <a:ea typeface="Meiryo" panose="020B0604030504040204" pitchFamily="34" charset="-128"/>
                <a:cs typeface="Garamond" panose="02020404030301010803" pitchFamily="18" charset="0"/>
              </a:rPr>
              <a:t>K. Dismissal: </a:t>
            </a:r>
            <a:r>
              <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rPr>
              <a:t>Dismissal entails the termination of a student’s enrollment with Sinclair Community College. Dismissed students are prohibited from being present on college property, or at college sponsored events.</a:t>
            </a:r>
            <a:endParaRPr lang="en-US" sz="2000" dirty="0">
              <a:solidFill>
                <a:srgbClr val="000000"/>
              </a:solidFill>
              <a:effectLst/>
              <a:latin typeface="Calibri" panose="020F0502020204030204" pitchFamily="34" charset="0"/>
              <a:ea typeface="Meiryo" panose="020B0604030504040204" pitchFamily="34" charset="-128"/>
            </a:endParaRPr>
          </a:p>
        </p:txBody>
      </p:sp>
    </p:spTree>
    <p:extLst>
      <p:ext uri="{BB962C8B-B14F-4D97-AF65-F5344CB8AC3E}">
        <p14:creationId xmlns:p14="http://schemas.microsoft.com/office/powerpoint/2010/main" val="294847561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200" dirty="0">
                <a:latin typeface="Arial Black" pitchFamily="34" charset="0"/>
              </a:rPr>
              <a:t>Complaints Involving Alleged Sexual Harassment or Sexual Violence</a:t>
            </a:r>
          </a:p>
        </p:txBody>
      </p:sp>
      <p:sp>
        <p:nvSpPr>
          <p:cNvPr id="3" name="Content Placeholder 2"/>
          <p:cNvSpPr>
            <a:spLocks noGrp="1"/>
          </p:cNvSpPr>
          <p:nvPr>
            <p:ph idx="1"/>
          </p:nvPr>
        </p:nvSpPr>
        <p:spPr>
          <a:xfrm>
            <a:off x="457200" y="1417638"/>
            <a:ext cx="8229600" cy="4708525"/>
          </a:xfrm>
        </p:spPr>
        <p:txBody>
          <a:bodyPr>
            <a:normAutofit/>
          </a:bodyPr>
          <a:lstStyle/>
          <a:p>
            <a:pPr lvl="1"/>
            <a:endParaRPr lang="en-US" dirty="0">
              <a:latin typeface="Arial Black" pitchFamily="34" charset="0"/>
            </a:endParaRPr>
          </a:p>
          <a:p>
            <a:endParaRPr lang="en-US" dirty="0"/>
          </a:p>
          <a:p>
            <a:endParaRPr lang="en-US" dirty="0"/>
          </a:p>
          <a:p>
            <a:endParaRPr lang="en-US" dirty="0"/>
          </a:p>
        </p:txBody>
      </p:sp>
      <p:sp>
        <p:nvSpPr>
          <p:cNvPr id="4" name="Rectangle 3"/>
          <p:cNvSpPr/>
          <p:nvPr/>
        </p:nvSpPr>
        <p:spPr>
          <a:xfrm>
            <a:off x="794327" y="1610465"/>
            <a:ext cx="7892473" cy="6278642"/>
          </a:xfrm>
          <a:prstGeom prst="rect">
            <a:avLst/>
          </a:prstGeom>
        </p:spPr>
        <p:txBody>
          <a:bodyPr wrap="square">
            <a:spAutoFit/>
          </a:bodyPr>
          <a:lstStyle/>
          <a:p>
            <a:r>
              <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rPr>
              <a:t>If the complaint relates to conduct involving alleged sexual harassment, sexual violence, </a:t>
            </a:r>
            <a:r>
              <a:rPr lang="en-US" sz="2000" b="1" u="sng" dirty="0">
                <a:latin typeface="Calibri" panose="020F0502020204030204" pitchFamily="34" charset="0"/>
                <a:ea typeface="Meiryo" panose="020B0604030504040204" pitchFamily="34" charset="-128"/>
                <a:cs typeface="Garamond" panose="02020404030301010803" pitchFamily="18" charset="0"/>
              </a:rPr>
              <a:t>domestic violence, dating violence, or stalking,</a:t>
            </a:r>
            <a:r>
              <a:rPr lang="en-US" sz="2000" dirty="0">
                <a:latin typeface="Calibri" panose="020F0502020204030204" pitchFamily="34" charset="0"/>
                <a:ea typeface="Meiryo" panose="020B0604030504040204" pitchFamily="34" charset="-128"/>
                <a:cs typeface="Garamond" panose="02020404030301010803" pitchFamily="18" charset="0"/>
              </a:rPr>
              <a:t> </a:t>
            </a:r>
            <a:r>
              <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rPr>
              <a:t>the following additional procedures apply: </a:t>
            </a:r>
          </a:p>
          <a:p>
            <a:endParaRPr lang="en-US" sz="2000" dirty="0">
              <a:solidFill>
                <a:srgbClr val="000000"/>
              </a:solidFill>
              <a:effectLst/>
              <a:latin typeface="Calibri" panose="020F0502020204030204" pitchFamily="34" charset="0"/>
              <a:ea typeface="Meiryo" panose="020B0604030504040204" pitchFamily="34" charset="-128"/>
            </a:endParaRPr>
          </a:p>
          <a:p>
            <a:pPr marL="342900" marR="0" lvl="0" indent="-342900">
              <a:spcBef>
                <a:spcPts val="0"/>
              </a:spcBef>
              <a:spcAft>
                <a:spcPts val="0"/>
              </a:spcAft>
              <a:buFont typeface="+mj-lt"/>
              <a:buAutoNum type="arabicPeriod"/>
            </a:pPr>
            <a:r>
              <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rPr>
              <a:t>The complainant will be informed in writing if the Director of Student Affairs determines that no grounds or insufficient grounds exist to believe that a violation occurred and dismisses the complaint. </a:t>
            </a:r>
          </a:p>
          <a:p>
            <a:pPr marR="0" lvl="0">
              <a:spcBef>
                <a:spcPts val="0"/>
              </a:spcBef>
              <a:spcAft>
                <a:spcPts val="0"/>
              </a:spcAft>
            </a:pPr>
            <a:endParaRPr lang="en-US" sz="2000" dirty="0">
              <a:solidFill>
                <a:srgbClr val="000000"/>
              </a:solidFill>
              <a:latin typeface="Calibri" panose="020F0502020204030204" pitchFamily="34" charset="0"/>
              <a:ea typeface="Meiryo" panose="020B0604030504040204" pitchFamily="34" charset="-128"/>
            </a:endParaRPr>
          </a:p>
          <a:p>
            <a:pPr marL="457200" marR="0" lvl="0" indent="-457200">
              <a:spcBef>
                <a:spcPts val="0"/>
              </a:spcBef>
              <a:spcAft>
                <a:spcPts val="0"/>
              </a:spcAft>
              <a:buAutoNum type="arabicPeriod" startAt="2"/>
            </a:pPr>
            <a:r>
              <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rPr>
              <a:t>The complainant will be informed in writing if a hearing is scheduled</a:t>
            </a:r>
          </a:p>
          <a:p>
            <a:pPr marR="0" lvl="0">
              <a:spcBef>
                <a:spcPts val="0"/>
              </a:spcBef>
              <a:spcAft>
                <a:spcPts val="0"/>
              </a:spcAft>
            </a:pPr>
            <a:r>
              <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rPr>
              <a:t>        for the student against whom the complaint has been made and that</a:t>
            </a:r>
          </a:p>
          <a:p>
            <a:pPr marR="0" lvl="0">
              <a:spcBef>
                <a:spcPts val="0"/>
              </a:spcBef>
              <a:spcAft>
                <a:spcPts val="0"/>
              </a:spcAft>
            </a:pPr>
            <a:r>
              <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rPr>
              <a:t>        he or she may attend the hearing. Upon request, the complainant will </a:t>
            </a:r>
          </a:p>
          <a:p>
            <a:pPr marR="0" lvl="0">
              <a:spcBef>
                <a:spcPts val="0"/>
              </a:spcBef>
              <a:spcAft>
                <a:spcPts val="0"/>
              </a:spcAft>
            </a:pPr>
            <a:r>
              <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rPr>
              <a:t>        be provided with a copy of the written notice of the complaint sent to</a:t>
            </a:r>
          </a:p>
          <a:p>
            <a:pPr marR="0" lvl="0">
              <a:spcBef>
                <a:spcPts val="0"/>
              </a:spcBef>
              <a:spcAft>
                <a:spcPts val="0"/>
              </a:spcAft>
            </a:pPr>
            <a:r>
              <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rPr>
              <a:t>        the student. </a:t>
            </a:r>
            <a:endParaRPr lang="en-US" sz="2000" dirty="0">
              <a:solidFill>
                <a:srgbClr val="000000"/>
              </a:solidFill>
              <a:latin typeface="Calibri" panose="020F0502020204030204" pitchFamily="34" charset="0"/>
              <a:ea typeface="Meiryo" panose="020B0604030504040204" pitchFamily="34" charset="-128"/>
            </a:endParaRPr>
          </a:p>
          <a:p>
            <a:endParaRPr lang="en-US" sz="2800" dirty="0">
              <a:solidFill>
                <a:srgbClr val="000000"/>
              </a:solidFill>
              <a:effectLst/>
              <a:latin typeface="Century Gothic" panose="020B0502020202020204" pitchFamily="34" charset="0"/>
              <a:ea typeface="Meiryo" panose="020B0604030504040204" pitchFamily="34" charset="-128"/>
            </a:endParaRPr>
          </a:p>
          <a:p>
            <a:endParaRPr lang="en-US" sz="2800" dirty="0">
              <a:solidFill>
                <a:srgbClr val="000000"/>
              </a:solidFill>
              <a:latin typeface="Century Gothic" panose="020B0502020202020204" pitchFamily="34" charset="0"/>
              <a:ea typeface="Meiryo" panose="020B0604030504040204" pitchFamily="34" charset="-128"/>
            </a:endParaRPr>
          </a:p>
          <a:p>
            <a:endParaRPr lang="en-US" sz="2800" dirty="0">
              <a:solidFill>
                <a:srgbClr val="000000"/>
              </a:solidFill>
              <a:effectLst/>
              <a:latin typeface="Century Gothic" panose="020B0502020202020204" pitchFamily="34" charset="0"/>
              <a:ea typeface="Meiryo" panose="020B0604030504040204" pitchFamily="34" charset="-128"/>
            </a:endParaRPr>
          </a:p>
          <a:p>
            <a:endParaRPr lang="en-US" sz="2800" dirty="0">
              <a:solidFill>
                <a:srgbClr val="000000"/>
              </a:solidFill>
              <a:latin typeface="Century Gothic" panose="020B0502020202020204" pitchFamily="34" charset="0"/>
              <a:ea typeface="Meiryo" panose="020B0604030504040204" pitchFamily="34" charset="-128"/>
            </a:endParaRPr>
          </a:p>
          <a:p>
            <a:endParaRPr lang="en-US" sz="2800" dirty="0">
              <a:solidFill>
                <a:srgbClr val="000000"/>
              </a:solidFill>
              <a:effectLst/>
              <a:latin typeface="Arial" panose="020B0604020202020204" pitchFamily="34" charset="0"/>
              <a:ea typeface="Meiryo" panose="020B0604030504040204" pitchFamily="34" charset="-128"/>
            </a:endParaRPr>
          </a:p>
        </p:txBody>
      </p:sp>
    </p:spTree>
    <p:extLst>
      <p:ext uri="{BB962C8B-B14F-4D97-AF65-F5344CB8AC3E}">
        <p14:creationId xmlns:p14="http://schemas.microsoft.com/office/powerpoint/2010/main" val="265798797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200" dirty="0">
                <a:latin typeface="Arial Black" pitchFamily="34" charset="0"/>
              </a:rPr>
              <a:t>Complaints Involving Alleged Sexual Harassment or Sexual Violence</a:t>
            </a:r>
          </a:p>
        </p:txBody>
      </p:sp>
      <p:sp>
        <p:nvSpPr>
          <p:cNvPr id="3" name="Content Placeholder 2"/>
          <p:cNvSpPr>
            <a:spLocks noGrp="1"/>
          </p:cNvSpPr>
          <p:nvPr>
            <p:ph idx="1"/>
          </p:nvPr>
        </p:nvSpPr>
        <p:spPr>
          <a:xfrm>
            <a:off x="457200" y="1417638"/>
            <a:ext cx="8229600" cy="4708525"/>
          </a:xfrm>
        </p:spPr>
        <p:txBody>
          <a:bodyPr>
            <a:normAutofit/>
          </a:bodyPr>
          <a:lstStyle/>
          <a:p>
            <a:pPr lvl="1"/>
            <a:endParaRPr lang="en-US" dirty="0">
              <a:latin typeface="Arial Black" pitchFamily="34" charset="0"/>
            </a:endParaRPr>
          </a:p>
          <a:p>
            <a:endParaRPr lang="en-US" dirty="0">
              <a:latin typeface="Arial Black" pitchFamily="34" charset="0"/>
            </a:endParaRPr>
          </a:p>
          <a:p>
            <a:endParaRPr lang="en-US" dirty="0">
              <a:latin typeface="Arial Black" pitchFamily="34" charset="0"/>
            </a:endParaRPr>
          </a:p>
          <a:p>
            <a:endParaRPr lang="en-US" dirty="0">
              <a:latin typeface="Arial Black" pitchFamily="34" charset="0"/>
            </a:endParaRPr>
          </a:p>
          <a:p>
            <a:pPr marL="0" indent="0">
              <a:buNone/>
            </a:pPr>
            <a:endParaRPr lang="en-US" dirty="0"/>
          </a:p>
        </p:txBody>
      </p:sp>
      <p:sp>
        <p:nvSpPr>
          <p:cNvPr id="4" name="Rectangle 3"/>
          <p:cNvSpPr/>
          <p:nvPr/>
        </p:nvSpPr>
        <p:spPr>
          <a:xfrm>
            <a:off x="858982" y="1731398"/>
            <a:ext cx="8026400" cy="3785652"/>
          </a:xfrm>
          <a:prstGeom prst="rect">
            <a:avLst/>
          </a:prstGeom>
        </p:spPr>
        <p:txBody>
          <a:bodyPr wrap="square">
            <a:spAutoFit/>
          </a:bodyPr>
          <a:lstStyle/>
          <a:p>
            <a:pPr marR="0" lvl="0">
              <a:spcBef>
                <a:spcPts val="0"/>
              </a:spcBef>
              <a:spcAft>
                <a:spcPts val="0"/>
              </a:spcAft>
            </a:pPr>
            <a:r>
              <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rPr>
              <a:t>3. The complainant will be informed that he or she may have one other support person or an attorney present at the hearing, but this person will be an observer only and cannot participate. The student must inform the Director of Student Affairs at least two business days prior to the hearing if a support person or an attorney will be present. </a:t>
            </a:r>
          </a:p>
          <a:p>
            <a:pPr marR="0" lvl="0">
              <a:spcBef>
                <a:spcPts val="0"/>
              </a:spcBef>
              <a:spcAft>
                <a:spcPts val="0"/>
              </a:spcAft>
            </a:pPr>
            <a:endParaRPr lang="en-US" sz="2000" dirty="0">
              <a:solidFill>
                <a:srgbClr val="000000"/>
              </a:solidFill>
              <a:effectLst/>
              <a:latin typeface="Calibri" panose="020F0502020204030204" pitchFamily="34" charset="0"/>
              <a:ea typeface="Meiryo" panose="020B0604030504040204" pitchFamily="34" charset="-128"/>
            </a:endParaRPr>
          </a:p>
          <a:p>
            <a:r>
              <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rPr>
              <a:t>4. If the complainant believes that there are witnesses in addition to those listed in the tentative list of potential witnesses provided to the student who should testify at the hearing, he or she must notify the Director of Student Affairs in writing of the identity of those witnesses and the expected nature of their testimony. </a:t>
            </a:r>
          </a:p>
          <a:p>
            <a:pPr marR="0" lvl="0">
              <a:spcBef>
                <a:spcPts val="0"/>
              </a:spcBef>
              <a:spcAft>
                <a:spcPts val="0"/>
              </a:spcAft>
            </a:pPr>
            <a:endParaRPr lang="en-US" sz="2000" dirty="0">
              <a:solidFill>
                <a:srgbClr val="000000"/>
              </a:solidFill>
              <a:effectLst/>
              <a:latin typeface="Calibri" panose="020F0502020204030204" pitchFamily="34" charset="0"/>
              <a:ea typeface="Meiryo" panose="020B0604030504040204" pitchFamily="34" charset="-128"/>
            </a:endParaRPr>
          </a:p>
        </p:txBody>
      </p:sp>
    </p:spTree>
    <p:extLst>
      <p:ext uri="{BB962C8B-B14F-4D97-AF65-F5344CB8AC3E}">
        <p14:creationId xmlns:p14="http://schemas.microsoft.com/office/powerpoint/2010/main" val="365102319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200" dirty="0">
                <a:latin typeface="Arial Black" pitchFamily="34" charset="0"/>
              </a:rPr>
              <a:t>Complaints Involving Alleged Sexual Harassment or Sexual Violence</a:t>
            </a:r>
          </a:p>
        </p:txBody>
      </p:sp>
      <p:sp>
        <p:nvSpPr>
          <p:cNvPr id="3" name="Content Placeholder 2"/>
          <p:cNvSpPr>
            <a:spLocks noGrp="1"/>
          </p:cNvSpPr>
          <p:nvPr>
            <p:ph idx="1"/>
          </p:nvPr>
        </p:nvSpPr>
        <p:spPr>
          <a:xfrm>
            <a:off x="457200" y="1417638"/>
            <a:ext cx="8229600" cy="4708525"/>
          </a:xfrm>
        </p:spPr>
        <p:txBody>
          <a:bodyPr>
            <a:normAutofit/>
          </a:bodyPr>
          <a:lstStyle/>
          <a:p>
            <a:pPr lvl="1"/>
            <a:endParaRPr lang="en-US" dirty="0">
              <a:latin typeface="Arial Black" pitchFamily="34" charset="0"/>
            </a:endParaRPr>
          </a:p>
          <a:p>
            <a:endParaRPr lang="en-US" dirty="0"/>
          </a:p>
          <a:p>
            <a:endParaRPr lang="en-US" dirty="0"/>
          </a:p>
        </p:txBody>
      </p:sp>
      <p:sp>
        <p:nvSpPr>
          <p:cNvPr id="4" name="Rectangle 3"/>
          <p:cNvSpPr/>
          <p:nvPr/>
        </p:nvSpPr>
        <p:spPr>
          <a:xfrm>
            <a:off x="577273" y="1925638"/>
            <a:ext cx="8229600" cy="4093428"/>
          </a:xfrm>
          <a:prstGeom prst="rect">
            <a:avLst/>
          </a:prstGeom>
        </p:spPr>
        <p:txBody>
          <a:bodyPr wrap="square">
            <a:spAutoFit/>
          </a:bodyPr>
          <a:lstStyle/>
          <a:p>
            <a:pPr marR="0" lvl="0">
              <a:spcBef>
                <a:spcPts val="0"/>
              </a:spcBef>
              <a:spcAft>
                <a:spcPts val="0"/>
              </a:spcAft>
            </a:pPr>
            <a:r>
              <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rPr>
              <a:t>5. The complainant may request to review copies of all written evidence which may be presented at the hearing. If the complainant has additional written evidence that he or she desires to be presented at the hearing, he or she must provide copies to the Director of Student Affairs. </a:t>
            </a:r>
          </a:p>
          <a:p>
            <a:pPr marR="0" lvl="0">
              <a:spcBef>
                <a:spcPts val="0"/>
              </a:spcBef>
              <a:spcAft>
                <a:spcPts val="0"/>
              </a:spcAft>
            </a:pPr>
            <a:endPar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endParaRPr>
          </a:p>
          <a:p>
            <a:pPr marR="0" lvl="0">
              <a:spcBef>
                <a:spcPts val="0"/>
              </a:spcBef>
              <a:spcAft>
                <a:spcPts val="0"/>
              </a:spcAft>
            </a:pPr>
            <a:r>
              <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rPr>
              <a:t>Any notice regarding witnesses or copies of written evidence must be provided to the Director of Student Affairs at least five business days prior to the scheduled date of the hearing. </a:t>
            </a:r>
          </a:p>
          <a:p>
            <a:pPr marR="0" lvl="0">
              <a:spcBef>
                <a:spcPts val="0"/>
              </a:spcBef>
              <a:spcAft>
                <a:spcPts val="0"/>
              </a:spcAft>
            </a:pPr>
            <a:endPar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endParaRPr>
          </a:p>
          <a:p>
            <a:pPr marR="0" lvl="0">
              <a:spcBef>
                <a:spcPts val="0"/>
              </a:spcBef>
              <a:spcAft>
                <a:spcPts val="0"/>
              </a:spcAft>
            </a:pPr>
            <a:r>
              <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rPr>
              <a:t>The Director of Student Affairs will decide prior to the hearing whether to present the additional witnesses or written evidence suggested by the complainant and inform the complainant of the decision as soon as possible prior to the start of the hearing. </a:t>
            </a:r>
            <a:endParaRPr lang="en-US" sz="2000" dirty="0">
              <a:solidFill>
                <a:srgbClr val="000000"/>
              </a:solidFill>
              <a:effectLst/>
              <a:latin typeface="Calibri" panose="020F0502020204030204" pitchFamily="34" charset="0"/>
              <a:ea typeface="Meiryo" panose="020B0604030504040204" pitchFamily="34" charset="-128"/>
            </a:endParaRPr>
          </a:p>
        </p:txBody>
      </p:sp>
    </p:spTree>
    <p:extLst>
      <p:ext uri="{BB962C8B-B14F-4D97-AF65-F5344CB8AC3E}">
        <p14:creationId xmlns:p14="http://schemas.microsoft.com/office/powerpoint/2010/main" val="1755722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Concerning Campus Law Enforcement Policies</a:t>
            </a:r>
          </a:p>
        </p:txBody>
      </p:sp>
      <p:sp>
        <p:nvSpPr>
          <p:cNvPr id="3" name="Content Placeholder 2"/>
          <p:cNvSpPr>
            <a:spLocks noGrp="1"/>
          </p:cNvSpPr>
          <p:nvPr>
            <p:ph idx="1"/>
          </p:nvPr>
        </p:nvSpPr>
        <p:spPr>
          <a:xfrm>
            <a:off x="457200" y="1417638"/>
            <a:ext cx="8229600" cy="4708525"/>
          </a:xfrm>
        </p:spPr>
        <p:txBody>
          <a:bodyPr>
            <a:normAutofit/>
          </a:bodyPr>
          <a:lstStyle/>
          <a:p>
            <a:pPr lvl="1"/>
            <a:endParaRPr lang="en-US" dirty="0">
              <a:latin typeface="Arial Black" pitchFamily="34" charset="0"/>
            </a:endParaRPr>
          </a:p>
          <a:p>
            <a:endParaRPr lang="en-US" dirty="0"/>
          </a:p>
          <a:p>
            <a:endParaRPr lang="en-US" dirty="0"/>
          </a:p>
        </p:txBody>
      </p:sp>
      <p:sp>
        <p:nvSpPr>
          <p:cNvPr id="4" name="Rectangle 3"/>
          <p:cNvSpPr/>
          <p:nvPr/>
        </p:nvSpPr>
        <p:spPr>
          <a:xfrm>
            <a:off x="457200" y="1740486"/>
            <a:ext cx="8229600" cy="3426579"/>
          </a:xfrm>
          <a:prstGeom prst="rect">
            <a:avLst/>
          </a:prstGeom>
        </p:spPr>
        <p:txBody>
          <a:bodyPr wrap="square">
            <a:spAutoFit/>
          </a:bodyPr>
          <a:lstStyle/>
          <a:p>
            <a:pPr marL="342900" indent="-342900">
              <a:spcBef>
                <a:spcPts val="2000"/>
              </a:spcBef>
              <a:spcAft>
                <a:spcPts val="200"/>
              </a:spcAft>
              <a:buFont typeface="Arial" panose="020B0604020202020204" pitchFamily="34" charset="0"/>
              <a:buChar char="•"/>
            </a:pPr>
            <a:r>
              <a:rPr lang="en-US" sz="2000" dirty="0">
                <a:latin typeface="Calibri" panose="020F0502020204030204" pitchFamily="34" charset="0"/>
                <a:ea typeface="Times New Roman" panose="02020603050405020304" pitchFamily="18" charset="0"/>
                <a:cs typeface="Times New Roman" panose="02020603050405020304" pitchFamily="18" charset="0"/>
              </a:rPr>
              <a:t>Sinclair Police officers are duly sworn peace officers under the U. S. Constitution and laws of the state of Ohio. </a:t>
            </a:r>
          </a:p>
          <a:p>
            <a:pPr marL="342900" indent="-342900">
              <a:spcBef>
                <a:spcPts val="2000"/>
              </a:spcBef>
              <a:spcAft>
                <a:spcPts val="200"/>
              </a:spcAft>
              <a:buFont typeface="Arial" panose="020B0604020202020204" pitchFamily="34" charset="0"/>
              <a:buChar char="•"/>
            </a:pPr>
            <a:r>
              <a:rPr lang="en-US" sz="2000" dirty="0">
                <a:latin typeface="Calibri" panose="020F0502020204030204" pitchFamily="34" charset="0"/>
                <a:ea typeface="Times New Roman" panose="02020603050405020304" pitchFamily="18" charset="0"/>
                <a:cs typeface="Times New Roman" panose="02020603050405020304" pitchFamily="18" charset="0"/>
              </a:rPr>
              <a:t>All full-time sworn officers are armed and have the same authority under the law as any sworn police officer in the state of Ohio. </a:t>
            </a:r>
          </a:p>
          <a:p>
            <a:pPr marL="342900" indent="-342900">
              <a:spcBef>
                <a:spcPts val="2000"/>
              </a:spcBef>
              <a:spcAft>
                <a:spcPts val="200"/>
              </a:spcAft>
              <a:buFont typeface="Arial" panose="020B0604020202020204" pitchFamily="34" charset="0"/>
              <a:buChar char="•"/>
            </a:pPr>
            <a:r>
              <a:rPr lang="en-US" sz="2000" dirty="0">
                <a:latin typeface="Calibri" panose="020F0502020204030204" pitchFamily="34" charset="0"/>
                <a:ea typeface="Times New Roman" panose="02020603050405020304" pitchFamily="18" charset="0"/>
                <a:cs typeface="Times New Roman" panose="02020603050405020304" pitchFamily="18" charset="0"/>
              </a:rPr>
              <a:t>Sinclair Police patrol the campus 24 hours a day, 365 days a year and enforce applicable local, state, and federal laws as well as violations of college policy; arrest violators; investigate and suppress crime; investigate traffic collisions; provide a full range of police related services, including immediate response to medical and fire emergencies. </a:t>
            </a:r>
            <a:endParaRPr lang="en-US" sz="2000" dirty="0">
              <a:effectLst/>
              <a:latin typeface="Calibri" panose="020F0502020204030204" pitchFamily="34" charset="0"/>
              <a:ea typeface="Meiryo" panose="020B0604030504040204" pitchFamily="34" charset="-128"/>
              <a:cs typeface="Times New Roman" panose="02020603050405020304" pitchFamily="18" charset="0"/>
            </a:endParaRPr>
          </a:p>
        </p:txBody>
      </p:sp>
    </p:spTree>
    <p:extLst>
      <p:ext uri="{BB962C8B-B14F-4D97-AF65-F5344CB8AC3E}">
        <p14:creationId xmlns:p14="http://schemas.microsoft.com/office/powerpoint/2010/main" val="254809259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200" dirty="0">
                <a:latin typeface="Arial Black" pitchFamily="34" charset="0"/>
              </a:rPr>
              <a:t>Complaints Involving Alleged Sexual Harassment or Sexual Violence</a:t>
            </a:r>
          </a:p>
        </p:txBody>
      </p:sp>
      <p:sp>
        <p:nvSpPr>
          <p:cNvPr id="3" name="Content Placeholder 2"/>
          <p:cNvSpPr>
            <a:spLocks noGrp="1"/>
          </p:cNvSpPr>
          <p:nvPr>
            <p:ph idx="1"/>
          </p:nvPr>
        </p:nvSpPr>
        <p:spPr>
          <a:xfrm>
            <a:off x="457200" y="1417638"/>
            <a:ext cx="8229600" cy="4708525"/>
          </a:xfrm>
        </p:spPr>
        <p:txBody>
          <a:bodyPr>
            <a:normAutofit/>
          </a:bodyPr>
          <a:lstStyle/>
          <a:p>
            <a:pPr lvl="1"/>
            <a:endParaRPr lang="en-US" dirty="0">
              <a:latin typeface="Arial Black" pitchFamily="34" charset="0"/>
            </a:endParaRPr>
          </a:p>
          <a:p>
            <a:endParaRPr lang="en-US" dirty="0"/>
          </a:p>
          <a:p>
            <a:endParaRPr lang="en-US" dirty="0"/>
          </a:p>
        </p:txBody>
      </p:sp>
      <p:sp>
        <p:nvSpPr>
          <p:cNvPr id="4" name="Rectangle 3"/>
          <p:cNvSpPr/>
          <p:nvPr/>
        </p:nvSpPr>
        <p:spPr>
          <a:xfrm>
            <a:off x="350982" y="1358717"/>
            <a:ext cx="8580581" cy="4401205"/>
          </a:xfrm>
          <a:prstGeom prst="rect">
            <a:avLst/>
          </a:prstGeom>
        </p:spPr>
        <p:txBody>
          <a:bodyPr wrap="square">
            <a:spAutoFit/>
          </a:bodyPr>
          <a:lstStyle/>
          <a:p>
            <a:pPr marR="0" lvl="0">
              <a:spcBef>
                <a:spcPts val="0"/>
              </a:spcBef>
              <a:spcAft>
                <a:spcPts val="0"/>
              </a:spcAft>
            </a:pPr>
            <a:r>
              <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rPr>
              <a:t>6. If the complainant is a witness at the hearing, the student will not be permitted to directly question or cross-examine the complainant. If the student wants to present questions to the complainant, he or she must write the questions down and ask the Chair of the Student Conduct Hearing Panel to ask them. The decision of whether to ask these questions shall be made by the Chair. </a:t>
            </a:r>
          </a:p>
          <a:p>
            <a:pPr marR="0" lvl="0">
              <a:spcBef>
                <a:spcPts val="0"/>
              </a:spcBef>
              <a:spcAft>
                <a:spcPts val="0"/>
              </a:spcAft>
            </a:pPr>
            <a:endParaRPr lang="en-US" sz="2000" dirty="0">
              <a:solidFill>
                <a:srgbClr val="000000"/>
              </a:solidFill>
              <a:latin typeface="Calibri" panose="020F0502020204030204" pitchFamily="34" charset="0"/>
              <a:ea typeface="Meiryo" panose="020B0604030504040204" pitchFamily="34" charset="-128"/>
            </a:endParaRPr>
          </a:p>
          <a:p>
            <a:pPr marR="0" lvl="0">
              <a:spcBef>
                <a:spcPts val="0"/>
              </a:spcBef>
              <a:spcAft>
                <a:spcPts val="0"/>
              </a:spcAft>
            </a:pPr>
            <a:r>
              <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rPr>
              <a:t>7. The complainant </a:t>
            </a:r>
            <a:r>
              <a:rPr lang="en-US" sz="2000" b="1" u="sng" dirty="0">
                <a:solidFill>
                  <a:srgbClr val="FF0000"/>
                </a:solidFill>
                <a:latin typeface="Calibri" panose="020F0502020204030204" pitchFamily="34" charset="0"/>
                <a:ea typeface="Meiryo" panose="020B0604030504040204" pitchFamily="34" charset="-128"/>
                <a:cs typeface="Garamond" panose="02020404030301010803" pitchFamily="18" charset="0"/>
              </a:rPr>
              <a:t>and the accused</a:t>
            </a:r>
            <a:r>
              <a:rPr lang="en-US" sz="2000" dirty="0">
                <a:solidFill>
                  <a:srgbClr val="FF0000"/>
                </a:solidFill>
                <a:latin typeface="Calibri" panose="020F0502020204030204" pitchFamily="34" charset="0"/>
                <a:ea typeface="Meiryo" panose="020B0604030504040204" pitchFamily="34" charset="-128"/>
                <a:cs typeface="Garamond" panose="02020404030301010803" pitchFamily="18" charset="0"/>
              </a:rPr>
              <a:t> </a:t>
            </a:r>
            <a:r>
              <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rPr>
              <a:t>will be sent </a:t>
            </a:r>
            <a:r>
              <a:rPr lang="en-US" sz="2000" b="1" u="sng" dirty="0">
                <a:solidFill>
                  <a:srgbClr val="FF0000"/>
                </a:solidFill>
                <a:latin typeface="Calibri" panose="020F0502020204030204" pitchFamily="34" charset="0"/>
                <a:ea typeface="Meiryo" panose="020B0604030504040204" pitchFamily="34" charset="-128"/>
                <a:cs typeface="Garamond" panose="02020404030301010803" pitchFamily="18" charset="0"/>
              </a:rPr>
              <a:t>simultaneously</a:t>
            </a:r>
            <a:r>
              <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rPr>
              <a:t> a copy of the written decision of the Student Conduct Hearing Panel. </a:t>
            </a:r>
          </a:p>
          <a:p>
            <a:pPr marR="0" lvl="0">
              <a:spcBef>
                <a:spcPts val="0"/>
              </a:spcBef>
              <a:spcAft>
                <a:spcPts val="0"/>
              </a:spcAft>
            </a:pPr>
            <a:endParaRPr lang="en-US" sz="2000" dirty="0">
              <a:solidFill>
                <a:srgbClr val="000000"/>
              </a:solidFill>
              <a:latin typeface="Calibri" panose="020F0502020204030204" pitchFamily="34" charset="0"/>
              <a:ea typeface="Meiryo" panose="020B0604030504040204" pitchFamily="34" charset="-128"/>
            </a:endParaRPr>
          </a:p>
          <a:p>
            <a:pPr marR="0" lvl="0">
              <a:spcBef>
                <a:spcPts val="0"/>
              </a:spcBef>
              <a:spcAft>
                <a:spcPts val="0"/>
              </a:spcAft>
            </a:pPr>
            <a:r>
              <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rPr>
              <a:t>The access of the student and the complainant to information about the other may be limited by the Family Educational Rights and Privacy Act (FERPA), </a:t>
            </a:r>
            <a:endParaRPr lang="en-US" sz="2000" dirty="0">
              <a:solidFill>
                <a:srgbClr val="000000"/>
              </a:solidFill>
              <a:latin typeface="Calibri" panose="020F0502020204030204" pitchFamily="34" charset="0"/>
              <a:ea typeface="Meiryo" panose="020B0604030504040204" pitchFamily="34" charset="-128"/>
            </a:endParaRPr>
          </a:p>
          <a:p>
            <a:r>
              <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rPr>
              <a:t> </a:t>
            </a:r>
            <a:endParaRPr lang="en-US" sz="2000" dirty="0">
              <a:solidFill>
                <a:srgbClr val="000000"/>
              </a:solidFill>
              <a:latin typeface="Calibri" panose="020F0502020204030204" pitchFamily="34" charset="0"/>
              <a:ea typeface="Meiryo" panose="020B0604030504040204" pitchFamily="34" charset="-128"/>
            </a:endParaRPr>
          </a:p>
          <a:p>
            <a:r>
              <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rPr>
              <a:t>20 USC 1232g or other laws relating to confidentiality or privacy, and in some cases, these procedures may be adjusted to comply with such laws. </a:t>
            </a:r>
            <a:endParaRPr lang="en-US" sz="2000" dirty="0">
              <a:solidFill>
                <a:srgbClr val="000000"/>
              </a:solidFill>
              <a:effectLst/>
              <a:latin typeface="Calibri" panose="020F0502020204030204" pitchFamily="34" charset="0"/>
              <a:ea typeface="Meiryo" panose="020B0604030504040204" pitchFamily="34" charset="-128"/>
            </a:endParaRPr>
          </a:p>
        </p:txBody>
      </p:sp>
    </p:spTree>
    <p:extLst>
      <p:ext uri="{BB962C8B-B14F-4D97-AF65-F5344CB8AC3E}">
        <p14:creationId xmlns:p14="http://schemas.microsoft.com/office/powerpoint/2010/main" val="167982871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Student Judicial Affairs Confidentiality</a:t>
            </a:r>
          </a:p>
        </p:txBody>
      </p:sp>
      <p:sp>
        <p:nvSpPr>
          <p:cNvPr id="3" name="Content Placeholder 2"/>
          <p:cNvSpPr>
            <a:spLocks noGrp="1"/>
          </p:cNvSpPr>
          <p:nvPr>
            <p:ph idx="1"/>
          </p:nvPr>
        </p:nvSpPr>
        <p:spPr>
          <a:xfrm>
            <a:off x="457200" y="1417638"/>
            <a:ext cx="8229600" cy="4708525"/>
          </a:xfrm>
        </p:spPr>
        <p:txBody>
          <a:bodyPr>
            <a:normAutofit/>
          </a:bodyPr>
          <a:lstStyle/>
          <a:p>
            <a:pPr lvl="1"/>
            <a:endParaRPr lang="en-US" dirty="0">
              <a:latin typeface="Arial Black" pitchFamily="34" charset="0"/>
            </a:endParaRPr>
          </a:p>
          <a:p>
            <a:endParaRPr lang="en-US" dirty="0"/>
          </a:p>
          <a:p>
            <a:endParaRPr lang="en-US" dirty="0"/>
          </a:p>
        </p:txBody>
      </p:sp>
      <p:sp>
        <p:nvSpPr>
          <p:cNvPr id="4" name="Rectangle 3"/>
          <p:cNvSpPr/>
          <p:nvPr/>
        </p:nvSpPr>
        <p:spPr>
          <a:xfrm>
            <a:off x="932873" y="1859340"/>
            <a:ext cx="7583054" cy="3170099"/>
          </a:xfrm>
          <a:prstGeom prst="rect">
            <a:avLst/>
          </a:prstGeom>
        </p:spPr>
        <p:txBody>
          <a:bodyPr wrap="square">
            <a:spAutoFit/>
          </a:bodyPr>
          <a:lstStyle/>
          <a:p>
            <a:pPr marL="342900" marR="0" lvl="0" indent="-342900">
              <a:spcBef>
                <a:spcPts val="0"/>
              </a:spcBef>
              <a:spcAft>
                <a:spcPts val="0"/>
              </a:spcAft>
              <a:buFont typeface="Arial" panose="020B0604020202020204" pitchFamily="34" charset="0"/>
              <a:buChar char="•"/>
            </a:pPr>
            <a:r>
              <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rPr>
              <a:t>The access of the student and the complainant to information about the other may be limited by the Family Educational Rights and Privacy Act (FERPA), </a:t>
            </a:r>
            <a:endParaRPr lang="en-US" sz="2000" dirty="0">
              <a:solidFill>
                <a:srgbClr val="000000"/>
              </a:solidFill>
              <a:latin typeface="Calibri" panose="020F0502020204030204" pitchFamily="34" charset="0"/>
              <a:ea typeface="Meiryo" panose="020B0604030504040204" pitchFamily="34" charset="-128"/>
            </a:endParaRPr>
          </a:p>
          <a:p>
            <a:endParaRPr lang="en-US" sz="2000" dirty="0">
              <a:solidFill>
                <a:srgbClr val="000000"/>
              </a:solidFill>
              <a:latin typeface="Calibri" panose="020F0502020204030204" pitchFamily="34" charset="0"/>
              <a:ea typeface="Meiryo" panose="020B0604030504040204" pitchFamily="34" charset="-128"/>
            </a:endParaRPr>
          </a:p>
          <a:p>
            <a:pPr marL="342900" indent="-342900">
              <a:buFont typeface="Arial" panose="020B0604020202020204" pitchFamily="34" charset="0"/>
              <a:buChar char="•"/>
            </a:pPr>
            <a:r>
              <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rPr>
              <a:t>20 USC 1232g or other laws relating to confidentiality or privacy, and in some cases, these procedures may be adjusted to comply with such laws. </a:t>
            </a:r>
            <a:endParaRPr lang="en-US" sz="2000" dirty="0">
              <a:solidFill>
                <a:srgbClr val="000000"/>
              </a:solidFill>
              <a:latin typeface="Calibri" panose="020F0502020204030204" pitchFamily="34" charset="0"/>
              <a:ea typeface="Meiryo" panose="020B0604030504040204" pitchFamily="34" charset="-128"/>
            </a:endParaRPr>
          </a:p>
          <a:p>
            <a:pPr marL="342900" indent="-342900">
              <a:buFont typeface="Arial" panose="020B0604020202020204" pitchFamily="34" charset="0"/>
              <a:buChar char="•"/>
            </a:pPr>
            <a:endParaRPr lang="en-US" sz="2000" dirty="0">
              <a:solidFill>
                <a:srgbClr val="000000"/>
              </a:solidFill>
              <a:latin typeface="Calibri" panose="020F0502020204030204" pitchFamily="34" charset="0"/>
              <a:ea typeface="Meiryo" panose="020B0604030504040204" pitchFamily="34" charset="-128"/>
            </a:endParaRPr>
          </a:p>
          <a:p>
            <a:pPr marL="342900" indent="-342900">
              <a:buFont typeface="Arial" panose="020B0604020202020204" pitchFamily="34" charset="0"/>
              <a:buChar char="•"/>
            </a:pPr>
            <a:r>
              <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rPr>
              <a:t>Disciplinary matters are kept confidential to the extent required by law. </a:t>
            </a:r>
            <a:endParaRPr lang="en-US" sz="2000" dirty="0">
              <a:solidFill>
                <a:srgbClr val="000000"/>
              </a:solidFill>
              <a:effectLst/>
              <a:latin typeface="Calibri" panose="020F0502020204030204" pitchFamily="34" charset="0"/>
              <a:ea typeface="Meiryo" panose="020B0604030504040204" pitchFamily="34" charset="-128"/>
            </a:endParaRPr>
          </a:p>
        </p:txBody>
      </p:sp>
    </p:spTree>
    <p:extLst>
      <p:ext uri="{BB962C8B-B14F-4D97-AF65-F5344CB8AC3E}">
        <p14:creationId xmlns:p14="http://schemas.microsoft.com/office/powerpoint/2010/main" val="209097410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Student Harassment Policy and Procedures Involving Only Students</a:t>
            </a:r>
          </a:p>
        </p:txBody>
      </p:sp>
      <p:sp>
        <p:nvSpPr>
          <p:cNvPr id="3" name="Content Placeholder 2"/>
          <p:cNvSpPr>
            <a:spLocks noGrp="1"/>
          </p:cNvSpPr>
          <p:nvPr>
            <p:ph idx="1"/>
          </p:nvPr>
        </p:nvSpPr>
        <p:spPr>
          <a:xfrm>
            <a:off x="457200" y="1417638"/>
            <a:ext cx="8229600" cy="4708525"/>
          </a:xfrm>
        </p:spPr>
        <p:txBody>
          <a:bodyPr>
            <a:normAutofit/>
          </a:bodyPr>
          <a:lstStyle/>
          <a:p>
            <a:pPr lvl="1"/>
            <a:endParaRPr lang="en-US" dirty="0">
              <a:latin typeface="Arial Black" pitchFamily="34" charset="0"/>
            </a:endParaRPr>
          </a:p>
          <a:p>
            <a:endParaRPr lang="en-US" dirty="0"/>
          </a:p>
          <a:p>
            <a:endParaRPr lang="en-US" dirty="0"/>
          </a:p>
        </p:txBody>
      </p:sp>
      <p:sp>
        <p:nvSpPr>
          <p:cNvPr id="4" name="Rectangle 3"/>
          <p:cNvSpPr/>
          <p:nvPr/>
        </p:nvSpPr>
        <p:spPr>
          <a:xfrm>
            <a:off x="457200" y="1779679"/>
            <a:ext cx="8040255" cy="2862322"/>
          </a:xfrm>
          <a:prstGeom prst="rect">
            <a:avLst/>
          </a:prstGeom>
        </p:spPr>
        <p:txBody>
          <a:bodyPr wrap="square">
            <a:spAutoFit/>
          </a:bodyPr>
          <a:lstStyle/>
          <a:p>
            <a:pPr marL="342900" indent="-342900">
              <a:buFont typeface="Arial" panose="020B0604020202020204" pitchFamily="34" charset="0"/>
              <a:buChar char="•"/>
            </a:pPr>
            <a:r>
              <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rPr>
              <a:t>Sinclair Community College is committed to providing an educational environment free from harassment (including sexual harassment), and such conduct will not be tolerated in the academic environment and may constitute a violation of the Student Code of Conduct (hereafter known as the code). </a:t>
            </a:r>
            <a:endParaRPr lang="en-US" sz="2000" dirty="0">
              <a:solidFill>
                <a:srgbClr val="000000"/>
              </a:solidFill>
              <a:latin typeface="Calibri" panose="020F0502020204030204" pitchFamily="34" charset="0"/>
              <a:ea typeface="Meiryo" panose="020B0604030504040204" pitchFamily="34" charset="-128"/>
            </a:endParaRPr>
          </a:p>
          <a:p>
            <a:endParaRPr lang="en-US" sz="2000" dirty="0">
              <a:solidFill>
                <a:srgbClr val="000000"/>
              </a:solidFill>
              <a:latin typeface="Calibri" panose="020F0502020204030204" pitchFamily="34" charset="0"/>
              <a:ea typeface="Meiryo" panose="020B0604030504040204" pitchFamily="34" charset="-128"/>
            </a:endParaRPr>
          </a:p>
          <a:p>
            <a:pPr marL="342900" indent="-342900">
              <a:buFont typeface="Arial" panose="020B0604020202020204" pitchFamily="34" charset="0"/>
              <a:buChar char="•"/>
            </a:pPr>
            <a:r>
              <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rPr>
              <a:t>Harassment on the basis of race, color, creed, religion, age, sex, marital status, veteran status, national origin, ancestry, citizenship, or disability, or any other protected status, is strictly prohibited. </a:t>
            </a:r>
            <a:endParaRPr lang="en-US" sz="2000" dirty="0">
              <a:solidFill>
                <a:srgbClr val="000000"/>
              </a:solidFill>
              <a:effectLst/>
              <a:latin typeface="Calibri" panose="020F0502020204030204" pitchFamily="34" charset="0"/>
              <a:ea typeface="Meiryo" panose="020B0604030504040204" pitchFamily="34" charset="-128"/>
            </a:endParaRPr>
          </a:p>
        </p:txBody>
      </p:sp>
    </p:spTree>
    <p:extLst>
      <p:ext uri="{BB962C8B-B14F-4D97-AF65-F5344CB8AC3E}">
        <p14:creationId xmlns:p14="http://schemas.microsoft.com/office/powerpoint/2010/main" val="99220285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6088"/>
            <a:ext cx="8229600" cy="1143000"/>
          </a:xfrm>
        </p:spPr>
        <p:txBody>
          <a:bodyPr>
            <a:normAutofit/>
          </a:bodyPr>
          <a:lstStyle/>
          <a:p>
            <a:r>
              <a:rPr lang="en-US" sz="3200" dirty="0">
                <a:latin typeface="Arial Black" pitchFamily="34" charset="0"/>
              </a:rPr>
              <a:t>Student Harassment Policy and Procedures Involving Only Students</a:t>
            </a:r>
          </a:p>
        </p:txBody>
      </p:sp>
      <p:sp>
        <p:nvSpPr>
          <p:cNvPr id="3" name="Content Placeholder 2"/>
          <p:cNvSpPr>
            <a:spLocks noGrp="1"/>
          </p:cNvSpPr>
          <p:nvPr>
            <p:ph idx="1"/>
          </p:nvPr>
        </p:nvSpPr>
        <p:spPr>
          <a:xfrm>
            <a:off x="457200" y="1417638"/>
            <a:ext cx="8229600" cy="4708525"/>
          </a:xfrm>
        </p:spPr>
        <p:txBody>
          <a:bodyPr>
            <a:normAutofit/>
          </a:bodyPr>
          <a:lstStyle/>
          <a:p>
            <a:pPr lvl="1"/>
            <a:endParaRPr lang="en-US" dirty="0">
              <a:latin typeface="Arial Black" pitchFamily="34" charset="0"/>
            </a:endParaRPr>
          </a:p>
          <a:p>
            <a:endParaRPr lang="en-US" dirty="0"/>
          </a:p>
          <a:p>
            <a:endParaRPr lang="en-US" dirty="0"/>
          </a:p>
        </p:txBody>
      </p:sp>
      <p:sp>
        <p:nvSpPr>
          <p:cNvPr id="4" name="Rectangle 3"/>
          <p:cNvSpPr/>
          <p:nvPr/>
        </p:nvSpPr>
        <p:spPr>
          <a:xfrm>
            <a:off x="457200" y="1507600"/>
            <a:ext cx="8402128" cy="4278094"/>
          </a:xfrm>
          <a:prstGeom prst="rect">
            <a:avLst/>
          </a:prstGeom>
        </p:spPr>
        <p:txBody>
          <a:bodyPr wrap="square">
            <a:spAutoFit/>
          </a:bodyPr>
          <a:lstStyle/>
          <a:p>
            <a:r>
              <a:rPr lang="en-US" sz="2000" b="1" dirty="0">
                <a:solidFill>
                  <a:srgbClr val="B01513"/>
                </a:solidFill>
                <a:latin typeface="Calibri" panose="020F0502020204030204" pitchFamily="34" charset="0"/>
                <a:ea typeface="Meiryo" panose="020B0604030504040204" pitchFamily="34" charset="-128"/>
              </a:rPr>
              <a:t>Prohibited Conduct </a:t>
            </a:r>
            <a:endParaRPr lang="en-US" sz="2000" dirty="0">
              <a:solidFill>
                <a:srgbClr val="000000"/>
              </a:solidFill>
              <a:latin typeface="Calibri" panose="020F0502020204030204" pitchFamily="34" charset="0"/>
              <a:ea typeface="Meiryo" panose="020B0604030504040204" pitchFamily="34" charset="-128"/>
            </a:endParaRPr>
          </a:p>
          <a:p>
            <a:r>
              <a:rPr lang="en-US" dirty="0">
                <a:solidFill>
                  <a:srgbClr val="000000"/>
                </a:solidFill>
                <a:latin typeface="Calibri" panose="020F0502020204030204" pitchFamily="34" charset="0"/>
                <a:ea typeface="Meiryo" panose="020B0604030504040204" pitchFamily="34" charset="-128"/>
                <a:cs typeface="Garamond" panose="02020404030301010803" pitchFamily="18" charset="0"/>
              </a:rPr>
              <a:t>Examples of prohibited conduct involving students include, but are not limited to: </a:t>
            </a:r>
            <a:endParaRPr lang="en-US" dirty="0">
              <a:solidFill>
                <a:srgbClr val="000000"/>
              </a:solidFill>
              <a:latin typeface="Calibri" panose="020F0502020204030204" pitchFamily="34" charset="0"/>
              <a:ea typeface="Meiryo" panose="020B0604030504040204" pitchFamily="34" charset="-128"/>
            </a:endParaRPr>
          </a:p>
          <a:p>
            <a:r>
              <a:rPr lang="en-US" dirty="0">
                <a:solidFill>
                  <a:srgbClr val="000000"/>
                </a:solidFill>
                <a:latin typeface="Calibri" panose="020F0502020204030204" pitchFamily="34" charset="0"/>
                <a:ea typeface="Meiryo" panose="020B0604030504040204" pitchFamily="34" charset="-128"/>
                <a:cs typeface="Garamond" panose="02020404030301010803" pitchFamily="18" charset="0"/>
              </a:rPr>
              <a:t> </a:t>
            </a:r>
            <a:endParaRPr lang="en-US" dirty="0">
              <a:solidFill>
                <a:srgbClr val="000000"/>
              </a:solidFill>
              <a:latin typeface="Calibri" panose="020F0502020204030204" pitchFamily="34" charset="0"/>
              <a:ea typeface="Meiryo" panose="020B0604030504040204" pitchFamily="34" charset="-128"/>
            </a:endParaRPr>
          </a:p>
          <a:p>
            <a:pPr marL="342900" marR="0" lvl="0" indent="-342900">
              <a:spcBef>
                <a:spcPts val="0"/>
              </a:spcBef>
              <a:spcAft>
                <a:spcPts val="0"/>
              </a:spcAft>
              <a:buFont typeface="Symbol" panose="05050102010706020507" pitchFamily="18" charset="2"/>
              <a:buChar char=""/>
            </a:pPr>
            <a:r>
              <a:rPr lang="en-US" dirty="0">
                <a:solidFill>
                  <a:srgbClr val="000000"/>
                </a:solidFill>
                <a:latin typeface="Calibri" panose="020F0502020204030204" pitchFamily="34" charset="0"/>
                <a:ea typeface="Meiryo" panose="020B0604030504040204" pitchFamily="34" charset="-128"/>
                <a:cs typeface="Garamond" panose="02020404030301010803" pitchFamily="18" charset="0"/>
              </a:rPr>
              <a:t>Harassment which has the purpose or effect of being so severe, pervasive or objectively offensive that the student is unable to enjoy and access the educational opportunities and benefits provided by the college.</a:t>
            </a:r>
          </a:p>
          <a:p>
            <a:pPr marR="0" lvl="0">
              <a:spcBef>
                <a:spcPts val="0"/>
              </a:spcBef>
              <a:spcAft>
                <a:spcPts val="0"/>
              </a:spcAft>
            </a:pPr>
            <a:endParaRPr lang="en-US" dirty="0">
              <a:solidFill>
                <a:srgbClr val="000000"/>
              </a:solidFill>
              <a:latin typeface="Calibri" panose="020F0502020204030204" pitchFamily="34" charset="0"/>
              <a:ea typeface="Meiryo" panose="020B0604030504040204" pitchFamily="34" charset="-128"/>
            </a:endParaRPr>
          </a:p>
          <a:p>
            <a:pPr marL="342900" marR="0" lvl="0" indent="-342900">
              <a:spcBef>
                <a:spcPts val="0"/>
              </a:spcBef>
              <a:spcAft>
                <a:spcPts val="0"/>
              </a:spcAft>
              <a:buFont typeface="Symbol" panose="05050102010706020507" pitchFamily="18" charset="2"/>
              <a:buChar char=""/>
            </a:pPr>
            <a:r>
              <a:rPr lang="en-US" dirty="0">
                <a:solidFill>
                  <a:srgbClr val="000000"/>
                </a:solidFill>
                <a:latin typeface="Calibri" panose="020F0502020204030204" pitchFamily="34" charset="0"/>
                <a:ea typeface="Meiryo" panose="020B0604030504040204" pitchFamily="34" charset="-128"/>
                <a:cs typeface="Garamond" panose="02020404030301010803" pitchFamily="18" charset="0"/>
              </a:rPr>
              <a:t>Any type of physical contact, demeaning or abusive written or spoken language, or graphic communication that is unwelcome or unwanted by another person. </a:t>
            </a:r>
          </a:p>
          <a:p>
            <a:pPr marR="0" lvl="0">
              <a:spcBef>
                <a:spcPts val="0"/>
              </a:spcBef>
              <a:spcAft>
                <a:spcPts val="0"/>
              </a:spcAft>
            </a:pPr>
            <a:endParaRPr lang="en-US" dirty="0">
              <a:solidFill>
                <a:srgbClr val="000000"/>
              </a:solidFill>
              <a:latin typeface="Calibri" panose="020F0502020204030204" pitchFamily="34" charset="0"/>
              <a:ea typeface="Meiryo" panose="020B0604030504040204" pitchFamily="34" charset="-128"/>
            </a:endParaRPr>
          </a:p>
          <a:p>
            <a:pPr marL="342900" marR="0" lvl="0" indent="-342900">
              <a:spcBef>
                <a:spcPts val="0"/>
              </a:spcBef>
              <a:spcAft>
                <a:spcPts val="0"/>
              </a:spcAft>
              <a:buFont typeface="Symbol" panose="05050102010706020507" pitchFamily="18" charset="2"/>
              <a:buChar char=""/>
            </a:pPr>
            <a:r>
              <a:rPr lang="en-US" dirty="0">
                <a:solidFill>
                  <a:srgbClr val="000000"/>
                </a:solidFill>
                <a:latin typeface="Calibri" panose="020F0502020204030204" pitchFamily="34" charset="0"/>
                <a:ea typeface="Meiryo" panose="020B0604030504040204" pitchFamily="34" charset="-128"/>
                <a:cs typeface="Garamond" panose="02020404030301010803" pitchFamily="18" charset="0"/>
              </a:rPr>
              <a:t>Unwelcome sexual flirtations, advances or propositions; verbal abuse of a sexual nature; unnecessary touching of an individual; or physical assault. </a:t>
            </a:r>
          </a:p>
          <a:p>
            <a:pPr marR="0" lvl="0">
              <a:spcBef>
                <a:spcPts val="0"/>
              </a:spcBef>
              <a:spcAft>
                <a:spcPts val="0"/>
              </a:spcAft>
            </a:pPr>
            <a:endParaRPr lang="en-US" dirty="0">
              <a:solidFill>
                <a:srgbClr val="000000"/>
              </a:solidFill>
              <a:latin typeface="Calibri" panose="020F0502020204030204" pitchFamily="34" charset="0"/>
              <a:ea typeface="Meiryo" panose="020B0604030504040204" pitchFamily="34" charset="-128"/>
            </a:endParaRPr>
          </a:p>
          <a:p>
            <a:pPr marL="342900" marR="0" lvl="0" indent="-342900">
              <a:spcBef>
                <a:spcPts val="0"/>
              </a:spcBef>
              <a:spcAft>
                <a:spcPts val="0"/>
              </a:spcAft>
              <a:buFont typeface="Symbol" panose="05050102010706020507" pitchFamily="18" charset="2"/>
              <a:buChar char=""/>
            </a:pPr>
            <a:r>
              <a:rPr lang="en-US" dirty="0">
                <a:solidFill>
                  <a:srgbClr val="000000"/>
                </a:solidFill>
                <a:latin typeface="Calibri" panose="020F0502020204030204" pitchFamily="34" charset="0"/>
                <a:ea typeface="Meiryo" panose="020B0604030504040204" pitchFamily="34" charset="-128"/>
                <a:cs typeface="Garamond" panose="02020404030301010803" pitchFamily="18" charset="0"/>
              </a:rPr>
              <a:t>Slurs, jokes, posters, cartoons or gestures that are intimidating to a student, create a hostile learning environment, such that a student is denied educational benefits. </a:t>
            </a:r>
            <a:endParaRPr lang="en-US" dirty="0">
              <a:solidFill>
                <a:srgbClr val="000000"/>
              </a:solidFill>
              <a:effectLst/>
              <a:latin typeface="Calibri" panose="020F0502020204030204" pitchFamily="34" charset="0"/>
              <a:ea typeface="Meiryo" panose="020B0604030504040204" pitchFamily="34" charset="-128"/>
            </a:endParaRPr>
          </a:p>
        </p:txBody>
      </p:sp>
    </p:spTree>
    <p:extLst>
      <p:ext uri="{BB962C8B-B14F-4D97-AF65-F5344CB8AC3E}">
        <p14:creationId xmlns:p14="http://schemas.microsoft.com/office/powerpoint/2010/main" val="100848419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Student Harassment Policy and Procedures Involving Only Students</a:t>
            </a:r>
          </a:p>
        </p:txBody>
      </p:sp>
      <p:sp>
        <p:nvSpPr>
          <p:cNvPr id="3" name="Content Placeholder 2"/>
          <p:cNvSpPr>
            <a:spLocks noGrp="1"/>
          </p:cNvSpPr>
          <p:nvPr>
            <p:ph idx="1"/>
          </p:nvPr>
        </p:nvSpPr>
        <p:spPr>
          <a:xfrm>
            <a:off x="457200" y="1417638"/>
            <a:ext cx="8229600" cy="4708525"/>
          </a:xfrm>
        </p:spPr>
        <p:txBody>
          <a:bodyPr>
            <a:normAutofit/>
          </a:bodyPr>
          <a:lstStyle/>
          <a:p>
            <a:pPr lvl="1"/>
            <a:endParaRPr lang="en-US" dirty="0">
              <a:latin typeface="Arial Black" pitchFamily="34" charset="0"/>
            </a:endParaRPr>
          </a:p>
          <a:p>
            <a:endParaRPr lang="en-US" dirty="0"/>
          </a:p>
          <a:p>
            <a:endParaRPr lang="en-US" dirty="0"/>
          </a:p>
        </p:txBody>
      </p:sp>
      <p:sp>
        <p:nvSpPr>
          <p:cNvPr id="4" name="Rectangle 3"/>
          <p:cNvSpPr/>
          <p:nvPr/>
        </p:nvSpPr>
        <p:spPr>
          <a:xfrm>
            <a:off x="544945" y="1751618"/>
            <a:ext cx="8141855" cy="3170099"/>
          </a:xfrm>
          <a:prstGeom prst="rect">
            <a:avLst/>
          </a:prstGeom>
        </p:spPr>
        <p:txBody>
          <a:bodyPr wrap="square">
            <a:spAutoFit/>
          </a:bodyPr>
          <a:lstStyle/>
          <a:p>
            <a:r>
              <a:rPr lang="en-US" sz="2000" b="1" dirty="0">
                <a:solidFill>
                  <a:srgbClr val="B01513"/>
                </a:solidFill>
                <a:latin typeface="Calibri" panose="020F0502020204030204" pitchFamily="34" charset="0"/>
                <a:ea typeface="Meiryo" panose="020B0604030504040204" pitchFamily="34" charset="-128"/>
              </a:rPr>
              <a:t>Reporting</a:t>
            </a:r>
            <a:r>
              <a:rPr lang="en-US" sz="2000" b="1" dirty="0">
                <a:solidFill>
                  <a:srgbClr val="000000"/>
                </a:solidFill>
                <a:latin typeface="Calibri" panose="020F0502020204030204" pitchFamily="34" charset="0"/>
                <a:ea typeface="Meiryo" panose="020B0604030504040204" pitchFamily="34" charset="-128"/>
              </a:rPr>
              <a:t> </a:t>
            </a:r>
            <a:endParaRPr lang="en-US" sz="2000" dirty="0">
              <a:solidFill>
                <a:srgbClr val="000000"/>
              </a:solidFill>
              <a:latin typeface="Calibri" panose="020F0502020204030204" pitchFamily="34" charset="0"/>
              <a:ea typeface="Meiryo" panose="020B0604030504040204" pitchFamily="34" charset="-128"/>
            </a:endParaRPr>
          </a:p>
          <a:p>
            <a:r>
              <a:rPr lang="en-US" sz="2000" dirty="0">
                <a:solidFill>
                  <a:srgbClr val="000000"/>
                </a:solidFill>
                <a:latin typeface="Calibri" panose="020F0502020204030204" pitchFamily="34" charset="0"/>
                <a:ea typeface="Meiryo" panose="020B0604030504040204" pitchFamily="34" charset="-128"/>
              </a:rPr>
              <a:t> </a:t>
            </a:r>
          </a:p>
          <a:p>
            <a:r>
              <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rPr>
              <a:t>A student who has a complaint of harassment against another student may report it to the Director of Student Affairs.  </a:t>
            </a:r>
          </a:p>
          <a:p>
            <a:endPar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endParaRPr>
          </a:p>
          <a:p>
            <a:r>
              <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rPr>
              <a:t>If it is not a student-on-student situation, then it is reported to Human Resources.  </a:t>
            </a:r>
          </a:p>
          <a:p>
            <a:endPar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endParaRPr>
          </a:p>
          <a:p>
            <a:r>
              <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rPr>
              <a:t>Any questions about the policy can be answered by persons in any of the above listed positions. </a:t>
            </a:r>
            <a:endParaRPr lang="en-US" sz="2000" dirty="0">
              <a:solidFill>
                <a:srgbClr val="000000"/>
              </a:solidFill>
              <a:effectLst/>
              <a:latin typeface="Calibri" panose="020F0502020204030204" pitchFamily="34" charset="0"/>
              <a:ea typeface="Meiryo" panose="020B0604030504040204" pitchFamily="34" charset="-128"/>
            </a:endParaRPr>
          </a:p>
        </p:txBody>
      </p:sp>
    </p:spTree>
    <p:extLst>
      <p:ext uri="{BB962C8B-B14F-4D97-AF65-F5344CB8AC3E}">
        <p14:creationId xmlns:p14="http://schemas.microsoft.com/office/powerpoint/2010/main" val="126162703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Student Harassment Policy and Procedures Involving Only Students</a:t>
            </a:r>
          </a:p>
        </p:txBody>
      </p:sp>
      <p:sp>
        <p:nvSpPr>
          <p:cNvPr id="3" name="Content Placeholder 2"/>
          <p:cNvSpPr>
            <a:spLocks noGrp="1"/>
          </p:cNvSpPr>
          <p:nvPr>
            <p:ph idx="1"/>
          </p:nvPr>
        </p:nvSpPr>
        <p:spPr>
          <a:xfrm>
            <a:off x="457200" y="1417638"/>
            <a:ext cx="8229600" cy="4708525"/>
          </a:xfrm>
        </p:spPr>
        <p:txBody>
          <a:bodyPr>
            <a:normAutofit/>
          </a:bodyPr>
          <a:lstStyle/>
          <a:p>
            <a:pPr lvl="1"/>
            <a:endParaRPr lang="en-US" dirty="0">
              <a:latin typeface="Arial Black" pitchFamily="34" charset="0"/>
            </a:endParaRPr>
          </a:p>
          <a:p>
            <a:endParaRPr lang="en-US" dirty="0"/>
          </a:p>
          <a:p>
            <a:endParaRPr lang="en-US" dirty="0"/>
          </a:p>
        </p:txBody>
      </p:sp>
      <p:sp>
        <p:nvSpPr>
          <p:cNvPr id="4" name="Rectangle 3"/>
          <p:cNvSpPr/>
          <p:nvPr/>
        </p:nvSpPr>
        <p:spPr>
          <a:xfrm>
            <a:off x="457200" y="1622999"/>
            <a:ext cx="8229600" cy="3477875"/>
          </a:xfrm>
          <a:prstGeom prst="rect">
            <a:avLst/>
          </a:prstGeom>
        </p:spPr>
        <p:txBody>
          <a:bodyPr wrap="square">
            <a:spAutoFit/>
          </a:bodyPr>
          <a:lstStyle/>
          <a:p>
            <a:r>
              <a:rPr lang="en-US" sz="2000" b="1" dirty="0">
                <a:solidFill>
                  <a:srgbClr val="B01513"/>
                </a:solidFill>
                <a:latin typeface="Calibri" panose="020F0502020204030204" pitchFamily="34" charset="0"/>
                <a:ea typeface="Meiryo" panose="020B0604030504040204" pitchFamily="34" charset="-128"/>
              </a:rPr>
              <a:t>Investigation</a:t>
            </a:r>
            <a:endParaRPr lang="en-US" sz="2000" dirty="0">
              <a:solidFill>
                <a:srgbClr val="000000"/>
              </a:solidFill>
              <a:latin typeface="Calibri" panose="020F0502020204030204" pitchFamily="34" charset="0"/>
              <a:ea typeface="Meiryo" panose="020B0604030504040204" pitchFamily="34" charset="-128"/>
            </a:endParaRPr>
          </a:p>
          <a:p>
            <a:r>
              <a:rPr lang="en-US" sz="2000" b="1" dirty="0">
                <a:solidFill>
                  <a:srgbClr val="000000"/>
                </a:solidFill>
                <a:latin typeface="Calibri" panose="020F0502020204030204" pitchFamily="34" charset="0"/>
                <a:ea typeface="Meiryo" panose="020B0604030504040204" pitchFamily="34" charset="-128"/>
              </a:rPr>
              <a:t> </a:t>
            </a:r>
            <a:endParaRPr lang="en-US" sz="2000" dirty="0">
              <a:solidFill>
                <a:srgbClr val="000000"/>
              </a:solidFill>
              <a:latin typeface="Calibri" panose="020F0502020204030204" pitchFamily="34" charset="0"/>
              <a:ea typeface="Meiryo" panose="020B0604030504040204" pitchFamily="34" charset="-128"/>
            </a:endParaRPr>
          </a:p>
          <a:p>
            <a:r>
              <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rPr>
              <a:t>The college will promptly investigate all allegations of harassment in as confidential manner as possible.  </a:t>
            </a:r>
          </a:p>
          <a:p>
            <a:endPar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endParaRPr>
          </a:p>
          <a:p>
            <a:r>
              <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rPr>
              <a:t>Consultation on allegations of faculty and staff harassment involving students should be referred to the Ombudsman and Human Resources.  </a:t>
            </a:r>
          </a:p>
          <a:p>
            <a:endPar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endParaRPr>
          </a:p>
          <a:p>
            <a:r>
              <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rPr>
              <a:t>If the matter is not resolved through investigation and/ or mediation, a formal Student Conduct Hearing may be convened. </a:t>
            </a:r>
            <a:endParaRPr lang="en-US" sz="2000" dirty="0">
              <a:solidFill>
                <a:srgbClr val="000000"/>
              </a:solidFill>
              <a:latin typeface="Calibri" panose="020F0502020204030204" pitchFamily="34" charset="0"/>
              <a:ea typeface="Meiryo" panose="020B0604030504040204" pitchFamily="34" charset="-128"/>
            </a:endParaRPr>
          </a:p>
          <a:p>
            <a:r>
              <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rPr>
              <a:t> </a:t>
            </a:r>
            <a:endParaRPr lang="en-US" sz="2000" dirty="0">
              <a:solidFill>
                <a:srgbClr val="000000"/>
              </a:solidFill>
              <a:latin typeface="Calibri" panose="020F0502020204030204" pitchFamily="34" charset="0"/>
              <a:ea typeface="Meiryo" panose="020B0604030504040204" pitchFamily="34" charset="-128"/>
            </a:endParaRPr>
          </a:p>
        </p:txBody>
      </p:sp>
    </p:spTree>
    <p:extLst>
      <p:ext uri="{BB962C8B-B14F-4D97-AF65-F5344CB8AC3E}">
        <p14:creationId xmlns:p14="http://schemas.microsoft.com/office/powerpoint/2010/main" val="134981560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Student Harassment Policy and Procedures Involving Only Students</a:t>
            </a:r>
          </a:p>
        </p:txBody>
      </p:sp>
      <p:sp>
        <p:nvSpPr>
          <p:cNvPr id="3" name="Content Placeholder 2"/>
          <p:cNvSpPr>
            <a:spLocks noGrp="1"/>
          </p:cNvSpPr>
          <p:nvPr>
            <p:ph idx="1"/>
          </p:nvPr>
        </p:nvSpPr>
        <p:spPr>
          <a:xfrm>
            <a:off x="457200" y="1417638"/>
            <a:ext cx="8229600" cy="4708525"/>
          </a:xfrm>
        </p:spPr>
        <p:txBody>
          <a:bodyPr>
            <a:normAutofit/>
          </a:bodyPr>
          <a:lstStyle/>
          <a:p>
            <a:pPr lvl="1"/>
            <a:endParaRPr lang="en-US" dirty="0">
              <a:latin typeface="Arial Black" pitchFamily="34" charset="0"/>
            </a:endParaRPr>
          </a:p>
          <a:p>
            <a:endParaRPr lang="en-US" dirty="0"/>
          </a:p>
          <a:p>
            <a:endParaRPr lang="en-US" dirty="0"/>
          </a:p>
        </p:txBody>
      </p:sp>
      <p:sp>
        <p:nvSpPr>
          <p:cNvPr id="4" name="Rectangle 3"/>
          <p:cNvSpPr/>
          <p:nvPr/>
        </p:nvSpPr>
        <p:spPr>
          <a:xfrm>
            <a:off x="457200" y="1530635"/>
            <a:ext cx="8229600" cy="3785652"/>
          </a:xfrm>
          <a:prstGeom prst="rect">
            <a:avLst/>
          </a:prstGeom>
        </p:spPr>
        <p:txBody>
          <a:bodyPr wrap="square">
            <a:spAutoFit/>
          </a:bodyPr>
          <a:lstStyle/>
          <a:p>
            <a:r>
              <a:rPr lang="en-US" sz="2000" b="1" dirty="0">
                <a:solidFill>
                  <a:srgbClr val="B01513"/>
                </a:solidFill>
                <a:latin typeface="Calibri" panose="020F0502020204030204" pitchFamily="34" charset="0"/>
                <a:ea typeface="Meiryo" panose="020B0604030504040204" pitchFamily="34" charset="-128"/>
              </a:rPr>
              <a:t>Investigation</a:t>
            </a:r>
            <a:endParaRPr lang="en-US" sz="2000" dirty="0">
              <a:solidFill>
                <a:srgbClr val="000000"/>
              </a:solidFill>
              <a:latin typeface="Calibri" panose="020F0502020204030204" pitchFamily="34" charset="0"/>
              <a:ea typeface="Meiryo" panose="020B0604030504040204" pitchFamily="34" charset="-128"/>
            </a:endParaRPr>
          </a:p>
          <a:p>
            <a:r>
              <a:rPr lang="en-US" sz="2000" b="1" dirty="0">
                <a:solidFill>
                  <a:srgbClr val="000000"/>
                </a:solidFill>
                <a:latin typeface="Calibri" panose="020F0502020204030204" pitchFamily="34" charset="0"/>
                <a:ea typeface="Meiryo" panose="020B0604030504040204" pitchFamily="34" charset="-128"/>
              </a:rPr>
              <a:t> </a:t>
            </a:r>
            <a:endParaRPr lang="en-US" sz="2000" dirty="0">
              <a:solidFill>
                <a:srgbClr val="000000"/>
              </a:solidFill>
              <a:latin typeface="Calibri" panose="020F0502020204030204" pitchFamily="34" charset="0"/>
              <a:ea typeface="Meiryo" panose="020B0604030504040204" pitchFamily="34" charset="-128"/>
            </a:endParaRPr>
          </a:p>
          <a:p>
            <a:r>
              <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rPr>
              <a:t>Each party may bring an advisor to the Student Conduct Hearing. </a:t>
            </a:r>
          </a:p>
          <a:p>
            <a:endPar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endParaRPr>
          </a:p>
          <a:p>
            <a:r>
              <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rPr>
              <a:t>The advisor may accompany the student but may not participate or provide representation.  </a:t>
            </a:r>
          </a:p>
          <a:p>
            <a:endPar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endParaRPr>
          </a:p>
          <a:p>
            <a:r>
              <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rPr>
              <a:t>At the conclusion of the hearing, the Student Conduct Hearing Panel will make a written recommendation to the Director of Student Affairs with respect to the resolution of the complaint. </a:t>
            </a:r>
          </a:p>
          <a:p>
            <a:endPar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endParaRPr>
          </a:p>
          <a:p>
            <a:r>
              <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rPr>
              <a:t>This might also include a recommendation for discipline. </a:t>
            </a:r>
            <a:endParaRPr lang="en-US" sz="2000" dirty="0">
              <a:solidFill>
                <a:srgbClr val="000000"/>
              </a:solidFill>
              <a:effectLst/>
              <a:latin typeface="Calibri" panose="020F0502020204030204" pitchFamily="34" charset="0"/>
              <a:ea typeface="Meiryo" panose="020B0604030504040204" pitchFamily="34" charset="-128"/>
            </a:endParaRPr>
          </a:p>
        </p:txBody>
      </p:sp>
    </p:spTree>
    <p:extLst>
      <p:ext uri="{BB962C8B-B14F-4D97-AF65-F5344CB8AC3E}">
        <p14:creationId xmlns:p14="http://schemas.microsoft.com/office/powerpoint/2010/main" val="74314826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Student Harassment Policy and Procedures Involving Only Students</a:t>
            </a:r>
          </a:p>
        </p:txBody>
      </p:sp>
      <p:sp>
        <p:nvSpPr>
          <p:cNvPr id="3" name="Content Placeholder 2"/>
          <p:cNvSpPr>
            <a:spLocks noGrp="1"/>
          </p:cNvSpPr>
          <p:nvPr>
            <p:ph idx="1"/>
          </p:nvPr>
        </p:nvSpPr>
        <p:spPr>
          <a:xfrm>
            <a:off x="457200" y="1417638"/>
            <a:ext cx="8229600" cy="4708525"/>
          </a:xfrm>
        </p:spPr>
        <p:txBody>
          <a:bodyPr>
            <a:normAutofit/>
          </a:bodyPr>
          <a:lstStyle/>
          <a:p>
            <a:pPr lvl="1"/>
            <a:endParaRPr lang="en-US" dirty="0">
              <a:latin typeface="Arial Black" pitchFamily="34" charset="0"/>
            </a:endParaRPr>
          </a:p>
          <a:p>
            <a:endParaRPr lang="en-US" dirty="0"/>
          </a:p>
          <a:p>
            <a:endParaRPr lang="en-US" dirty="0"/>
          </a:p>
        </p:txBody>
      </p:sp>
      <p:sp>
        <p:nvSpPr>
          <p:cNvPr id="4" name="Rectangle 3"/>
          <p:cNvSpPr/>
          <p:nvPr/>
        </p:nvSpPr>
        <p:spPr>
          <a:xfrm>
            <a:off x="417945" y="1804198"/>
            <a:ext cx="8308109" cy="4093428"/>
          </a:xfrm>
          <a:prstGeom prst="rect">
            <a:avLst/>
          </a:prstGeom>
        </p:spPr>
        <p:txBody>
          <a:bodyPr wrap="square">
            <a:spAutoFit/>
          </a:bodyPr>
          <a:lstStyle/>
          <a:p>
            <a:pPr marL="342900" indent="-342900">
              <a:buFont typeface="Arial" panose="020B0604020202020204" pitchFamily="34" charset="0"/>
              <a:buChar char="•"/>
            </a:pPr>
            <a:r>
              <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rPr>
              <a:t>The Student Conduct Hearing Panel will consider the totality of circumstances, including the nature and context of the alleged sexual assault, misconduct and/ or harassment, in determining the appropriateness of disciplinary action. </a:t>
            </a:r>
            <a:endParaRPr lang="en-US" sz="2000" dirty="0">
              <a:solidFill>
                <a:srgbClr val="000000"/>
              </a:solidFill>
              <a:latin typeface="Calibri" panose="020F0502020204030204" pitchFamily="34" charset="0"/>
              <a:ea typeface="Meiryo" panose="020B0604030504040204" pitchFamily="34" charset="-128"/>
            </a:endParaRPr>
          </a:p>
          <a:p>
            <a:endParaRPr lang="en-US" sz="2000" dirty="0">
              <a:solidFill>
                <a:srgbClr val="000000"/>
              </a:solidFill>
              <a:latin typeface="Calibri" panose="020F0502020204030204" pitchFamily="34" charset="0"/>
              <a:ea typeface="Meiryo" panose="020B0604030504040204" pitchFamily="34" charset="-128"/>
            </a:endParaRPr>
          </a:p>
          <a:p>
            <a:pPr marL="342900" indent="-342900">
              <a:buFont typeface="Arial" panose="020B0604020202020204" pitchFamily="34" charset="0"/>
              <a:buChar char="•"/>
            </a:pPr>
            <a:r>
              <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rPr>
              <a:t>A determination will be made based upon the facts, on a case-by-case basis.  </a:t>
            </a:r>
          </a:p>
          <a:p>
            <a:pPr marL="342900" indent="-342900">
              <a:buFont typeface="Arial" panose="020B0604020202020204" pitchFamily="34" charset="0"/>
              <a:buChar char="•"/>
            </a:pPr>
            <a:endPar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endParaRPr>
          </a:p>
          <a:p>
            <a:pPr marL="342900" indent="-342900">
              <a:buFont typeface="Arial" panose="020B0604020202020204" pitchFamily="34" charset="0"/>
              <a:buChar char="•"/>
            </a:pPr>
            <a:r>
              <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rPr>
              <a:t>Appeals from the Student Conduct Hearing Panel may be made to the Director of Student Affairs in writing. </a:t>
            </a:r>
          </a:p>
          <a:p>
            <a:pPr marL="342900" indent="-342900">
              <a:buFont typeface="Arial" panose="020B0604020202020204" pitchFamily="34" charset="0"/>
              <a:buChar char="•"/>
            </a:pPr>
            <a:endParaRPr lang="en-US" sz="2000" dirty="0">
              <a:solidFill>
                <a:srgbClr val="000000"/>
              </a:solidFill>
              <a:latin typeface="Calibri" panose="020F0502020204030204" pitchFamily="34" charset="0"/>
              <a:ea typeface="Meiryo" panose="020B0604030504040204" pitchFamily="34" charset="-128"/>
            </a:endParaRPr>
          </a:p>
          <a:p>
            <a:pPr marL="342900" indent="-342900">
              <a:buFont typeface="Arial" panose="020B0604020202020204" pitchFamily="34" charset="0"/>
              <a:buChar char="•"/>
            </a:pPr>
            <a:r>
              <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rPr>
              <a:t>Appeals must be received no later than thirty (30) calendar days after receipt of the notification by the Director of Student Affairs.</a:t>
            </a:r>
            <a:endParaRPr lang="en-US" sz="2000" dirty="0">
              <a:solidFill>
                <a:srgbClr val="000000"/>
              </a:solidFill>
              <a:effectLst/>
              <a:latin typeface="Calibri" panose="020F0502020204030204" pitchFamily="34" charset="0"/>
              <a:ea typeface="Meiryo" panose="020B0604030504040204" pitchFamily="34" charset="-128"/>
            </a:endParaRPr>
          </a:p>
        </p:txBody>
      </p:sp>
    </p:spTree>
    <p:extLst>
      <p:ext uri="{BB962C8B-B14F-4D97-AF65-F5344CB8AC3E}">
        <p14:creationId xmlns:p14="http://schemas.microsoft.com/office/powerpoint/2010/main" val="327365149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Student Harassment Policy and Procedures Involving Only Students</a:t>
            </a:r>
          </a:p>
        </p:txBody>
      </p:sp>
      <p:sp>
        <p:nvSpPr>
          <p:cNvPr id="3" name="Content Placeholder 2"/>
          <p:cNvSpPr>
            <a:spLocks noGrp="1"/>
          </p:cNvSpPr>
          <p:nvPr>
            <p:ph idx="1"/>
          </p:nvPr>
        </p:nvSpPr>
        <p:spPr>
          <a:xfrm>
            <a:off x="457200" y="1417638"/>
            <a:ext cx="8229600" cy="4708525"/>
          </a:xfrm>
        </p:spPr>
        <p:txBody>
          <a:bodyPr>
            <a:normAutofit/>
          </a:bodyPr>
          <a:lstStyle/>
          <a:p>
            <a:pPr lvl="1"/>
            <a:endParaRPr lang="en-US" dirty="0">
              <a:latin typeface="Arial Black" pitchFamily="34" charset="0"/>
            </a:endParaRPr>
          </a:p>
          <a:p>
            <a:pPr marL="0" indent="0">
              <a:buNone/>
            </a:pPr>
            <a:endParaRPr lang="en-US" dirty="0"/>
          </a:p>
          <a:p>
            <a:endParaRPr lang="en-US" dirty="0"/>
          </a:p>
        </p:txBody>
      </p:sp>
      <p:sp>
        <p:nvSpPr>
          <p:cNvPr id="4" name="Rectangle 3"/>
          <p:cNvSpPr/>
          <p:nvPr/>
        </p:nvSpPr>
        <p:spPr>
          <a:xfrm>
            <a:off x="614218" y="1425734"/>
            <a:ext cx="7915563" cy="4093428"/>
          </a:xfrm>
          <a:prstGeom prst="rect">
            <a:avLst/>
          </a:prstGeom>
        </p:spPr>
        <p:txBody>
          <a:bodyPr wrap="square">
            <a:spAutoFit/>
          </a:bodyPr>
          <a:lstStyle/>
          <a:p>
            <a:pPr marL="342900" indent="-342900">
              <a:buFont typeface="Arial" panose="020B0604020202020204" pitchFamily="34" charset="0"/>
              <a:buChar char="•"/>
            </a:pPr>
            <a:r>
              <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rPr>
              <a:t>All persons involved in resolving a complaint of student harassment will preserve the confidentiality of the parties and witnesses involved to the greatest extent possible. </a:t>
            </a:r>
          </a:p>
          <a:p>
            <a:pPr marL="342900" indent="-342900">
              <a:buFont typeface="Arial" panose="020B0604020202020204" pitchFamily="34" charset="0"/>
              <a:buChar char="•"/>
            </a:pPr>
            <a:endParaRPr lang="en-US" sz="2000" dirty="0">
              <a:solidFill>
                <a:srgbClr val="000000"/>
              </a:solidFill>
              <a:effectLst/>
              <a:latin typeface="Calibri" panose="020F0502020204030204" pitchFamily="34" charset="0"/>
              <a:ea typeface="Meiryo" panose="020B0604030504040204" pitchFamily="34" charset="-128"/>
            </a:endParaRPr>
          </a:p>
          <a:p>
            <a:r>
              <a:rPr lang="en-US" sz="2000" dirty="0">
                <a:solidFill>
                  <a:srgbClr val="000000"/>
                </a:solidFill>
                <a:latin typeface="Calibri" panose="020F0502020204030204" pitchFamily="34" charset="0"/>
                <a:ea typeface="Meiryo" panose="020B0604030504040204" pitchFamily="34" charset="-128"/>
              </a:rPr>
              <a:t>      </a:t>
            </a:r>
            <a:r>
              <a:rPr lang="en-US" sz="2000" b="1" dirty="0">
                <a:solidFill>
                  <a:srgbClr val="FF0000"/>
                </a:solidFill>
                <a:latin typeface="Calibri" panose="020F0502020204030204" pitchFamily="34" charset="0"/>
                <a:ea typeface="Meiryo" panose="020B0604030504040204" pitchFamily="34" charset="-128"/>
              </a:rPr>
              <a:t>Retaliation &amp; Discipline</a:t>
            </a:r>
          </a:p>
          <a:p>
            <a:pPr marL="342900" indent="-342900">
              <a:buFont typeface="Arial" panose="020B0604020202020204" pitchFamily="34" charset="0"/>
              <a:buChar char="•"/>
            </a:pPr>
            <a:r>
              <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rPr>
              <a:t>The college will not retaliate against any student for reporting or assisting in the investigation of a complaint of harassment.  </a:t>
            </a:r>
          </a:p>
          <a:p>
            <a:pPr marL="342900" indent="-342900">
              <a:buFont typeface="Arial" panose="020B0604020202020204" pitchFamily="34" charset="0"/>
              <a:buChar char="•"/>
            </a:pPr>
            <a:endPar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endParaRPr>
          </a:p>
          <a:p>
            <a:pPr marL="342900" indent="-342900">
              <a:buFont typeface="Arial" panose="020B0604020202020204" pitchFamily="34" charset="0"/>
              <a:buChar char="•"/>
            </a:pPr>
            <a:r>
              <a:rPr lang="en-US" sz="2000" dirty="0">
                <a:solidFill>
                  <a:srgbClr val="000000"/>
                </a:solidFill>
                <a:latin typeface="Calibri" panose="020F0502020204030204" pitchFamily="34" charset="0"/>
                <a:ea typeface="Meiryo" panose="020B0604030504040204" pitchFamily="34" charset="-128"/>
                <a:cs typeface="Garamond" panose="02020404030301010803" pitchFamily="18" charset="0"/>
              </a:rPr>
              <a:t>Any student who has been determined to have engaged in harassment in violation of this policy will be subject to appropriate disciplinary action, up to and including suspension or dismissal in accordance with the Sinclair Student Code of Conduct. </a:t>
            </a:r>
            <a:endParaRPr lang="en-US" sz="2000" dirty="0">
              <a:solidFill>
                <a:srgbClr val="000000"/>
              </a:solidFill>
              <a:latin typeface="Calibri" panose="020F0502020204030204" pitchFamily="34" charset="0"/>
              <a:ea typeface="Meiryo" panose="020B0604030504040204" pitchFamily="34" charset="-128"/>
            </a:endParaRPr>
          </a:p>
          <a:p>
            <a:pPr marL="342900" indent="-342900">
              <a:buFont typeface="Arial" panose="020B0604020202020204" pitchFamily="34" charset="0"/>
              <a:buChar char="•"/>
            </a:pPr>
            <a:endParaRPr lang="en-US" sz="2000" dirty="0">
              <a:solidFill>
                <a:srgbClr val="000000"/>
              </a:solidFill>
              <a:effectLst/>
              <a:latin typeface="Calibri" panose="020F0502020204030204" pitchFamily="34" charset="0"/>
              <a:ea typeface="Meiryo" panose="020B0604030504040204" pitchFamily="34" charset="-128"/>
            </a:endParaRPr>
          </a:p>
        </p:txBody>
      </p:sp>
    </p:spTree>
    <p:extLst>
      <p:ext uri="{BB962C8B-B14F-4D97-AF65-F5344CB8AC3E}">
        <p14:creationId xmlns:p14="http://schemas.microsoft.com/office/powerpoint/2010/main" val="63306628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Sex Offender Registration Policy</a:t>
            </a:r>
          </a:p>
        </p:txBody>
      </p:sp>
      <p:sp>
        <p:nvSpPr>
          <p:cNvPr id="3" name="Content Placeholder 2"/>
          <p:cNvSpPr>
            <a:spLocks noGrp="1"/>
          </p:cNvSpPr>
          <p:nvPr>
            <p:ph idx="1"/>
          </p:nvPr>
        </p:nvSpPr>
        <p:spPr>
          <a:xfrm>
            <a:off x="457200" y="1417638"/>
            <a:ext cx="8229600" cy="4708525"/>
          </a:xfrm>
        </p:spPr>
        <p:txBody>
          <a:bodyPr>
            <a:normAutofit/>
          </a:bodyPr>
          <a:lstStyle/>
          <a:p>
            <a:pPr lvl="1"/>
            <a:endParaRPr lang="en-US" dirty="0">
              <a:latin typeface="Arial Black" pitchFamily="34" charset="0"/>
            </a:endParaRPr>
          </a:p>
          <a:p>
            <a:endParaRPr lang="en-US" dirty="0"/>
          </a:p>
          <a:p>
            <a:endParaRPr lang="en-US" dirty="0"/>
          </a:p>
        </p:txBody>
      </p:sp>
      <p:sp>
        <p:nvSpPr>
          <p:cNvPr id="4" name="Rectangle 3"/>
          <p:cNvSpPr/>
          <p:nvPr/>
        </p:nvSpPr>
        <p:spPr>
          <a:xfrm>
            <a:off x="803563" y="1259482"/>
            <a:ext cx="8109527" cy="3477875"/>
          </a:xfrm>
          <a:prstGeom prst="rect">
            <a:avLst/>
          </a:prstGeom>
        </p:spPr>
        <p:txBody>
          <a:bodyPr wrap="square">
            <a:spAutoFit/>
          </a:bodyPr>
          <a:lstStyle/>
          <a:p>
            <a:r>
              <a:rPr lang="en-US" sz="2000" b="1" dirty="0">
                <a:solidFill>
                  <a:srgbClr val="FF0000"/>
                </a:solidFill>
                <a:ea typeface="Meiryo" panose="020B0604030504040204" pitchFamily="34" charset="-128"/>
                <a:cs typeface="Garamond" panose="02020404030301010803" pitchFamily="18" charset="0"/>
              </a:rPr>
              <a:t>1.1 Policy on Students with Registered Sex Offenses</a:t>
            </a:r>
            <a:r>
              <a:rPr lang="en-US" sz="2000" b="1" dirty="0">
                <a:solidFill>
                  <a:srgbClr val="000000"/>
                </a:solidFill>
                <a:ea typeface="Meiryo" panose="020B0604030504040204" pitchFamily="34" charset="-128"/>
                <a:cs typeface="Garamond" panose="02020404030301010803" pitchFamily="18" charset="0"/>
              </a:rPr>
              <a:t> </a:t>
            </a:r>
          </a:p>
          <a:p>
            <a:endParaRPr lang="en-US" sz="2000" dirty="0">
              <a:solidFill>
                <a:srgbClr val="000000"/>
              </a:solidFill>
              <a:ea typeface="Meiryo" panose="020B0604030504040204" pitchFamily="34" charset="-128"/>
            </a:endParaRPr>
          </a:p>
          <a:p>
            <a:r>
              <a:rPr lang="en-US" sz="2000" dirty="0">
                <a:solidFill>
                  <a:srgbClr val="000000"/>
                </a:solidFill>
                <a:ea typeface="Meiryo" panose="020B0604030504040204" pitchFamily="34" charset="-128"/>
                <a:cs typeface="Garamond" panose="02020404030301010803" pitchFamily="18" charset="0"/>
              </a:rPr>
              <a:t>Sinclair Community College is an open enrollment institution. </a:t>
            </a:r>
          </a:p>
          <a:p>
            <a:endParaRPr lang="en-US" sz="2000" dirty="0">
              <a:solidFill>
                <a:srgbClr val="000000"/>
              </a:solidFill>
              <a:ea typeface="Meiryo" panose="020B0604030504040204" pitchFamily="34" charset="-128"/>
              <a:cs typeface="Garamond" panose="02020404030301010803" pitchFamily="18" charset="0"/>
            </a:endParaRPr>
          </a:p>
          <a:p>
            <a:r>
              <a:rPr lang="en-US" sz="2000" dirty="0">
                <a:solidFill>
                  <a:srgbClr val="000000"/>
                </a:solidFill>
                <a:ea typeface="Meiryo" panose="020B0604030504040204" pitchFamily="34" charset="-128"/>
                <a:cs typeface="Garamond" panose="02020404030301010803" pitchFamily="18" charset="0"/>
              </a:rPr>
              <a:t>Except as set forth in this Policy, persons who are required to register as sex offenders are not prohibited from admission, enrollment, or attendance at Sinclair Community College and any of its classes, courses, or programs. </a:t>
            </a:r>
          </a:p>
          <a:p>
            <a:endParaRPr lang="en-US" sz="2000" dirty="0">
              <a:solidFill>
                <a:srgbClr val="000000"/>
              </a:solidFill>
              <a:ea typeface="Meiryo" panose="020B0604030504040204" pitchFamily="34" charset="-128"/>
              <a:cs typeface="Garamond" panose="02020404030301010803" pitchFamily="18" charset="0"/>
            </a:endParaRPr>
          </a:p>
          <a:p>
            <a:r>
              <a:rPr lang="en-US" sz="2000" dirty="0">
                <a:solidFill>
                  <a:srgbClr val="000000"/>
                </a:solidFill>
                <a:ea typeface="Meiryo" panose="020B0604030504040204" pitchFamily="34" charset="-128"/>
                <a:cs typeface="Garamond" panose="02020404030301010803" pitchFamily="18" charset="0"/>
              </a:rPr>
              <a:t>This policy is intended to provide guidance for such persons and for Sinclair’s Department of Public Safety and other departments to deal fairly and appropriately with such persons and to protect the Sinclair community. </a:t>
            </a:r>
            <a:endParaRPr lang="en-US" sz="2000" dirty="0">
              <a:solidFill>
                <a:srgbClr val="000000"/>
              </a:solidFill>
              <a:effectLst/>
              <a:ea typeface="Meiryo" panose="020B0604030504040204" pitchFamily="34" charset="-128"/>
            </a:endParaRPr>
          </a:p>
        </p:txBody>
      </p:sp>
    </p:spTree>
    <p:extLst>
      <p:ext uri="{BB962C8B-B14F-4D97-AF65-F5344CB8AC3E}">
        <p14:creationId xmlns:p14="http://schemas.microsoft.com/office/powerpoint/2010/main" val="29067410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Concerning Campus Law Enforcement Policies</a:t>
            </a:r>
          </a:p>
        </p:txBody>
      </p:sp>
      <p:sp>
        <p:nvSpPr>
          <p:cNvPr id="3" name="Content Placeholder 2"/>
          <p:cNvSpPr>
            <a:spLocks noGrp="1"/>
          </p:cNvSpPr>
          <p:nvPr>
            <p:ph idx="1"/>
          </p:nvPr>
        </p:nvSpPr>
        <p:spPr>
          <a:xfrm>
            <a:off x="457200" y="1417638"/>
            <a:ext cx="8229600" cy="4708525"/>
          </a:xfrm>
        </p:spPr>
        <p:txBody>
          <a:bodyPr>
            <a:normAutofit/>
          </a:bodyPr>
          <a:lstStyle/>
          <a:p>
            <a:pPr lvl="1"/>
            <a:endParaRPr lang="en-US" dirty="0">
              <a:latin typeface="Arial Black" pitchFamily="34" charset="0"/>
            </a:endParaRPr>
          </a:p>
          <a:p>
            <a:endParaRPr lang="en-US" dirty="0"/>
          </a:p>
          <a:p>
            <a:endParaRPr lang="en-US" dirty="0"/>
          </a:p>
        </p:txBody>
      </p:sp>
      <p:sp>
        <p:nvSpPr>
          <p:cNvPr id="4" name="Rectangle 3"/>
          <p:cNvSpPr/>
          <p:nvPr/>
        </p:nvSpPr>
        <p:spPr>
          <a:xfrm>
            <a:off x="655782" y="1613361"/>
            <a:ext cx="8128000" cy="3628942"/>
          </a:xfrm>
          <a:prstGeom prst="rect">
            <a:avLst/>
          </a:prstGeom>
        </p:spPr>
        <p:txBody>
          <a:bodyPr wrap="square">
            <a:spAutoFit/>
          </a:bodyPr>
          <a:lstStyle/>
          <a:p>
            <a:pPr marL="342900" indent="-342900">
              <a:lnSpc>
                <a:spcPct val="125000"/>
              </a:lnSpc>
              <a:spcAft>
                <a:spcPts val="800"/>
              </a:spcAft>
              <a:buFont typeface="Arial" panose="020B0604020202020204" pitchFamily="34" charset="0"/>
              <a:buChar char="•"/>
            </a:pPr>
            <a:r>
              <a:rPr lang="en-US" sz="2000" dirty="0">
                <a:latin typeface="Calibri" panose="020F0502020204030204" pitchFamily="34" charset="0"/>
                <a:ea typeface="Times New Roman" panose="02020603050405020304" pitchFamily="18" charset="0"/>
                <a:cs typeface="Times New Roman" panose="02020603050405020304" pitchFamily="18" charset="0"/>
              </a:rPr>
              <a:t>The Department of Public Safety also employs unarmed Safety Information Officers (SIO) to provide security and assistance to a variety of areas at the Dayton campus, </a:t>
            </a:r>
            <a:r>
              <a:rPr lang="en-US" sz="2000" dirty="0" err="1">
                <a:latin typeface="Calibri" panose="020F0502020204030204" pitchFamily="34" charset="0"/>
                <a:ea typeface="Times New Roman" panose="02020603050405020304" pitchFamily="18" charset="0"/>
                <a:cs typeface="Times New Roman" panose="02020603050405020304" pitchFamily="18" charset="0"/>
              </a:rPr>
              <a:t>Courseview</a:t>
            </a:r>
            <a:r>
              <a:rPr lang="en-US" sz="2000" dirty="0">
                <a:latin typeface="Calibri" panose="020F0502020204030204" pitchFamily="34" charset="0"/>
                <a:ea typeface="Times New Roman" panose="02020603050405020304" pitchFamily="18" charset="0"/>
                <a:cs typeface="Times New Roman" panose="02020603050405020304" pitchFamily="18" charset="0"/>
              </a:rPr>
              <a:t> Campus, and the Centerville Campus.</a:t>
            </a:r>
          </a:p>
          <a:p>
            <a:pPr marL="342900" indent="-342900">
              <a:lnSpc>
                <a:spcPct val="125000"/>
              </a:lnSpc>
              <a:buFont typeface="Arial" panose="020B0604020202020204" pitchFamily="34" charset="0"/>
              <a:buChar char="•"/>
            </a:pPr>
            <a:r>
              <a:rPr lang="en-US" sz="2000" dirty="0">
                <a:latin typeface="Calibri" panose="020F0502020204030204" pitchFamily="34" charset="0"/>
                <a:ea typeface="Times New Roman" panose="02020603050405020304" pitchFamily="18" charset="0"/>
                <a:cs typeface="Times New Roman" panose="02020603050405020304" pitchFamily="18" charset="0"/>
              </a:rPr>
              <a:t>The Department of Public Safety and Sinclair Police work closely with surrounding law enforcement agencies including but not limited to the Dayton Police Department, the Montgomery County Regional Crime Lab, the Montgomery County Sheriff’s Office, and the University of Dayton Police Department.</a:t>
            </a:r>
            <a:endParaRPr lang="en-US" sz="2000" dirty="0">
              <a:effectLst/>
              <a:latin typeface="Calibri" panose="020F0502020204030204" pitchFamily="34" charset="0"/>
              <a:ea typeface="Meiryo" panose="020B0604030504040204" pitchFamily="34" charset="-128"/>
              <a:cs typeface="Times New Roman" panose="02020603050405020304" pitchFamily="18" charset="0"/>
            </a:endParaRPr>
          </a:p>
        </p:txBody>
      </p:sp>
    </p:spTree>
    <p:extLst>
      <p:ext uri="{BB962C8B-B14F-4D97-AF65-F5344CB8AC3E}">
        <p14:creationId xmlns:p14="http://schemas.microsoft.com/office/powerpoint/2010/main" val="19233002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Crime Definitions</a:t>
            </a:r>
          </a:p>
        </p:txBody>
      </p:sp>
      <p:sp>
        <p:nvSpPr>
          <p:cNvPr id="3" name="Content Placeholder 2"/>
          <p:cNvSpPr>
            <a:spLocks noGrp="1"/>
          </p:cNvSpPr>
          <p:nvPr>
            <p:ph idx="1"/>
          </p:nvPr>
        </p:nvSpPr>
        <p:spPr>
          <a:xfrm>
            <a:off x="457200" y="1417638"/>
            <a:ext cx="8229600" cy="4708525"/>
          </a:xfrm>
        </p:spPr>
        <p:txBody>
          <a:bodyPr>
            <a:normAutofit/>
          </a:bodyPr>
          <a:lstStyle/>
          <a:p>
            <a:pPr lvl="1"/>
            <a:endParaRPr lang="en-US" dirty="0">
              <a:latin typeface="Arial Black" pitchFamily="34" charset="0"/>
            </a:endParaRPr>
          </a:p>
          <a:p>
            <a:endParaRPr lang="en-US" dirty="0"/>
          </a:p>
          <a:p>
            <a:endParaRPr lang="en-US" dirty="0"/>
          </a:p>
        </p:txBody>
      </p:sp>
      <p:sp>
        <p:nvSpPr>
          <p:cNvPr id="4" name="Rectangle 3"/>
          <p:cNvSpPr/>
          <p:nvPr/>
        </p:nvSpPr>
        <p:spPr>
          <a:xfrm>
            <a:off x="1021976" y="1295180"/>
            <a:ext cx="5836024" cy="3811300"/>
          </a:xfrm>
          <a:prstGeom prst="rect">
            <a:avLst/>
          </a:prstGeom>
        </p:spPr>
        <p:txBody>
          <a:bodyPr wrap="square">
            <a:spAutoFit/>
          </a:bodyPr>
          <a:lstStyle/>
          <a:p>
            <a:pPr>
              <a:spcBef>
                <a:spcPts val="200"/>
              </a:spcBef>
            </a:pPr>
            <a:r>
              <a:rPr lang="en-US" sz="2000" b="1" dirty="0">
                <a:solidFill>
                  <a:srgbClr val="B01513"/>
                </a:solidFill>
                <a:ea typeface="Meiryo" panose="020B0604030504040204" pitchFamily="34" charset="-128"/>
                <a:cs typeface="Helvetica" panose="020B0604020202020204" pitchFamily="34" charset="0"/>
              </a:rPr>
              <a:t>Acquaintance Rape</a:t>
            </a:r>
          </a:p>
          <a:p>
            <a:pPr>
              <a:spcBef>
                <a:spcPts val="200"/>
              </a:spcBef>
            </a:pPr>
            <a:endParaRPr lang="en-US" sz="2000" b="1" dirty="0">
              <a:solidFill>
                <a:srgbClr val="B01513"/>
              </a:solidFill>
              <a:ea typeface="Meiryo" panose="020B0604030504040204" pitchFamily="34" charset="-128"/>
              <a:cs typeface="Times New Roman" panose="02020603050405020304" pitchFamily="18" charset="0"/>
            </a:endParaRPr>
          </a:p>
          <a:p>
            <a:pPr marL="342900" indent="-342900">
              <a:buFont typeface="Arial" panose="020B0604020202020204" pitchFamily="34" charset="0"/>
              <a:buChar char="•"/>
            </a:pPr>
            <a:r>
              <a:rPr lang="en-US" sz="2000" i="1" dirty="0">
                <a:solidFill>
                  <a:srgbClr val="000000"/>
                </a:solidFill>
                <a:ea typeface="Times New Roman" panose="02020603050405020304" pitchFamily="18" charset="0"/>
                <a:cs typeface="Helvetica" panose="020B0604020202020204" pitchFamily="34" charset="0"/>
              </a:rPr>
              <a:t>Acquaintance rape</a:t>
            </a:r>
            <a:r>
              <a:rPr lang="en-US" sz="2000" dirty="0">
                <a:ea typeface="Times New Roman" panose="02020603050405020304" pitchFamily="18" charset="0"/>
                <a:cs typeface="Helvetica" panose="020B0604020202020204" pitchFamily="34" charset="0"/>
              </a:rPr>
              <a:t> is forced sexual intercourse between people who know each other.  </a:t>
            </a:r>
          </a:p>
          <a:p>
            <a:pPr marL="342900" indent="-342900">
              <a:buFont typeface="Arial" panose="020B0604020202020204" pitchFamily="34" charset="0"/>
              <a:buChar char="•"/>
            </a:pPr>
            <a:endParaRPr lang="en-US" sz="2000" dirty="0">
              <a:ea typeface="Times New Roman" panose="02020603050405020304" pitchFamily="18" charset="0"/>
              <a:cs typeface="Helvetica" panose="020B0604020202020204" pitchFamily="34" charset="0"/>
            </a:endParaRPr>
          </a:p>
          <a:p>
            <a:pPr marL="342900" indent="-342900">
              <a:buFont typeface="Arial" panose="020B0604020202020204" pitchFamily="34" charset="0"/>
              <a:buChar char="•"/>
            </a:pPr>
            <a:r>
              <a:rPr lang="en-US" sz="2000" dirty="0">
                <a:ea typeface="Times New Roman" panose="02020603050405020304" pitchFamily="18" charset="0"/>
                <a:cs typeface="Helvetica" panose="020B0604020202020204" pitchFamily="34" charset="0"/>
              </a:rPr>
              <a:t>When one person forces, coerces, or manipulates someone they know—whether they've known each other for a year or just met—into having sex against their will, it's still rape.  </a:t>
            </a:r>
          </a:p>
          <a:p>
            <a:pPr marL="342900" indent="-342900">
              <a:buFont typeface="Arial" panose="020B0604020202020204" pitchFamily="34" charset="0"/>
              <a:buChar char="•"/>
            </a:pPr>
            <a:endParaRPr lang="en-US" sz="2000" dirty="0">
              <a:ea typeface="Times New Roman" panose="02020603050405020304" pitchFamily="18" charset="0"/>
              <a:cs typeface="Helvetica" panose="020B0604020202020204" pitchFamily="34" charset="0"/>
            </a:endParaRPr>
          </a:p>
          <a:p>
            <a:pPr marL="342900" indent="-342900">
              <a:buFont typeface="Arial" panose="020B0604020202020204" pitchFamily="34" charset="0"/>
              <a:buChar char="•"/>
            </a:pPr>
            <a:r>
              <a:rPr lang="en-US" sz="2000" dirty="0">
                <a:ea typeface="Times New Roman" panose="02020603050405020304" pitchFamily="18" charset="0"/>
                <a:cs typeface="Helvetica" panose="020B0604020202020204" pitchFamily="34" charset="0"/>
              </a:rPr>
              <a:t>Acquaintance rape is four times more common than stranger rape. </a:t>
            </a:r>
            <a:endParaRPr lang="en-US" sz="2000" dirty="0">
              <a:effectLst/>
              <a:ea typeface="Times New Roman" panose="02020603050405020304" pitchFamily="18" charset="0"/>
            </a:endParaRPr>
          </a:p>
        </p:txBody>
      </p:sp>
    </p:spTree>
    <p:extLst>
      <p:ext uri="{BB962C8B-B14F-4D97-AF65-F5344CB8AC3E}">
        <p14:creationId xmlns:p14="http://schemas.microsoft.com/office/powerpoint/2010/main" val="17419832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Crime Definitions</a:t>
            </a:r>
          </a:p>
        </p:txBody>
      </p:sp>
      <p:sp>
        <p:nvSpPr>
          <p:cNvPr id="3" name="Content Placeholder 2"/>
          <p:cNvSpPr>
            <a:spLocks noGrp="1"/>
          </p:cNvSpPr>
          <p:nvPr>
            <p:ph idx="1"/>
          </p:nvPr>
        </p:nvSpPr>
        <p:spPr>
          <a:xfrm>
            <a:off x="457200" y="1417638"/>
            <a:ext cx="8229600" cy="4708525"/>
          </a:xfrm>
        </p:spPr>
        <p:txBody>
          <a:bodyPr>
            <a:normAutofit/>
          </a:bodyPr>
          <a:lstStyle/>
          <a:p>
            <a:pPr lvl="1"/>
            <a:endParaRPr lang="en-US" dirty="0">
              <a:latin typeface="Arial Black" pitchFamily="34" charset="0"/>
            </a:endParaRPr>
          </a:p>
          <a:p>
            <a:endParaRPr lang="en-US" dirty="0"/>
          </a:p>
          <a:p>
            <a:endParaRPr lang="en-US" dirty="0"/>
          </a:p>
        </p:txBody>
      </p:sp>
      <p:sp>
        <p:nvSpPr>
          <p:cNvPr id="4" name="Rectangle 3"/>
          <p:cNvSpPr/>
          <p:nvPr/>
        </p:nvSpPr>
        <p:spPr>
          <a:xfrm>
            <a:off x="412376" y="1305753"/>
            <a:ext cx="8319247" cy="4708981"/>
          </a:xfrm>
          <a:prstGeom prst="rect">
            <a:avLst/>
          </a:prstGeom>
        </p:spPr>
        <p:txBody>
          <a:bodyPr wrap="square">
            <a:spAutoFit/>
          </a:bodyPr>
          <a:lstStyle/>
          <a:p>
            <a:pPr>
              <a:spcBef>
                <a:spcPts val="200"/>
              </a:spcBef>
            </a:pPr>
            <a:r>
              <a:rPr lang="en-US" sz="2000" b="1" dirty="0">
                <a:solidFill>
                  <a:srgbClr val="B01513"/>
                </a:solidFill>
                <a:ea typeface="Meiryo" panose="020B0604030504040204" pitchFamily="34" charset="-128"/>
                <a:cs typeface="Helvetica" panose="020B0604020202020204" pitchFamily="34" charset="0"/>
              </a:rPr>
              <a:t>Consent</a:t>
            </a:r>
            <a:endParaRPr lang="en-US" sz="2000" b="1" dirty="0">
              <a:solidFill>
                <a:srgbClr val="B01513"/>
              </a:solidFill>
              <a:ea typeface="Meiryo" panose="020B0604030504040204" pitchFamily="34" charset="-128"/>
              <a:cs typeface="Times New Roman" panose="02020603050405020304" pitchFamily="18" charset="0"/>
            </a:endParaRPr>
          </a:p>
          <a:p>
            <a:pPr marL="342900" indent="-342900">
              <a:buFont typeface="Arial" panose="020B0604020202020204" pitchFamily="34" charset="0"/>
              <a:buChar char="•"/>
            </a:pPr>
            <a:r>
              <a:rPr lang="en-US" sz="2000" dirty="0">
                <a:ea typeface="Times New Roman" panose="02020603050405020304" pitchFamily="18" charset="0"/>
                <a:cs typeface="Helvetica" panose="020B0604020202020204" pitchFamily="34" charset="0"/>
              </a:rPr>
              <a:t>Consent is the equal approval, given freely, willingly, and knowingly of each participant to desired sexual involvement. </a:t>
            </a:r>
          </a:p>
          <a:p>
            <a:endParaRPr lang="en-US" sz="2000" dirty="0">
              <a:ea typeface="Times New Roman" panose="02020603050405020304" pitchFamily="18" charset="0"/>
              <a:cs typeface="Helvetica" panose="020B0604020202020204" pitchFamily="34" charset="0"/>
            </a:endParaRPr>
          </a:p>
          <a:p>
            <a:pPr marL="342900" indent="-342900">
              <a:buFont typeface="Arial" panose="020B0604020202020204" pitchFamily="34" charset="0"/>
              <a:buChar char="•"/>
            </a:pPr>
            <a:r>
              <a:rPr lang="en-US" sz="2000" dirty="0">
                <a:ea typeface="Times New Roman" panose="02020603050405020304" pitchFamily="18" charset="0"/>
                <a:cs typeface="Helvetica" panose="020B0604020202020204" pitchFamily="34" charset="0"/>
              </a:rPr>
              <a:t>Consent is an affirmative, conscious decision - indicated clearly by words or actions – to engage in mutually accepted sexual contact.  </a:t>
            </a:r>
          </a:p>
          <a:p>
            <a:endParaRPr lang="en-US" sz="2000" dirty="0">
              <a:ea typeface="Times New Roman" panose="02020603050405020304" pitchFamily="18" charset="0"/>
              <a:cs typeface="Helvetica" panose="020B0604020202020204" pitchFamily="34" charset="0"/>
            </a:endParaRPr>
          </a:p>
          <a:p>
            <a:pPr marL="342900" indent="-342900">
              <a:buFont typeface="Arial" panose="020B0604020202020204" pitchFamily="34" charset="0"/>
              <a:buChar char="•"/>
            </a:pPr>
            <a:r>
              <a:rPr lang="en-US" sz="2000" dirty="0">
                <a:ea typeface="Times New Roman" panose="02020603050405020304" pitchFamily="18" charset="0"/>
                <a:cs typeface="Helvetica" panose="020B0604020202020204" pitchFamily="34" charset="0"/>
              </a:rPr>
              <a:t>A person forced to engage in sexual contact by force, threat of force, or coercion has not consented to contact.  </a:t>
            </a:r>
          </a:p>
          <a:p>
            <a:endParaRPr lang="en-US" sz="2000" dirty="0">
              <a:ea typeface="Times New Roman" panose="02020603050405020304" pitchFamily="18" charset="0"/>
            </a:endParaRPr>
          </a:p>
          <a:p>
            <a:pPr marL="342900" indent="-342900">
              <a:buFont typeface="Arial" panose="020B0604020202020204" pitchFamily="34" charset="0"/>
              <a:buChar char="•"/>
            </a:pPr>
            <a:r>
              <a:rPr lang="en-US" sz="2000" dirty="0">
                <a:ea typeface="Times New Roman" panose="02020603050405020304" pitchFamily="18" charset="0"/>
                <a:cs typeface="Helvetica" panose="020B0604020202020204" pitchFamily="34" charset="0"/>
              </a:rPr>
              <a:t>Consent CAN NEVER be given if a person's ability to resist or consent is substantially impaired because of a mental or physical condition or if there is a significant age or perceived power differential.  </a:t>
            </a:r>
          </a:p>
          <a:p>
            <a:endParaRPr lang="en-US" sz="2000" dirty="0">
              <a:ea typeface="Times New Roman" panose="02020603050405020304" pitchFamily="18" charset="0"/>
              <a:cs typeface="Helvetica" panose="020B0604020202020204" pitchFamily="34" charset="0"/>
            </a:endParaRPr>
          </a:p>
          <a:p>
            <a:pPr marL="342900" indent="-342900">
              <a:buFont typeface="Arial" panose="020B0604020202020204" pitchFamily="34" charset="0"/>
              <a:buChar char="•"/>
            </a:pPr>
            <a:r>
              <a:rPr lang="en-US" sz="2000" dirty="0">
                <a:ea typeface="Times New Roman" panose="02020603050405020304" pitchFamily="18" charset="0"/>
                <a:cs typeface="Helvetica" panose="020B0604020202020204" pitchFamily="34" charset="0"/>
              </a:rPr>
              <a:t>Consent CAN NEVER be given by anyone under the age of sixteen. </a:t>
            </a:r>
            <a:endParaRPr lang="en-US" sz="2000" dirty="0">
              <a:effectLst/>
              <a:ea typeface="Meiryo" panose="020B0604030504040204" pitchFamily="34" charset="-128"/>
              <a:cs typeface="Times New Roman" panose="02020603050405020304" pitchFamily="18" charset="0"/>
            </a:endParaRPr>
          </a:p>
        </p:txBody>
      </p:sp>
    </p:spTree>
    <p:extLst>
      <p:ext uri="{BB962C8B-B14F-4D97-AF65-F5344CB8AC3E}">
        <p14:creationId xmlns:p14="http://schemas.microsoft.com/office/powerpoint/2010/main" val="15032760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Crime Definitions</a:t>
            </a:r>
          </a:p>
        </p:txBody>
      </p:sp>
      <p:sp>
        <p:nvSpPr>
          <p:cNvPr id="3" name="Content Placeholder 2"/>
          <p:cNvSpPr>
            <a:spLocks noGrp="1"/>
          </p:cNvSpPr>
          <p:nvPr>
            <p:ph idx="1"/>
          </p:nvPr>
        </p:nvSpPr>
        <p:spPr>
          <a:xfrm>
            <a:off x="457200" y="1417638"/>
            <a:ext cx="8229600" cy="4708525"/>
          </a:xfrm>
        </p:spPr>
        <p:txBody>
          <a:bodyPr>
            <a:normAutofit/>
          </a:bodyPr>
          <a:lstStyle/>
          <a:p>
            <a:pPr lvl="1"/>
            <a:endParaRPr lang="en-US" dirty="0">
              <a:latin typeface="Arial Black" pitchFamily="34" charset="0"/>
            </a:endParaRPr>
          </a:p>
          <a:p>
            <a:endParaRPr lang="en-US" dirty="0"/>
          </a:p>
          <a:p>
            <a:endParaRPr lang="en-US" dirty="0"/>
          </a:p>
        </p:txBody>
      </p:sp>
      <p:sp>
        <p:nvSpPr>
          <p:cNvPr id="4" name="Rectangle 3"/>
          <p:cNvSpPr/>
          <p:nvPr/>
        </p:nvSpPr>
        <p:spPr>
          <a:xfrm>
            <a:off x="546847" y="1417638"/>
            <a:ext cx="8319247" cy="4452501"/>
          </a:xfrm>
          <a:prstGeom prst="rect">
            <a:avLst/>
          </a:prstGeom>
        </p:spPr>
        <p:txBody>
          <a:bodyPr wrap="square">
            <a:spAutoFit/>
          </a:bodyPr>
          <a:lstStyle/>
          <a:p>
            <a:pPr>
              <a:spcBef>
                <a:spcPts val="200"/>
              </a:spcBef>
            </a:pPr>
            <a:r>
              <a:rPr lang="en-US" sz="2000" b="1" dirty="0">
                <a:solidFill>
                  <a:srgbClr val="B01513"/>
                </a:solidFill>
                <a:ea typeface="Meiryo" panose="020B0604030504040204" pitchFamily="34" charset="-128"/>
                <a:cs typeface="Helvetica" panose="020B0604020202020204" pitchFamily="34" charset="0"/>
              </a:rPr>
              <a:t>Consent</a:t>
            </a:r>
          </a:p>
          <a:p>
            <a:pPr>
              <a:spcBef>
                <a:spcPts val="200"/>
              </a:spcBef>
            </a:pPr>
            <a:endParaRPr lang="en-US" sz="2000" b="1" dirty="0">
              <a:solidFill>
                <a:srgbClr val="B01513"/>
              </a:solidFill>
              <a:ea typeface="Meiryo" panose="020B0604030504040204" pitchFamily="34" charset="-128"/>
              <a:cs typeface="Times New Roman" panose="02020603050405020304" pitchFamily="18" charset="0"/>
            </a:endParaRPr>
          </a:p>
          <a:p>
            <a:r>
              <a:rPr lang="en-US" sz="2000" dirty="0">
                <a:ea typeface="Times New Roman" panose="02020603050405020304" pitchFamily="18" charset="0"/>
                <a:cs typeface="Helvetica" panose="020B0604020202020204" pitchFamily="34" charset="0"/>
              </a:rPr>
              <a:t>Examples include, but are not limited to being:</a:t>
            </a:r>
            <a:endParaRPr lang="en-US" sz="2000" dirty="0">
              <a:ea typeface="Times New Roman" panose="02020603050405020304" pitchFamily="18" charset="0"/>
            </a:endParaRPr>
          </a:p>
          <a:p>
            <a:pPr marL="342900" marR="0" lvl="0" indent="-342900">
              <a:lnSpc>
                <a:spcPct val="125000"/>
              </a:lnSpc>
              <a:spcBef>
                <a:spcPts val="225"/>
              </a:spcBef>
              <a:spcAft>
                <a:spcPts val="225"/>
              </a:spcAft>
              <a:buSzPts val="1000"/>
              <a:buFont typeface="Symbol" panose="05050102010706020507" pitchFamily="18" charset="2"/>
              <a:buChar char=""/>
              <a:tabLst>
                <a:tab pos="457200" algn="l"/>
              </a:tabLst>
            </a:pPr>
            <a:r>
              <a:rPr lang="en-US" sz="2000" dirty="0">
                <a:ea typeface="Meiryo" panose="020B0604030504040204" pitchFamily="34" charset="-128"/>
                <a:cs typeface="Helvetica" panose="020B0604020202020204" pitchFamily="34" charset="0"/>
              </a:rPr>
              <a:t>unconscious,</a:t>
            </a:r>
            <a:endParaRPr lang="en-US" sz="2000" dirty="0">
              <a:ea typeface="Meiryo" panose="020B0604030504040204" pitchFamily="34" charset="-128"/>
              <a:cs typeface="Times New Roman" panose="02020603050405020304" pitchFamily="18" charset="0"/>
            </a:endParaRPr>
          </a:p>
          <a:p>
            <a:pPr marL="342900" marR="0" lvl="0" indent="-342900">
              <a:lnSpc>
                <a:spcPct val="125000"/>
              </a:lnSpc>
              <a:spcBef>
                <a:spcPts val="225"/>
              </a:spcBef>
              <a:spcAft>
                <a:spcPts val="225"/>
              </a:spcAft>
              <a:buSzPts val="1000"/>
              <a:buFont typeface="Symbol" panose="05050102010706020507" pitchFamily="18" charset="2"/>
              <a:buChar char=""/>
              <a:tabLst>
                <a:tab pos="457200" algn="l"/>
              </a:tabLst>
            </a:pPr>
            <a:r>
              <a:rPr lang="en-US" sz="2000" dirty="0">
                <a:ea typeface="Meiryo" panose="020B0604030504040204" pitchFamily="34" charset="-128"/>
                <a:cs typeface="Helvetica" panose="020B0604020202020204" pitchFamily="34" charset="0"/>
              </a:rPr>
              <a:t>frightened,</a:t>
            </a:r>
            <a:endParaRPr lang="en-US" sz="2000" dirty="0">
              <a:ea typeface="Meiryo" panose="020B0604030504040204" pitchFamily="34" charset="-128"/>
              <a:cs typeface="Times New Roman" panose="02020603050405020304" pitchFamily="18" charset="0"/>
            </a:endParaRPr>
          </a:p>
          <a:p>
            <a:pPr marL="342900" marR="0" lvl="0" indent="-342900">
              <a:lnSpc>
                <a:spcPct val="125000"/>
              </a:lnSpc>
              <a:spcBef>
                <a:spcPts val="225"/>
              </a:spcBef>
              <a:spcAft>
                <a:spcPts val="225"/>
              </a:spcAft>
              <a:buSzPts val="1000"/>
              <a:buFont typeface="Symbol" panose="05050102010706020507" pitchFamily="18" charset="2"/>
              <a:buChar char=""/>
              <a:tabLst>
                <a:tab pos="457200" algn="l"/>
              </a:tabLst>
            </a:pPr>
            <a:r>
              <a:rPr lang="en-US" sz="2000" dirty="0">
                <a:ea typeface="Meiryo" panose="020B0604030504040204" pitchFamily="34" charset="-128"/>
                <a:cs typeface="Helvetica" panose="020B0604020202020204" pitchFamily="34" charset="0"/>
              </a:rPr>
              <a:t>physically or psychologically pressured or forced,</a:t>
            </a:r>
            <a:endParaRPr lang="en-US" sz="2000" dirty="0">
              <a:ea typeface="Meiryo" panose="020B0604030504040204" pitchFamily="34" charset="-128"/>
              <a:cs typeface="Times New Roman" panose="02020603050405020304" pitchFamily="18" charset="0"/>
            </a:endParaRPr>
          </a:p>
          <a:p>
            <a:pPr marL="342900" marR="0" lvl="0" indent="-342900">
              <a:lnSpc>
                <a:spcPct val="125000"/>
              </a:lnSpc>
              <a:spcBef>
                <a:spcPts val="225"/>
              </a:spcBef>
              <a:spcAft>
                <a:spcPts val="225"/>
              </a:spcAft>
              <a:buSzPts val="1000"/>
              <a:buFont typeface="Symbol" panose="05050102010706020507" pitchFamily="18" charset="2"/>
              <a:buChar char=""/>
              <a:tabLst>
                <a:tab pos="457200" algn="l"/>
              </a:tabLst>
            </a:pPr>
            <a:r>
              <a:rPr lang="en-US" sz="2000" dirty="0">
                <a:ea typeface="Meiryo" panose="020B0604030504040204" pitchFamily="34" charset="-128"/>
                <a:cs typeface="Helvetica" panose="020B0604020202020204" pitchFamily="34" charset="0"/>
              </a:rPr>
              <a:t>intimidated,</a:t>
            </a:r>
            <a:endParaRPr lang="en-US" sz="2000" dirty="0">
              <a:ea typeface="Meiryo" panose="020B0604030504040204" pitchFamily="34" charset="-128"/>
              <a:cs typeface="Times New Roman" panose="02020603050405020304" pitchFamily="18" charset="0"/>
            </a:endParaRPr>
          </a:p>
          <a:p>
            <a:pPr marL="342900" marR="0" lvl="0" indent="-342900">
              <a:lnSpc>
                <a:spcPct val="125000"/>
              </a:lnSpc>
              <a:spcBef>
                <a:spcPts val="225"/>
              </a:spcBef>
              <a:spcAft>
                <a:spcPts val="225"/>
              </a:spcAft>
              <a:buSzPts val="1000"/>
              <a:buFont typeface="Symbol" panose="05050102010706020507" pitchFamily="18" charset="2"/>
              <a:buChar char=""/>
              <a:tabLst>
                <a:tab pos="457200" algn="l"/>
              </a:tabLst>
            </a:pPr>
            <a:r>
              <a:rPr lang="en-US" sz="2000" dirty="0">
                <a:ea typeface="Meiryo" panose="020B0604030504040204" pitchFamily="34" charset="-128"/>
                <a:cs typeface="Helvetica" panose="020B0604020202020204" pitchFamily="34" charset="0"/>
              </a:rPr>
              <a:t>substantially impaired because of a psychological health condition,</a:t>
            </a:r>
            <a:endParaRPr lang="en-US" sz="2000" dirty="0">
              <a:ea typeface="Meiryo" panose="020B0604030504040204" pitchFamily="34" charset="-128"/>
              <a:cs typeface="Times New Roman" panose="02020603050405020304" pitchFamily="18" charset="0"/>
            </a:endParaRPr>
          </a:p>
          <a:p>
            <a:pPr marL="342900" marR="0" lvl="0" indent="-342900">
              <a:lnSpc>
                <a:spcPct val="125000"/>
              </a:lnSpc>
              <a:spcBef>
                <a:spcPts val="225"/>
              </a:spcBef>
              <a:spcAft>
                <a:spcPts val="225"/>
              </a:spcAft>
              <a:buSzPts val="1000"/>
              <a:buFont typeface="Symbol" panose="05050102010706020507" pitchFamily="18" charset="2"/>
              <a:buChar char=""/>
              <a:tabLst>
                <a:tab pos="457200" algn="l"/>
              </a:tabLst>
            </a:pPr>
            <a:r>
              <a:rPr lang="en-US" sz="2000" dirty="0">
                <a:ea typeface="Meiryo" panose="020B0604030504040204" pitchFamily="34" charset="-128"/>
                <a:cs typeface="Helvetica" panose="020B0604020202020204" pitchFamily="34" charset="0"/>
              </a:rPr>
              <a:t>substantially impaired because of voluntary intoxication, or</a:t>
            </a:r>
            <a:endParaRPr lang="en-US" sz="2000" dirty="0">
              <a:ea typeface="Meiryo" panose="020B0604030504040204" pitchFamily="34" charset="-128"/>
              <a:cs typeface="Times New Roman" panose="02020603050405020304" pitchFamily="18" charset="0"/>
            </a:endParaRPr>
          </a:p>
          <a:p>
            <a:pPr marL="342900" marR="0" lvl="0" indent="-342900">
              <a:lnSpc>
                <a:spcPct val="125000"/>
              </a:lnSpc>
              <a:spcBef>
                <a:spcPts val="225"/>
              </a:spcBef>
              <a:spcAft>
                <a:spcPts val="225"/>
              </a:spcAft>
              <a:buSzPts val="1000"/>
              <a:buFont typeface="Symbol" panose="05050102010706020507" pitchFamily="18" charset="2"/>
              <a:buChar char=""/>
              <a:tabLst>
                <a:tab pos="457200" algn="l"/>
              </a:tabLst>
            </a:pPr>
            <a:r>
              <a:rPr lang="en-US" sz="2000" dirty="0">
                <a:ea typeface="Meiryo" panose="020B0604030504040204" pitchFamily="34" charset="-128"/>
                <a:cs typeface="Helvetica" panose="020B0604020202020204" pitchFamily="34" charset="0"/>
              </a:rPr>
              <a:t>substantially impaired because of the deceptive administering of any drug, intoxicant or controlled substance</a:t>
            </a:r>
            <a:endParaRPr lang="en-US" sz="2000" dirty="0">
              <a:effectLst/>
              <a:ea typeface="Meiryo" panose="020B0604030504040204" pitchFamily="34" charset="-128"/>
              <a:cs typeface="Times New Roman" panose="02020603050405020304" pitchFamily="18" charset="0"/>
            </a:endParaRPr>
          </a:p>
        </p:txBody>
      </p:sp>
    </p:spTree>
    <p:extLst>
      <p:ext uri="{BB962C8B-B14F-4D97-AF65-F5344CB8AC3E}">
        <p14:creationId xmlns:p14="http://schemas.microsoft.com/office/powerpoint/2010/main" val="268271411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Crime Definitions</a:t>
            </a:r>
          </a:p>
        </p:txBody>
      </p:sp>
      <p:sp>
        <p:nvSpPr>
          <p:cNvPr id="3" name="Content Placeholder 2"/>
          <p:cNvSpPr>
            <a:spLocks noGrp="1"/>
          </p:cNvSpPr>
          <p:nvPr>
            <p:ph idx="1"/>
          </p:nvPr>
        </p:nvSpPr>
        <p:spPr>
          <a:xfrm>
            <a:off x="457200" y="1417638"/>
            <a:ext cx="8229600" cy="4708525"/>
          </a:xfrm>
        </p:spPr>
        <p:txBody>
          <a:bodyPr>
            <a:normAutofit/>
          </a:bodyPr>
          <a:lstStyle/>
          <a:p>
            <a:pPr lvl="1"/>
            <a:endParaRPr lang="en-US" dirty="0">
              <a:latin typeface="Arial Black" pitchFamily="34" charset="0"/>
            </a:endParaRPr>
          </a:p>
          <a:p>
            <a:endParaRPr lang="en-US" dirty="0"/>
          </a:p>
          <a:p>
            <a:endParaRPr lang="en-US" dirty="0"/>
          </a:p>
        </p:txBody>
      </p:sp>
      <p:sp>
        <p:nvSpPr>
          <p:cNvPr id="4" name="Rectangle 3"/>
          <p:cNvSpPr/>
          <p:nvPr/>
        </p:nvSpPr>
        <p:spPr>
          <a:xfrm>
            <a:off x="806823" y="1550281"/>
            <a:ext cx="7431741" cy="3606115"/>
          </a:xfrm>
          <a:prstGeom prst="rect">
            <a:avLst/>
          </a:prstGeom>
        </p:spPr>
        <p:txBody>
          <a:bodyPr wrap="square">
            <a:spAutoFit/>
          </a:bodyPr>
          <a:lstStyle/>
          <a:p>
            <a:pPr>
              <a:spcBef>
                <a:spcPts val="200"/>
              </a:spcBef>
            </a:pPr>
            <a:r>
              <a:rPr lang="en-US" sz="2000" b="1" dirty="0">
                <a:solidFill>
                  <a:srgbClr val="B01513"/>
                </a:solidFill>
                <a:ea typeface="Meiryo" panose="020B0604030504040204" pitchFamily="34" charset="-128"/>
                <a:cs typeface="Helvetica" panose="020B0604020202020204" pitchFamily="34" charset="0"/>
              </a:rPr>
              <a:t>Dating Partner</a:t>
            </a:r>
          </a:p>
          <a:p>
            <a:pPr>
              <a:spcBef>
                <a:spcPts val="200"/>
              </a:spcBef>
            </a:pPr>
            <a:endParaRPr lang="en-US" sz="2000" b="1" dirty="0">
              <a:solidFill>
                <a:srgbClr val="B01513"/>
              </a:solidFill>
              <a:ea typeface="Meiryo" panose="020B0604030504040204" pitchFamily="34" charset="-128"/>
              <a:cs typeface="Times New Roman" panose="02020603050405020304" pitchFamily="18" charset="0"/>
            </a:endParaRPr>
          </a:p>
          <a:p>
            <a:pPr fontAlgn="t">
              <a:lnSpc>
                <a:spcPts val="1425"/>
              </a:lnSpc>
              <a:spcAft>
                <a:spcPts val="800"/>
              </a:spcAft>
            </a:pPr>
            <a:r>
              <a:rPr lang="en-US" sz="2000" dirty="0">
                <a:solidFill>
                  <a:srgbClr val="363636"/>
                </a:solidFill>
                <a:ea typeface="Times New Roman" panose="02020603050405020304" pitchFamily="18" charset="0"/>
                <a:cs typeface="Arial" panose="020B0604020202020204" pitchFamily="34" charset="0"/>
              </a:rPr>
              <a:t>The term dating partner refers to a person who is or has been in a </a:t>
            </a:r>
          </a:p>
          <a:p>
            <a:pPr fontAlgn="t">
              <a:lnSpc>
                <a:spcPts val="1425"/>
              </a:lnSpc>
              <a:spcAft>
                <a:spcPts val="800"/>
              </a:spcAft>
            </a:pPr>
            <a:r>
              <a:rPr lang="en-US" sz="2000" dirty="0">
                <a:solidFill>
                  <a:srgbClr val="363636"/>
                </a:solidFill>
                <a:ea typeface="Times New Roman" panose="02020603050405020304" pitchFamily="18" charset="0"/>
                <a:cs typeface="Arial" panose="020B0604020202020204" pitchFamily="34" charset="0"/>
              </a:rPr>
              <a:t>social relationship of a romantic or intimate nature with the abuser, </a:t>
            </a:r>
          </a:p>
          <a:p>
            <a:pPr fontAlgn="t">
              <a:lnSpc>
                <a:spcPts val="1425"/>
              </a:lnSpc>
              <a:spcAft>
                <a:spcPts val="800"/>
              </a:spcAft>
            </a:pPr>
            <a:r>
              <a:rPr lang="en-US" sz="2000" dirty="0">
                <a:solidFill>
                  <a:srgbClr val="363636"/>
                </a:solidFill>
                <a:ea typeface="Times New Roman" panose="02020603050405020304" pitchFamily="18" charset="0"/>
                <a:cs typeface="Arial" panose="020B0604020202020204" pitchFamily="34" charset="0"/>
              </a:rPr>
              <a:t>and where the existence of such a relationship shall be determined</a:t>
            </a:r>
          </a:p>
          <a:p>
            <a:pPr fontAlgn="t">
              <a:lnSpc>
                <a:spcPts val="1425"/>
              </a:lnSpc>
              <a:spcAft>
                <a:spcPts val="800"/>
              </a:spcAft>
            </a:pPr>
            <a:r>
              <a:rPr lang="en-US" sz="2000" dirty="0">
                <a:solidFill>
                  <a:srgbClr val="363636"/>
                </a:solidFill>
                <a:ea typeface="Times New Roman" panose="02020603050405020304" pitchFamily="18" charset="0"/>
                <a:cs typeface="Arial" panose="020B0604020202020204" pitchFamily="34" charset="0"/>
              </a:rPr>
              <a:t> based on a consideration of:</a:t>
            </a:r>
            <a:endParaRPr lang="en-US" sz="2000" dirty="0">
              <a:ea typeface="Meiryo" panose="020B0604030504040204" pitchFamily="34" charset="-128"/>
              <a:cs typeface="Times New Roman" panose="02020603050405020304" pitchFamily="18" charset="0"/>
            </a:endParaRPr>
          </a:p>
          <a:p>
            <a:pPr marL="342900" marR="0" lvl="0" indent="-342900" fontAlgn="t">
              <a:lnSpc>
                <a:spcPct val="125000"/>
              </a:lnSpc>
              <a:spcBef>
                <a:spcPts val="0"/>
              </a:spcBef>
              <a:spcAft>
                <a:spcPts val="800"/>
              </a:spcAft>
              <a:buSzPts val="1000"/>
              <a:buFont typeface="Symbol" panose="05050102010706020507" pitchFamily="18" charset="2"/>
              <a:buChar char=""/>
              <a:tabLst>
                <a:tab pos="457200" algn="l"/>
              </a:tabLst>
            </a:pPr>
            <a:r>
              <a:rPr lang="en-US" sz="2000" dirty="0">
                <a:ea typeface="Times New Roman" panose="02020603050405020304" pitchFamily="18" charset="0"/>
                <a:cs typeface="Arial" panose="020B0604020202020204" pitchFamily="34" charset="0"/>
              </a:rPr>
              <a:t>The length of the relationship</a:t>
            </a:r>
            <a:endParaRPr lang="en-US" sz="2000" dirty="0">
              <a:ea typeface="Meiryo" panose="020B0604030504040204" pitchFamily="34" charset="-128"/>
              <a:cs typeface="Times New Roman" panose="02020603050405020304" pitchFamily="18" charset="0"/>
            </a:endParaRPr>
          </a:p>
          <a:p>
            <a:pPr marL="342900" marR="0" lvl="0" indent="-342900" fontAlgn="t">
              <a:lnSpc>
                <a:spcPct val="125000"/>
              </a:lnSpc>
              <a:spcBef>
                <a:spcPts val="0"/>
              </a:spcBef>
              <a:spcAft>
                <a:spcPts val="800"/>
              </a:spcAft>
              <a:buSzPts val="1000"/>
              <a:buFont typeface="Symbol" panose="05050102010706020507" pitchFamily="18" charset="2"/>
              <a:buChar char=""/>
              <a:tabLst>
                <a:tab pos="457200" algn="l"/>
              </a:tabLst>
            </a:pPr>
            <a:r>
              <a:rPr lang="en-US" sz="2000" dirty="0">
                <a:ea typeface="Times New Roman" panose="02020603050405020304" pitchFamily="18" charset="0"/>
                <a:cs typeface="Arial" panose="020B0604020202020204" pitchFamily="34" charset="0"/>
              </a:rPr>
              <a:t>The type of relationship; and</a:t>
            </a:r>
            <a:endParaRPr lang="en-US" sz="2000" dirty="0">
              <a:ea typeface="Meiryo" panose="020B0604030504040204" pitchFamily="34" charset="-128"/>
              <a:cs typeface="Times New Roman" panose="02020603050405020304" pitchFamily="18" charset="0"/>
            </a:endParaRPr>
          </a:p>
          <a:p>
            <a:pPr marL="342900" marR="0" lvl="0" indent="-342900" fontAlgn="t">
              <a:lnSpc>
                <a:spcPct val="125000"/>
              </a:lnSpc>
              <a:spcBef>
                <a:spcPts val="0"/>
              </a:spcBef>
              <a:spcAft>
                <a:spcPts val="800"/>
              </a:spcAft>
              <a:buSzPts val="1000"/>
              <a:buFont typeface="Symbol" panose="05050102010706020507" pitchFamily="18" charset="2"/>
              <a:buChar char=""/>
              <a:tabLst>
                <a:tab pos="457200" algn="l"/>
              </a:tabLst>
            </a:pPr>
            <a:r>
              <a:rPr lang="en-US" sz="2000" dirty="0">
                <a:ea typeface="Times New Roman" panose="02020603050405020304" pitchFamily="18" charset="0"/>
                <a:cs typeface="Arial" panose="020B0604020202020204" pitchFamily="34" charset="0"/>
              </a:rPr>
              <a:t>The frequency of interaction between the persons involved in the relationship.</a:t>
            </a:r>
            <a:endParaRPr lang="en-US" sz="2000" dirty="0">
              <a:effectLst/>
              <a:ea typeface="Meiryo" panose="020B0604030504040204" pitchFamily="34" charset="-128"/>
              <a:cs typeface="Times New Roman" panose="02020603050405020304" pitchFamily="18" charset="0"/>
            </a:endParaRPr>
          </a:p>
        </p:txBody>
      </p:sp>
    </p:spTree>
    <p:extLst>
      <p:ext uri="{BB962C8B-B14F-4D97-AF65-F5344CB8AC3E}">
        <p14:creationId xmlns:p14="http://schemas.microsoft.com/office/powerpoint/2010/main" val="157827505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Crime Definitions</a:t>
            </a:r>
          </a:p>
        </p:txBody>
      </p:sp>
      <p:sp>
        <p:nvSpPr>
          <p:cNvPr id="3" name="Content Placeholder 2"/>
          <p:cNvSpPr>
            <a:spLocks noGrp="1"/>
          </p:cNvSpPr>
          <p:nvPr>
            <p:ph idx="1"/>
          </p:nvPr>
        </p:nvSpPr>
        <p:spPr>
          <a:xfrm>
            <a:off x="457200" y="1417638"/>
            <a:ext cx="8229600" cy="4708525"/>
          </a:xfrm>
        </p:spPr>
        <p:txBody>
          <a:bodyPr>
            <a:normAutofit/>
          </a:bodyPr>
          <a:lstStyle/>
          <a:p>
            <a:pPr lvl="1"/>
            <a:endParaRPr lang="en-US" dirty="0">
              <a:latin typeface="Arial Black" pitchFamily="34" charset="0"/>
            </a:endParaRPr>
          </a:p>
          <a:p>
            <a:endParaRPr lang="en-US" dirty="0"/>
          </a:p>
          <a:p>
            <a:pPr marL="0" indent="0">
              <a:buNone/>
            </a:pPr>
            <a:endParaRPr lang="en-US" dirty="0"/>
          </a:p>
        </p:txBody>
      </p:sp>
      <p:sp>
        <p:nvSpPr>
          <p:cNvPr id="4" name="Rectangle 3"/>
          <p:cNvSpPr/>
          <p:nvPr/>
        </p:nvSpPr>
        <p:spPr>
          <a:xfrm>
            <a:off x="555812" y="1620813"/>
            <a:ext cx="8059270" cy="3734356"/>
          </a:xfrm>
          <a:prstGeom prst="rect">
            <a:avLst/>
          </a:prstGeom>
        </p:spPr>
        <p:txBody>
          <a:bodyPr wrap="square">
            <a:spAutoFit/>
          </a:bodyPr>
          <a:lstStyle/>
          <a:p>
            <a:pPr>
              <a:spcBef>
                <a:spcPts val="200"/>
              </a:spcBef>
            </a:pPr>
            <a:r>
              <a:rPr lang="en-US" sz="2000" b="1" dirty="0">
                <a:solidFill>
                  <a:srgbClr val="B01513"/>
                </a:solidFill>
                <a:ea typeface="Meiryo" panose="020B0604030504040204" pitchFamily="34" charset="-128"/>
                <a:cs typeface="Helvetica" panose="020B0604020202020204" pitchFamily="34" charset="0"/>
              </a:rPr>
              <a:t>Dating Violence</a:t>
            </a:r>
          </a:p>
          <a:p>
            <a:pPr>
              <a:spcBef>
                <a:spcPts val="200"/>
              </a:spcBef>
            </a:pPr>
            <a:endParaRPr lang="en-US" sz="2000" b="1" dirty="0">
              <a:solidFill>
                <a:srgbClr val="B01513"/>
              </a:solidFill>
              <a:ea typeface="Meiryo" panose="020B0604030504040204" pitchFamily="34" charset="-128"/>
              <a:cs typeface="Times New Roman" panose="02020603050405020304" pitchFamily="18" charset="0"/>
            </a:endParaRPr>
          </a:p>
          <a:p>
            <a:pPr marL="342900" indent="-342900" fontAlgn="t">
              <a:lnSpc>
                <a:spcPts val="1425"/>
              </a:lnSpc>
              <a:spcAft>
                <a:spcPts val="800"/>
              </a:spcAft>
              <a:buFont typeface="Arial" panose="020B0604020202020204" pitchFamily="34" charset="0"/>
              <a:buChar char="•"/>
            </a:pPr>
            <a:r>
              <a:rPr lang="en-US" sz="2000" dirty="0">
                <a:solidFill>
                  <a:srgbClr val="363636"/>
                </a:solidFill>
                <a:ea typeface="Times New Roman" panose="02020603050405020304" pitchFamily="18" charset="0"/>
                <a:cs typeface="Arial" panose="020B0604020202020204" pitchFamily="34" charset="0"/>
              </a:rPr>
              <a:t>Violence committed by a person who is or has been in a social </a:t>
            </a:r>
          </a:p>
          <a:p>
            <a:pPr fontAlgn="t">
              <a:lnSpc>
                <a:spcPts val="1425"/>
              </a:lnSpc>
              <a:spcAft>
                <a:spcPts val="800"/>
              </a:spcAft>
            </a:pPr>
            <a:r>
              <a:rPr lang="en-US" sz="2000" dirty="0">
                <a:solidFill>
                  <a:srgbClr val="363636"/>
                </a:solidFill>
                <a:ea typeface="Times New Roman" panose="02020603050405020304" pitchFamily="18" charset="0"/>
                <a:cs typeface="Arial" panose="020B0604020202020204" pitchFamily="34" charset="0"/>
              </a:rPr>
              <a:t>      relationship of a romantic or intimate nature with the victim.</a:t>
            </a:r>
            <a:r>
              <a:rPr lang="en-US" sz="2000" dirty="0">
                <a:solidFill>
                  <a:srgbClr val="363636"/>
                </a:solidFill>
                <a:ea typeface="Times New Roman" panose="02020603050405020304" pitchFamily="18" charset="0"/>
                <a:cs typeface="Helvetica" panose="020B0604020202020204" pitchFamily="34" charset="0"/>
              </a:rPr>
              <a:t>  </a:t>
            </a:r>
          </a:p>
          <a:p>
            <a:pPr fontAlgn="t">
              <a:lnSpc>
                <a:spcPts val="1425"/>
              </a:lnSpc>
              <a:spcAft>
                <a:spcPts val="800"/>
              </a:spcAft>
            </a:pPr>
            <a:endParaRPr lang="en-US" sz="2000" dirty="0">
              <a:solidFill>
                <a:srgbClr val="363636"/>
              </a:solidFill>
              <a:ea typeface="Times New Roman" panose="02020603050405020304" pitchFamily="18" charset="0"/>
              <a:cs typeface="Helvetica" panose="020B0604020202020204" pitchFamily="34" charset="0"/>
            </a:endParaRPr>
          </a:p>
          <a:p>
            <a:pPr marL="342900" indent="-342900" fontAlgn="t">
              <a:lnSpc>
                <a:spcPts val="1425"/>
              </a:lnSpc>
              <a:spcAft>
                <a:spcPts val="800"/>
              </a:spcAft>
              <a:buFont typeface="Arial" panose="020B0604020202020204" pitchFamily="34" charset="0"/>
              <a:buChar char="•"/>
            </a:pPr>
            <a:r>
              <a:rPr lang="en-US" sz="2000" dirty="0">
                <a:ea typeface="Times New Roman" panose="02020603050405020304" pitchFamily="18" charset="0"/>
                <a:cs typeface="Arial" panose="020B0604020202020204" pitchFamily="34" charset="0"/>
              </a:rPr>
              <a:t>The existence of such a relationship shall be determined based on the </a:t>
            </a:r>
          </a:p>
          <a:p>
            <a:pPr fontAlgn="t">
              <a:lnSpc>
                <a:spcPts val="1425"/>
              </a:lnSpc>
              <a:spcAft>
                <a:spcPts val="800"/>
              </a:spcAft>
            </a:pPr>
            <a:r>
              <a:rPr lang="en-US" sz="2000" dirty="0">
                <a:ea typeface="Times New Roman" panose="02020603050405020304" pitchFamily="18" charset="0"/>
                <a:cs typeface="Arial" panose="020B0604020202020204" pitchFamily="34" charset="0"/>
              </a:rPr>
              <a:t>      reporting party's statement and with consideration of the length of the </a:t>
            </a:r>
          </a:p>
          <a:p>
            <a:pPr fontAlgn="t">
              <a:lnSpc>
                <a:spcPts val="1425"/>
              </a:lnSpc>
              <a:spcAft>
                <a:spcPts val="800"/>
              </a:spcAft>
            </a:pPr>
            <a:r>
              <a:rPr lang="en-US" sz="2000" dirty="0">
                <a:ea typeface="Times New Roman" panose="02020603050405020304" pitchFamily="18" charset="0"/>
                <a:cs typeface="Arial" panose="020B0604020202020204" pitchFamily="34" charset="0"/>
              </a:rPr>
              <a:t>      relationship, the type of relationship, and the frequency of interaction </a:t>
            </a:r>
          </a:p>
          <a:p>
            <a:pPr fontAlgn="t">
              <a:lnSpc>
                <a:spcPts val="1425"/>
              </a:lnSpc>
              <a:spcAft>
                <a:spcPts val="800"/>
              </a:spcAft>
            </a:pPr>
            <a:r>
              <a:rPr lang="en-US" sz="2000" dirty="0">
                <a:ea typeface="Times New Roman" panose="02020603050405020304" pitchFamily="18" charset="0"/>
                <a:cs typeface="Arial" panose="020B0604020202020204" pitchFamily="34" charset="0"/>
              </a:rPr>
              <a:t>      between the persons involved in the relationship.</a:t>
            </a:r>
          </a:p>
          <a:p>
            <a:pPr marL="342900" indent="-342900" fontAlgn="t">
              <a:lnSpc>
                <a:spcPts val="1425"/>
              </a:lnSpc>
              <a:spcAft>
                <a:spcPts val="800"/>
              </a:spcAft>
              <a:buFont typeface="Arial" panose="020B0604020202020204" pitchFamily="34" charset="0"/>
              <a:buChar char="•"/>
            </a:pPr>
            <a:endParaRPr lang="en-US" sz="2000" dirty="0">
              <a:ea typeface="Meiryo" panose="020B0604030504040204" pitchFamily="34" charset="-128"/>
              <a:cs typeface="Times New Roman" panose="02020603050405020304" pitchFamily="18" charset="0"/>
            </a:endParaRPr>
          </a:p>
          <a:p>
            <a:pPr marL="342900" indent="-342900" fontAlgn="t">
              <a:lnSpc>
                <a:spcPts val="1425"/>
              </a:lnSpc>
              <a:spcAft>
                <a:spcPts val="800"/>
              </a:spcAft>
              <a:buFont typeface="Arial" panose="020B0604020202020204" pitchFamily="34" charset="0"/>
              <a:buChar char="•"/>
            </a:pPr>
            <a:r>
              <a:rPr lang="en-US" sz="2000" dirty="0">
                <a:solidFill>
                  <a:srgbClr val="363636"/>
                </a:solidFill>
                <a:ea typeface="Times New Roman" panose="02020603050405020304" pitchFamily="18" charset="0"/>
                <a:cs typeface="Arial" panose="020B0604020202020204" pitchFamily="34" charset="0"/>
              </a:rPr>
              <a:t>For the purpose of this definition, d</a:t>
            </a:r>
            <a:r>
              <a:rPr lang="en-US" sz="2000" dirty="0">
                <a:ea typeface="Times New Roman" panose="02020603050405020304" pitchFamily="18" charset="0"/>
                <a:cs typeface="Arial" panose="020B0604020202020204" pitchFamily="34" charset="0"/>
              </a:rPr>
              <a:t>ating violence includes, but is not</a:t>
            </a:r>
          </a:p>
          <a:p>
            <a:pPr fontAlgn="t">
              <a:lnSpc>
                <a:spcPts val="1425"/>
              </a:lnSpc>
              <a:spcAft>
                <a:spcPts val="800"/>
              </a:spcAft>
            </a:pPr>
            <a:r>
              <a:rPr lang="en-US" sz="2000" dirty="0">
                <a:ea typeface="Times New Roman" panose="02020603050405020304" pitchFamily="18" charset="0"/>
                <a:cs typeface="Arial" panose="020B0604020202020204" pitchFamily="34" charset="0"/>
              </a:rPr>
              <a:t>      limited to, sexual or physical abuse or the threat of such abuse but does</a:t>
            </a:r>
          </a:p>
          <a:p>
            <a:pPr fontAlgn="t">
              <a:lnSpc>
                <a:spcPts val="1425"/>
              </a:lnSpc>
              <a:spcAft>
                <a:spcPts val="800"/>
              </a:spcAft>
            </a:pPr>
            <a:r>
              <a:rPr lang="en-US" sz="2000" dirty="0">
                <a:ea typeface="Times New Roman" panose="02020603050405020304" pitchFamily="18" charset="0"/>
                <a:cs typeface="Arial" panose="020B0604020202020204" pitchFamily="34" charset="0"/>
              </a:rPr>
              <a:t>      not include acts covered under the definition of domestic violence.</a:t>
            </a:r>
            <a:endParaRPr lang="en-US" sz="2000" dirty="0">
              <a:effectLst/>
              <a:ea typeface="Meiryo" panose="020B0604030504040204" pitchFamily="34" charset="-128"/>
              <a:cs typeface="Times New Roman" panose="02020603050405020304" pitchFamily="18" charset="0"/>
            </a:endParaRPr>
          </a:p>
        </p:txBody>
      </p:sp>
    </p:spTree>
    <p:extLst>
      <p:ext uri="{BB962C8B-B14F-4D97-AF65-F5344CB8AC3E}">
        <p14:creationId xmlns:p14="http://schemas.microsoft.com/office/powerpoint/2010/main" val="307931228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Crime Definitions</a:t>
            </a:r>
          </a:p>
        </p:txBody>
      </p:sp>
      <p:sp>
        <p:nvSpPr>
          <p:cNvPr id="3" name="Content Placeholder 2"/>
          <p:cNvSpPr>
            <a:spLocks noGrp="1"/>
          </p:cNvSpPr>
          <p:nvPr>
            <p:ph idx="1"/>
          </p:nvPr>
        </p:nvSpPr>
        <p:spPr>
          <a:xfrm>
            <a:off x="457200" y="1417638"/>
            <a:ext cx="8229600" cy="4708525"/>
          </a:xfrm>
        </p:spPr>
        <p:txBody>
          <a:bodyPr>
            <a:normAutofit/>
          </a:bodyPr>
          <a:lstStyle/>
          <a:p>
            <a:pPr lvl="1"/>
            <a:endParaRPr lang="en-US" dirty="0">
              <a:latin typeface="Arial Black" pitchFamily="34" charset="0"/>
            </a:endParaRPr>
          </a:p>
          <a:p>
            <a:endParaRPr lang="en-US" dirty="0"/>
          </a:p>
          <a:p>
            <a:endParaRPr lang="en-US" dirty="0"/>
          </a:p>
        </p:txBody>
      </p:sp>
      <p:sp>
        <p:nvSpPr>
          <p:cNvPr id="4" name="Rectangle 3"/>
          <p:cNvSpPr/>
          <p:nvPr/>
        </p:nvSpPr>
        <p:spPr>
          <a:xfrm>
            <a:off x="457200" y="1303843"/>
            <a:ext cx="8453718" cy="4734629"/>
          </a:xfrm>
          <a:prstGeom prst="rect">
            <a:avLst/>
          </a:prstGeom>
        </p:spPr>
        <p:txBody>
          <a:bodyPr wrap="square">
            <a:spAutoFit/>
          </a:bodyPr>
          <a:lstStyle/>
          <a:p>
            <a:pPr>
              <a:spcBef>
                <a:spcPts val="200"/>
              </a:spcBef>
            </a:pPr>
            <a:r>
              <a:rPr lang="en-US" sz="2000" b="1" dirty="0">
                <a:solidFill>
                  <a:srgbClr val="B01513"/>
                </a:solidFill>
                <a:ea typeface="Meiryo" panose="020B0604030504040204" pitchFamily="34" charset="-128"/>
                <a:cs typeface="Helvetica" panose="020B0604020202020204" pitchFamily="34" charset="0"/>
              </a:rPr>
              <a:t>Domestic Violence</a:t>
            </a:r>
            <a:endParaRPr lang="en-US" sz="2000" b="1" dirty="0">
              <a:solidFill>
                <a:srgbClr val="B01513"/>
              </a:solidFill>
              <a:ea typeface="Meiryo" panose="020B0604030504040204" pitchFamily="34" charset="-128"/>
              <a:cs typeface="Times New Roman" panose="02020603050405020304" pitchFamily="18" charset="0"/>
            </a:endParaRPr>
          </a:p>
          <a:p>
            <a:pPr fontAlgn="t">
              <a:lnSpc>
                <a:spcPct val="125000"/>
              </a:lnSpc>
              <a:spcAft>
                <a:spcPts val="800"/>
              </a:spcAft>
            </a:pPr>
            <a:r>
              <a:rPr lang="en-US" sz="2000" dirty="0">
                <a:ea typeface="Times New Roman" panose="02020603050405020304" pitchFamily="18" charset="0"/>
                <a:cs typeface="Arial" panose="020B0604020202020204" pitchFamily="34" charset="0"/>
              </a:rPr>
              <a:t>A felony or misdemeanor crime of violence is committed by: </a:t>
            </a:r>
            <a:endParaRPr lang="en-US" sz="2000" dirty="0">
              <a:ea typeface="Meiryo" panose="020B0604030504040204" pitchFamily="34" charset="-128"/>
              <a:cs typeface="Times New Roman" panose="02020603050405020304" pitchFamily="18" charset="0"/>
            </a:endParaRPr>
          </a:p>
          <a:p>
            <a:pPr marL="742950" marR="0" lvl="1" indent="-285750" fontAlgn="t">
              <a:lnSpc>
                <a:spcPct val="125000"/>
              </a:lnSpc>
              <a:spcBef>
                <a:spcPts val="0"/>
              </a:spcBef>
              <a:spcAft>
                <a:spcPts val="0"/>
              </a:spcAft>
              <a:buFont typeface="Symbol" panose="05050102010706020507" pitchFamily="18" charset="2"/>
              <a:buChar char=""/>
            </a:pPr>
            <a:r>
              <a:rPr lang="en-US" sz="2000" dirty="0">
                <a:ea typeface="Times New Roman" panose="02020603050405020304" pitchFamily="18" charset="0"/>
                <a:cs typeface="Arial" panose="020B0604020202020204" pitchFamily="34" charset="0"/>
              </a:rPr>
              <a:t>a current or former spouse or intimate partner of the victim;</a:t>
            </a:r>
            <a:endParaRPr lang="en-US" sz="2000" dirty="0">
              <a:ea typeface="Meiryo" panose="020B0604030504040204" pitchFamily="34" charset="-128"/>
              <a:cs typeface="Times New Roman" panose="02020603050405020304" pitchFamily="18" charset="0"/>
            </a:endParaRPr>
          </a:p>
          <a:p>
            <a:pPr marL="742950" marR="0" lvl="1" indent="-285750" fontAlgn="t">
              <a:lnSpc>
                <a:spcPct val="125000"/>
              </a:lnSpc>
              <a:spcBef>
                <a:spcPts val="0"/>
              </a:spcBef>
              <a:spcAft>
                <a:spcPts val="0"/>
              </a:spcAft>
              <a:buFont typeface="Symbol" panose="05050102010706020507" pitchFamily="18" charset="2"/>
              <a:buChar char=""/>
            </a:pPr>
            <a:r>
              <a:rPr lang="en-US" sz="2000" dirty="0">
                <a:ea typeface="Times New Roman" panose="02020603050405020304" pitchFamily="18" charset="0"/>
                <a:cs typeface="Arial" panose="020B0604020202020204" pitchFamily="34" charset="0"/>
              </a:rPr>
              <a:t>a person with whom the victim shares a child in common;</a:t>
            </a:r>
            <a:endParaRPr lang="en-US" sz="2000" dirty="0">
              <a:ea typeface="Meiryo" panose="020B0604030504040204" pitchFamily="34" charset="-128"/>
              <a:cs typeface="Times New Roman" panose="02020603050405020304" pitchFamily="18" charset="0"/>
            </a:endParaRPr>
          </a:p>
          <a:p>
            <a:pPr marL="742950" marR="0" lvl="1" indent="-285750" fontAlgn="t">
              <a:lnSpc>
                <a:spcPct val="125000"/>
              </a:lnSpc>
              <a:spcBef>
                <a:spcPts val="0"/>
              </a:spcBef>
              <a:spcAft>
                <a:spcPts val="0"/>
              </a:spcAft>
              <a:buFont typeface="Symbol" panose="05050102010706020507" pitchFamily="18" charset="2"/>
              <a:buChar char=""/>
            </a:pPr>
            <a:r>
              <a:rPr lang="en-US" sz="2000" dirty="0">
                <a:ea typeface="Times New Roman" panose="02020603050405020304" pitchFamily="18" charset="0"/>
                <a:cs typeface="Arial" panose="020B0604020202020204" pitchFamily="34" charset="0"/>
              </a:rPr>
              <a:t>a person who is cohabitating with or has cohabitated with the victim as a spouse or intimate partner;</a:t>
            </a:r>
            <a:endParaRPr lang="en-US" sz="2000" dirty="0">
              <a:ea typeface="Meiryo" panose="020B0604030504040204" pitchFamily="34" charset="-128"/>
              <a:cs typeface="Times New Roman" panose="02020603050405020304" pitchFamily="18" charset="0"/>
            </a:endParaRPr>
          </a:p>
          <a:p>
            <a:pPr marL="742950" marR="0" lvl="1" indent="-285750" fontAlgn="t">
              <a:lnSpc>
                <a:spcPct val="125000"/>
              </a:lnSpc>
              <a:spcBef>
                <a:spcPts val="0"/>
              </a:spcBef>
              <a:spcAft>
                <a:spcPts val="0"/>
              </a:spcAft>
              <a:buFont typeface="Symbol" panose="05050102010706020507" pitchFamily="18" charset="2"/>
              <a:buChar char=""/>
            </a:pPr>
            <a:r>
              <a:rPr lang="en-US" sz="2000" dirty="0">
                <a:ea typeface="Times New Roman" panose="02020603050405020304" pitchFamily="18" charset="0"/>
                <a:cs typeface="Arial" panose="020B0604020202020204" pitchFamily="34" charset="0"/>
              </a:rPr>
              <a:t>a person similarly situated to a spouse of the victim under the domestic or family violence laws of the jurisdiction in which the crime of violence occurred, or</a:t>
            </a:r>
            <a:endParaRPr lang="en-US" sz="2000" dirty="0">
              <a:ea typeface="Meiryo" panose="020B0604030504040204" pitchFamily="34" charset="-128"/>
              <a:cs typeface="Times New Roman" panose="02020603050405020304" pitchFamily="18" charset="0"/>
            </a:endParaRPr>
          </a:p>
          <a:p>
            <a:pPr marL="742950" marR="0" lvl="1" indent="-285750" fontAlgn="t">
              <a:lnSpc>
                <a:spcPct val="125000"/>
              </a:lnSpc>
              <a:spcBef>
                <a:spcPts val="0"/>
              </a:spcBef>
              <a:spcAft>
                <a:spcPts val="800"/>
              </a:spcAft>
              <a:buFont typeface="Symbol" panose="05050102010706020507" pitchFamily="18" charset="2"/>
              <a:buChar char=""/>
            </a:pPr>
            <a:r>
              <a:rPr lang="en-US" sz="2000" dirty="0">
                <a:ea typeface="Times New Roman" panose="02020603050405020304" pitchFamily="18" charset="0"/>
                <a:cs typeface="Arial" panose="020B0604020202020204" pitchFamily="34" charset="0"/>
              </a:rPr>
              <a:t>any other person against an adult or youth victim who is protected from that person's acts under the domestic or family violence laws of the jurisdiction in which the crime of violence occurred</a:t>
            </a:r>
            <a:endParaRPr lang="en-US" sz="2000" dirty="0">
              <a:effectLst/>
              <a:ea typeface="Meiryo" panose="020B0604030504040204" pitchFamily="34" charset="-128"/>
              <a:cs typeface="Times New Roman" panose="02020603050405020304" pitchFamily="18" charset="0"/>
            </a:endParaRPr>
          </a:p>
        </p:txBody>
      </p:sp>
    </p:spTree>
    <p:extLst>
      <p:ext uri="{BB962C8B-B14F-4D97-AF65-F5344CB8AC3E}">
        <p14:creationId xmlns:p14="http://schemas.microsoft.com/office/powerpoint/2010/main" val="126542341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Crime Definitions</a:t>
            </a:r>
          </a:p>
        </p:txBody>
      </p:sp>
      <p:sp>
        <p:nvSpPr>
          <p:cNvPr id="3" name="Content Placeholder 2"/>
          <p:cNvSpPr>
            <a:spLocks noGrp="1"/>
          </p:cNvSpPr>
          <p:nvPr>
            <p:ph idx="1"/>
          </p:nvPr>
        </p:nvSpPr>
        <p:spPr>
          <a:xfrm>
            <a:off x="457200" y="1417638"/>
            <a:ext cx="8229600" cy="4708525"/>
          </a:xfrm>
        </p:spPr>
        <p:txBody>
          <a:bodyPr>
            <a:normAutofit/>
          </a:bodyPr>
          <a:lstStyle/>
          <a:p>
            <a:pPr lvl="1"/>
            <a:endParaRPr lang="en-US" dirty="0">
              <a:latin typeface="Arial Black" pitchFamily="34" charset="0"/>
            </a:endParaRPr>
          </a:p>
          <a:p>
            <a:endParaRPr lang="en-US" dirty="0"/>
          </a:p>
          <a:p>
            <a:endParaRPr lang="en-US" dirty="0"/>
          </a:p>
        </p:txBody>
      </p:sp>
      <p:sp>
        <p:nvSpPr>
          <p:cNvPr id="4" name="Rectangle 3"/>
          <p:cNvSpPr/>
          <p:nvPr/>
        </p:nvSpPr>
        <p:spPr>
          <a:xfrm>
            <a:off x="457200" y="1083757"/>
            <a:ext cx="8337176" cy="5350183"/>
          </a:xfrm>
          <a:prstGeom prst="rect">
            <a:avLst/>
          </a:prstGeom>
        </p:spPr>
        <p:txBody>
          <a:bodyPr wrap="square">
            <a:spAutoFit/>
          </a:bodyPr>
          <a:lstStyle/>
          <a:p>
            <a:pPr>
              <a:spcBef>
                <a:spcPts val="200"/>
              </a:spcBef>
            </a:pPr>
            <a:r>
              <a:rPr lang="en-US" sz="2000" b="1" dirty="0">
                <a:solidFill>
                  <a:srgbClr val="B01513"/>
                </a:solidFill>
                <a:ea typeface="Meiryo" panose="020B0604030504040204" pitchFamily="34" charset="-128"/>
                <a:cs typeface="Helvetica" panose="020B0604020202020204" pitchFamily="34" charset="0"/>
              </a:rPr>
              <a:t>Gross Sexual Imposition</a:t>
            </a:r>
          </a:p>
          <a:p>
            <a:pPr>
              <a:spcBef>
                <a:spcPts val="200"/>
              </a:spcBef>
            </a:pPr>
            <a:endParaRPr lang="en-US" sz="2000" b="1" dirty="0">
              <a:solidFill>
                <a:srgbClr val="B01513"/>
              </a:solidFill>
              <a:ea typeface="Meiryo" panose="020B0604030504040204" pitchFamily="34" charset="-128"/>
              <a:cs typeface="Times New Roman" panose="02020603050405020304" pitchFamily="18" charset="0"/>
            </a:endParaRPr>
          </a:p>
          <a:p>
            <a:r>
              <a:rPr lang="en-US" sz="2000" dirty="0">
                <a:ea typeface="Times New Roman" panose="02020603050405020304" pitchFamily="18" charset="0"/>
                <a:cs typeface="Helvetica" panose="020B0604020202020204" pitchFamily="34" charset="0"/>
              </a:rPr>
              <a:t>To be charged, you must have allegedly had some form of sexual contact with another person (not your spouse) or caused them to have it with you, </a:t>
            </a:r>
          </a:p>
          <a:p>
            <a:endParaRPr lang="en-US" sz="2000" dirty="0">
              <a:ea typeface="Times New Roman" panose="02020603050405020304" pitchFamily="18" charset="0"/>
              <a:cs typeface="Helvetica" panose="020B0604020202020204" pitchFamily="34" charset="0"/>
            </a:endParaRPr>
          </a:p>
          <a:p>
            <a:r>
              <a:rPr lang="en-US" sz="2000" dirty="0">
                <a:ea typeface="Times New Roman" panose="02020603050405020304" pitchFamily="18" charset="0"/>
                <a:cs typeface="Helvetica" panose="020B0604020202020204" pitchFamily="34" charset="0"/>
              </a:rPr>
              <a:t>Or caused two other people to have sexual contact when any of the following applies:</a:t>
            </a:r>
          </a:p>
          <a:p>
            <a:endParaRPr lang="en-US" sz="2000" dirty="0">
              <a:ea typeface="Times New Roman" panose="02020603050405020304" pitchFamily="18" charset="0"/>
              <a:cs typeface="Helvetica" panose="020B0604020202020204" pitchFamily="34" charset="0"/>
            </a:endParaRPr>
          </a:p>
          <a:p>
            <a:pPr marL="342900" indent="-342900">
              <a:buFont typeface="Arial" panose="020B0604020202020204" pitchFamily="34" charset="0"/>
              <a:buChar char="•"/>
            </a:pPr>
            <a:r>
              <a:rPr lang="en-US" sz="2000" dirty="0">
                <a:ea typeface="Times New Roman" panose="02020603050405020304" pitchFamily="18" charset="0"/>
                <a:cs typeface="Helvetica" panose="020B0604020202020204" pitchFamily="34" charset="0"/>
              </a:rPr>
              <a:t>The subject attempted to get one or more people to submit by force or threat of force</a:t>
            </a:r>
          </a:p>
          <a:p>
            <a:pPr marL="342900" indent="-342900">
              <a:buFont typeface="Arial" panose="020B0604020202020204" pitchFamily="34" charset="0"/>
              <a:buChar char="•"/>
            </a:pPr>
            <a:r>
              <a:rPr lang="en-US" sz="2000" dirty="0">
                <a:ea typeface="Times New Roman" panose="02020603050405020304" pitchFamily="18" charset="0"/>
                <a:cs typeface="Helvetica" panose="020B0604020202020204" pitchFamily="34" charset="0"/>
              </a:rPr>
              <a:t>Victims were under the influence of alcohol or drugs (including drugs intended for medical/dental procedures)without their consent</a:t>
            </a:r>
          </a:p>
          <a:p>
            <a:pPr marL="342900" indent="-342900">
              <a:buFont typeface="Arial" panose="020B0604020202020204" pitchFamily="34" charset="0"/>
              <a:buChar char="•"/>
            </a:pPr>
            <a:r>
              <a:rPr lang="en-US" sz="2000" dirty="0">
                <a:ea typeface="Times New Roman" panose="02020603050405020304" pitchFamily="18" charset="0"/>
                <a:cs typeface="Helvetica" panose="020B0604020202020204" pitchFamily="34" charset="0"/>
              </a:rPr>
              <a:t>Victims were under 13 regardless if the subject knew </a:t>
            </a:r>
          </a:p>
          <a:p>
            <a:pPr marL="342900" indent="-342900">
              <a:buFont typeface="Arial" panose="020B0604020202020204" pitchFamily="34" charset="0"/>
              <a:buChar char="•"/>
            </a:pPr>
            <a:r>
              <a:rPr lang="en-US" sz="2000" dirty="0">
                <a:ea typeface="Times New Roman" panose="02020603050405020304" pitchFamily="18" charset="0"/>
                <a:cs typeface="Helvetica" panose="020B0604020202020204" pitchFamily="34" charset="0"/>
              </a:rPr>
              <a:t>Victims had a mental or physical condition or were old enough that they couldn’t resist or consent</a:t>
            </a:r>
          </a:p>
          <a:p>
            <a:r>
              <a:rPr lang="en-US" sz="2000" dirty="0">
                <a:ea typeface="Times New Roman" panose="02020603050405020304" pitchFamily="18" charset="0"/>
                <a:cs typeface="Helvetica" panose="020B0604020202020204" pitchFamily="34" charset="0"/>
              </a:rPr>
              <a:t> </a:t>
            </a:r>
          </a:p>
          <a:p>
            <a:endParaRPr lang="en-US" sz="2000" dirty="0">
              <a:ea typeface="Times New Roman" panose="02020603050405020304" pitchFamily="18" charset="0"/>
              <a:cs typeface="Helvetica" panose="020B0604020202020204" pitchFamily="34" charset="0"/>
            </a:endParaRPr>
          </a:p>
        </p:txBody>
      </p:sp>
    </p:spTree>
    <p:extLst>
      <p:ext uri="{BB962C8B-B14F-4D97-AF65-F5344CB8AC3E}">
        <p14:creationId xmlns:p14="http://schemas.microsoft.com/office/powerpoint/2010/main" val="317818806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Crime Definitions</a:t>
            </a:r>
          </a:p>
        </p:txBody>
      </p:sp>
      <p:sp>
        <p:nvSpPr>
          <p:cNvPr id="3" name="Content Placeholder 2"/>
          <p:cNvSpPr>
            <a:spLocks noGrp="1"/>
          </p:cNvSpPr>
          <p:nvPr>
            <p:ph idx="1"/>
          </p:nvPr>
        </p:nvSpPr>
        <p:spPr>
          <a:xfrm>
            <a:off x="457200" y="1417638"/>
            <a:ext cx="8229600" cy="4708525"/>
          </a:xfrm>
        </p:spPr>
        <p:txBody>
          <a:bodyPr>
            <a:normAutofit/>
          </a:bodyPr>
          <a:lstStyle/>
          <a:p>
            <a:pPr lvl="1"/>
            <a:endParaRPr lang="en-US" dirty="0">
              <a:latin typeface="Arial Black" pitchFamily="34" charset="0"/>
            </a:endParaRPr>
          </a:p>
          <a:p>
            <a:endParaRPr lang="en-US" dirty="0"/>
          </a:p>
          <a:p>
            <a:endParaRPr lang="en-US" dirty="0"/>
          </a:p>
        </p:txBody>
      </p:sp>
      <p:sp>
        <p:nvSpPr>
          <p:cNvPr id="4" name="Rectangle 3"/>
          <p:cNvSpPr/>
          <p:nvPr/>
        </p:nvSpPr>
        <p:spPr>
          <a:xfrm>
            <a:off x="295835" y="1558474"/>
            <a:ext cx="8390965" cy="2887970"/>
          </a:xfrm>
          <a:prstGeom prst="rect">
            <a:avLst/>
          </a:prstGeom>
        </p:spPr>
        <p:txBody>
          <a:bodyPr wrap="square">
            <a:spAutoFit/>
          </a:bodyPr>
          <a:lstStyle/>
          <a:p>
            <a:pPr>
              <a:spcBef>
                <a:spcPts val="200"/>
              </a:spcBef>
            </a:pPr>
            <a:r>
              <a:rPr lang="en-US" sz="2000" b="1" dirty="0">
                <a:solidFill>
                  <a:srgbClr val="B01513"/>
                </a:solidFill>
                <a:ea typeface="Meiryo" panose="020B0604030504040204" pitchFamily="34" charset="-128"/>
                <a:cs typeface="Helvetica" panose="020B0604020202020204" pitchFamily="34" charset="0"/>
              </a:rPr>
              <a:t>Importuning</a:t>
            </a:r>
          </a:p>
          <a:p>
            <a:pPr>
              <a:spcBef>
                <a:spcPts val="200"/>
              </a:spcBef>
            </a:pPr>
            <a:endParaRPr lang="en-US" sz="2000" b="1" dirty="0">
              <a:solidFill>
                <a:srgbClr val="B01513"/>
              </a:solidFill>
              <a:ea typeface="Meiryo" panose="020B0604030504040204" pitchFamily="34" charset="-128"/>
              <a:cs typeface="Times New Roman" panose="02020603050405020304" pitchFamily="18" charset="0"/>
            </a:endParaRPr>
          </a:p>
          <a:p>
            <a:pPr marL="342900" indent="-342900">
              <a:buFont typeface="Arial" panose="020B0604020202020204" pitchFamily="34" charset="0"/>
              <a:buChar char="•"/>
            </a:pPr>
            <a:r>
              <a:rPr lang="en-US" sz="2000" dirty="0">
                <a:ea typeface="Times New Roman" panose="02020603050405020304" pitchFamily="18" charset="0"/>
                <a:cs typeface="Helvetica" panose="020B0604020202020204" pitchFamily="34" charset="0"/>
              </a:rPr>
              <a:t>It is illegal for an adult to solicit a minor younger than 13 years old to engage in sexual activity with the adult</a:t>
            </a:r>
          </a:p>
          <a:p>
            <a:pPr marL="342900" indent="-342900">
              <a:buFont typeface="Arial" panose="020B0604020202020204" pitchFamily="34" charset="0"/>
              <a:buChar char="•"/>
            </a:pPr>
            <a:endParaRPr lang="en-US" sz="2000" dirty="0">
              <a:ea typeface="Times New Roman" panose="02020603050405020304" pitchFamily="18" charset="0"/>
              <a:cs typeface="Helvetica" panose="020B0604020202020204" pitchFamily="34" charset="0"/>
            </a:endParaRPr>
          </a:p>
          <a:p>
            <a:pPr marL="342900" indent="-342900">
              <a:buFont typeface="Arial" panose="020B0604020202020204" pitchFamily="34" charset="0"/>
              <a:buChar char="•"/>
            </a:pPr>
            <a:r>
              <a:rPr lang="en-US" sz="2000" dirty="0">
                <a:ea typeface="Times New Roman" panose="02020603050405020304" pitchFamily="18" charset="0"/>
                <a:cs typeface="Helvetica" panose="020B0604020202020204" pitchFamily="34" charset="0"/>
              </a:rPr>
              <a:t>It is illegal for someone older than 18 (and more than four years older than the child) to solicit a child who is older than 13 but younger than 16 regardless of the adult actually knows the age of the child</a:t>
            </a:r>
          </a:p>
          <a:p>
            <a:endParaRPr lang="en-US" sz="2000" dirty="0">
              <a:ea typeface="Times New Roman" panose="02020603050405020304" pitchFamily="18" charset="0"/>
            </a:endParaRPr>
          </a:p>
        </p:txBody>
      </p:sp>
    </p:spTree>
    <p:extLst>
      <p:ext uri="{BB962C8B-B14F-4D97-AF65-F5344CB8AC3E}">
        <p14:creationId xmlns:p14="http://schemas.microsoft.com/office/powerpoint/2010/main" val="92550402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Crime Definitions</a:t>
            </a:r>
          </a:p>
        </p:txBody>
      </p:sp>
      <p:sp>
        <p:nvSpPr>
          <p:cNvPr id="3" name="Content Placeholder 2"/>
          <p:cNvSpPr>
            <a:spLocks noGrp="1"/>
          </p:cNvSpPr>
          <p:nvPr>
            <p:ph idx="1"/>
          </p:nvPr>
        </p:nvSpPr>
        <p:spPr>
          <a:xfrm>
            <a:off x="457200" y="1417638"/>
            <a:ext cx="8229600" cy="4708525"/>
          </a:xfrm>
        </p:spPr>
        <p:txBody>
          <a:bodyPr>
            <a:normAutofit/>
          </a:bodyPr>
          <a:lstStyle/>
          <a:p>
            <a:pPr lvl="1"/>
            <a:endParaRPr lang="en-US" dirty="0">
              <a:latin typeface="Arial Black" pitchFamily="34" charset="0"/>
            </a:endParaRPr>
          </a:p>
          <a:p>
            <a:endParaRPr lang="en-US" dirty="0"/>
          </a:p>
          <a:p>
            <a:endParaRPr lang="en-US" dirty="0"/>
          </a:p>
        </p:txBody>
      </p:sp>
      <p:sp>
        <p:nvSpPr>
          <p:cNvPr id="4" name="Rectangle 3"/>
          <p:cNvSpPr/>
          <p:nvPr/>
        </p:nvSpPr>
        <p:spPr>
          <a:xfrm>
            <a:off x="582706" y="1268176"/>
            <a:ext cx="8256494" cy="4426853"/>
          </a:xfrm>
          <a:prstGeom prst="rect">
            <a:avLst/>
          </a:prstGeom>
        </p:spPr>
        <p:txBody>
          <a:bodyPr wrap="square">
            <a:spAutoFit/>
          </a:bodyPr>
          <a:lstStyle/>
          <a:p>
            <a:pPr>
              <a:spcBef>
                <a:spcPts val="200"/>
              </a:spcBef>
            </a:pPr>
            <a:r>
              <a:rPr lang="en-US" sz="2000" b="1" dirty="0">
                <a:solidFill>
                  <a:srgbClr val="B01513"/>
                </a:solidFill>
                <a:ea typeface="Meiryo" panose="020B0604030504040204" pitchFamily="34" charset="-128"/>
                <a:cs typeface="Helvetica" panose="020B0604020202020204" pitchFamily="34" charset="0"/>
              </a:rPr>
              <a:t>Incest</a:t>
            </a:r>
          </a:p>
          <a:p>
            <a:pPr>
              <a:spcBef>
                <a:spcPts val="200"/>
              </a:spcBef>
            </a:pPr>
            <a:endParaRPr lang="en-US" sz="2000" b="1" dirty="0">
              <a:solidFill>
                <a:srgbClr val="B01513"/>
              </a:solidFill>
              <a:ea typeface="Meiryo" panose="020B0604030504040204" pitchFamily="34" charset="-128"/>
              <a:cs typeface="Times New Roman" panose="02020603050405020304" pitchFamily="18" charset="0"/>
            </a:endParaRPr>
          </a:p>
          <a:p>
            <a:r>
              <a:rPr lang="en-US" sz="2000" dirty="0">
                <a:ea typeface="Times New Roman" panose="02020603050405020304" pitchFamily="18" charset="0"/>
                <a:cs typeface="Helvetica" panose="020B0604020202020204" pitchFamily="34" charset="0"/>
              </a:rPr>
              <a:t>Sexual intercourse between persons so closely related that they are forbidden by law to marry.</a:t>
            </a:r>
          </a:p>
          <a:p>
            <a:endParaRPr lang="en-US" sz="2000" dirty="0">
              <a:ea typeface="Times New Roman" panose="02020603050405020304" pitchFamily="18" charset="0"/>
            </a:endParaRPr>
          </a:p>
          <a:p>
            <a:r>
              <a:rPr lang="en-US" sz="2000" b="1" dirty="0">
                <a:solidFill>
                  <a:srgbClr val="B01513"/>
                </a:solidFill>
                <a:ea typeface="Meiryo" panose="020B0604030504040204" pitchFamily="34" charset="-128"/>
                <a:cs typeface="Arial" panose="020B0604020202020204" pitchFamily="34" charset="0"/>
              </a:rPr>
              <a:t>Protection Order or Restraining Order</a:t>
            </a:r>
          </a:p>
          <a:p>
            <a:endParaRPr lang="en-US" sz="2000" b="1" dirty="0">
              <a:ea typeface="Times New Roman" panose="02020603050405020304" pitchFamily="18" charset="0"/>
            </a:endParaRPr>
          </a:p>
          <a:p>
            <a:r>
              <a:rPr lang="en-US" sz="2000" dirty="0">
                <a:ea typeface="Meiryo" panose="020B0604030504040204" pitchFamily="34" charset="-128"/>
                <a:cs typeface="Arial" panose="020B0604020202020204" pitchFamily="34" charset="0"/>
              </a:rPr>
              <a:t>Protection order means any order that prohibits the restrained person from contacting, harassing, injuring, intimidating, molesting, threatening, or touching any protected person or protected animal, or from entering or remaining on premises, or from coming within a specified distance of a protected person or protected animal or premises or any other provision to protect the protected person or protected animal from imminent danger to life or health, that is issued by a court of this state or a municipal court.</a:t>
            </a:r>
            <a:endParaRPr lang="en-US" sz="2000" dirty="0">
              <a:effectLst/>
              <a:ea typeface="Times New Roman" panose="02020603050405020304" pitchFamily="18" charset="0"/>
            </a:endParaRPr>
          </a:p>
        </p:txBody>
      </p:sp>
    </p:spTree>
    <p:extLst>
      <p:ext uri="{BB962C8B-B14F-4D97-AF65-F5344CB8AC3E}">
        <p14:creationId xmlns:p14="http://schemas.microsoft.com/office/powerpoint/2010/main" val="156987789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Crime Definitions</a:t>
            </a:r>
          </a:p>
        </p:txBody>
      </p:sp>
      <p:sp>
        <p:nvSpPr>
          <p:cNvPr id="3" name="Content Placeholder 2"/>
          <p:cNvSpPr>
            <a:spLocks noGrp="1"/>
          </p:cNvSpPr>
          <p:nvPr>
            <p:ph idx="1"/>
          </p:nvPr>
        </p:nvSpPr>
        <p:spPr>
          <a:xfrm>
            <a:off x="457200" y="1417638"/>
            <a:ext cx="8229600" cy="4708525"/>
          </a:xfrm>
        </p:spPr>
        <p:txBody>
          <a:bodyPr>
            <a:normAutofit/>
          </a:bodyPr>
          <a:lstStyle/>
          <a:p>
            <a:pPr lvl="1"/>
            <a:endParaRPr lang="en-US" dirty="0">
              <a:latin typeface="Arial Black" pitchFamily="34" charset="0"/>
            </a:endParaRPr>
          </a:p>
          <a:p>
            <a:endParaRPr lang="en-US" dirty="0"/>
          </a:p>
          <a:p>
            <a:endParaRPr lang="en-US" dirty="0"/>
          </a:p>
        </p:txBody>
      </p:sp>
      <p:sp>
        <p:nvSpPr>
          <p:cNvPr id="4" name="Rectangle 3"/>
          <p:cNvSpPr/>
          <p:nvPr/>
        </p:nvSpPr>
        <p:spPr>
          <a:xfrm>
            <a:off x="457200" y="1280733"/>
            <a:ext cx="8319247" cy="4734629"/>
          </a:xfrm>
          <a:prstGeom prst="rect">
            <a:avLst/>
          </a:prstGeom>
        </p:spPr>
        <p:txBody>
          <a:bodyPr wrap="square">
            <a:spAutoFit/>
          </a:bodyPr>
          <a:lstStyle/>
          <a:p>
            <a:pPr>
              <a:spcBef>
                <a:spcPts val="200"/>
              </a:spcBef>
            </a:pPr>
            <a:r>
              <a:rPr lang="en-US" sz="2000" b="1" dirty="0">
                <a:solidFill>
                  <a:srgbClr val="B01513"/>
                </a:solidFill>
                <a:ea typeface="Meiryo" panose="020B0604030504040204" pitchFamily="34" charset="-128"/>
                <a:cs typeface="Helvetica" panose="020B0604020202020204" pitchFamily="34" charset="0"/>
              </a:rPr>
              <a:t>Rape</a:t>
            </a:r>
          </a:p>
          <a:p>
            <a:pPr>
              <a:spcBef>
                <a:spcPts val="200"/>
              </a:spcBef>
            </a:pPr>
            <a:endParaRPr lang="en-US" sz="2000" b="1" dirty="0">
              <a:solidFill>
                <a:srgbClr val="B01513"/>
              </a:solidFill>
              <a:ea typeface="Meiryo" panose="020B0604030504040204" pitchFamily="34" charset="-128"/>
              <a:cs typeface="Times New Roman" panose="02020603050405020304" pitchFamily="18" charset="0"/>
            </a:endParaRPr>
          </a:p>
          <a:p>
            <a:r>
              <a:rPr lang="en-US" sz="2000" dirty="0">
                <a:ea typeface="Times New Roman" panose="02020603050405020304" pitchFamily="18" charset="0"/>
                <a:cs typeface="Helvetica" panose="020B0604020202020204" pitchFamily="34" charset="0"/>
              </a:rPr>
              <a:t>Engage in sexual conduct with another by purposely compelling submission by force or threat of force or, with another, not the offender’s spouse if living separate and apart, if: </a:t>
            </a:r>
          </a:p>
          <a:p>
            <a:endParaRPr lang="en-US" sz="2000" dirty="0">
              <a:ea typeface="Times New Roman" panose="02020603050405020304" pitchFamily="18" charset="0"/>
            </a:endParaRPr>
          </a:p>
          <a:p>
            <a:r>
              <a:rPr lang="en-US" sz="2000" dirty="0">
                <a:ea typeface="Times New Roman" panose="02020603050405020304" pitchFamily="18" charset="0"/>
                <a:cs typeface="Helvetica" panose="020B0604020202020204" pitchFamily="34" charset="0"/>
              </a:rPr>
              <a:t>for purpose of preventing resistance, the offender substantially impairs the victim’s judgment or control by administering any drug, intoxicant, or controlled substance surreptitiously or by force, threat of force or deception. </a:t>
            </a:r>
            <a:endParaRPr lang="en-US" sz="2000" dirty="0">
              <a:ea typeface="Times New Roman" panose="02020603050405020304" pitchFamily="18" charset="0"/>
            </a:endParaRPr>
          </a:p>
          <a:p>
            <a:r>
              <a:rPr lang="en-US" sz="2000" dirty="0">
                <a:ea typeface="Times New Roman" panose="02020603050405020304" pitchFamily="18" charset="0"/>
                <a:cs typeface="Helvetica" panose="020B0604020202020204" pitchFamily="34" charset="0"/>
              </a:rPr>
              <a:t>Or, the victim is under 13, regardless of offender’s knowledge of age,  </a:t>
            </a:r>
            <a:endParaRPr lang="en-US" sz="2000" dirty="0">
              <a:ea typeface="Times New Roman" panose="02020603050405020304" pitchFamily="18" charset="0"/>
            </a:endParaRPr>
          </a:p>
          <a:p>
            <a:endParaRPr lang="en-US" sz="2000" dirty="0">
              <a:ea typeface="Times New Roman" panose="02020603050405020304" pitchFamily="18" charset="0"/>
              <a:cs typeface="Helvetica" panose="020B0604020202020204" pitchFamily="34" charset="0"/>
            </a:endParaRPr>
          </a:p>
          <a:p>
            <a:r>
              <a:rPr lang="en-US" sz="2000" dirty="0">
                <a:ea typeface="Times New Roman" panose="02020603050405020304" pitchFamily="18" charset="0"/>
                <a:cs typeface="Helvetica" panose="020B0604020202020204" pitchFamily="34" charset="0"/>
              </a:rPr>
              <a:t>or, the victim’s ability to resist or consent is substantially impaired because of a mental or physical condition or advanced age and the offender knows or has reasonable cause to believe that the victim’s ability to resist or consent is substantially impaired by such condition or advanced age.”</a:t>
            </a:r>
            <a:endParaRPr lang="en-US" sz="2000" dirty="0">
              <a:effectLst/>
              <a:ea typeface="Times New Roman" panose="02020603050405020304" pitchFamily="18" charset="0"/>
            </a:endParaRPr>
          </a:p>
        </p:txBody>
      </p:sp>
    </p:spTree>
    <p:extLst>
      <p:ext uri="{BB962C8B-B14F-4D97-AF65-F5344CB8AC3E}">
        <p14:creationId xmlns:p14="http://schemas.microsoft.com/office/powerpoint/2010/main" val="6727970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It Is Your Right </a:t>
            </a:r>
          </a:p>
        </p:txBody>
      </p:sp>
      <p:sp>
        <p:nvSpPr>
          <p:cNvPr id="3" name="Content Placeholder 2"/>
          <p:cNvSpPr>
            <a:spLocks noGrp="1"/>
          </p:cNvSpPr>
          <p:nvPr>
            <p:ph idx="1"/>
          </p:nvPr>
        </p:nvSpPr>
        <p:spPr>
          <a:xfrm>
            <a:off x="457200" y="1417638"/>
            <a:ext cx="8229600" cy="4708525"/>
          </a:xfrm>
        </p:spPr>
        <p:txBody>
          <a:bodyPr>
            <a:normAutofit/>
          </a:bodyPr>
          <a:lstStyle/>
          <a:p>
            <a:pPr lvl="1"/>
            <a:endParaRPr lang="en-US" dirty="0">
              <a:latin typeface="Arial Black" pitchFamily="34" charset="0"/>
            </a:endParaRPr>
          </a:p>
          <a:p>
            <a:endParaRPr lang="en-US" dirty="0"/>
          </a:p>
          <a:p>
            <a:endParaRPr lang="en-US" dirty="0"/>
          </a:p>
        </p:txBody>
      </p:sp>
      <p:sp>
        <p:nvSpPr>
          <p:cNvPr id="4" name="Rectangle 3"/>
          <p:cNvSpPr/>
          <p:nvPr/>
        </p:nvSpPr>
        <p:spPr>
          <a:xfrm>
            <a:off x="735106" y="1012954"/>
            <a:ext cx="7951694" cy="2323713"/>
          </a:xfrm>
          <a:prstGeom prst="rect">
            <a:avLst/>
          </a:prstGeom>
        </p:spPr>
        <p:txBody>
          <a:bodyPr wrap="square">
            <a:spAutoFit/>
          </a:bodyPr>
          <a:lstStyle/>
          <a:p>
            <a:pPr>
              <a:lnSpc>
                <a:spcPct val="125000"/>
              </a:lnSpc>
            </a:pPr>
            <a:r>
              <a:rPr lang="en-US" sz="1600" dirty="0">
                <a:latin typeface="Century Gothic" panose="020B0502020202020204" pitchFamily="34" charset="0"/>
                <a:ea typeface="Meiryo" panose="020B0604030504040204" pitchFamily="34" charset="-128"/>
                <a:cs typeface="Times New Roman" panose="02020603050405020304" pitchFamily="18" charset="0"/>
              </a:rPr>
              <a:t> </a:t>
            </a:r>
            <a:endParaRPr lang="en-US" sz="2000" dirty="0">
              <a:ea typeface="Meiryo" panose="020B0604030504040204" pitchFamily="34" charset="-128"/>
              <a:cs typeface="Times New Roman" panose="02020603050405020304" pitchFamily="18" charset="0"/>
            </a:endParaRPr>
          </a:p>
          <a:p>
            <a:pPr marL="342900" marR="0" lvl="0" indent="-342900">
              <a:lnSpc>
                <a:spcPct val="125000"/>
              </a:lnSpc>
              <a:spcBef>
                <a:spcPts val="0"/>
              </a:spcBef>
              <a:spcAft>
                <a:spcPts val="0"/>
              </a:spcAft>
              <a:buSzPts val="1000"/>
              <a:buFont typeface="Symbol" panose="05050102010706020507" pitchFamily="18" charset="2"/>
              <a:buChar char=""/>
              <a:tabLst>
                <a:tab pos="457200" algn="l"/>
              </a:tabLst>
            </a:pPr>
            <a:r>
              <a:rPr lang="en-US" sz="2000" dirty="0">
                <a:solidFill>
                  <a:srgbClr val="121212"/>
                </a:solidFill>
                <a:ea typeface="Meiryo" panose="020B0604030504040204" pitchFamily="34" charset="-128"/>
                <a:cs typeface="Helvetica" panose="020B0604020202020204" pitchFamily="34" charset="0"/>
              </a:rPr>
              <a:t>To be treated with respect</a:t>
            </a:r>
            <a:endParaRPr lang="en-US" sz="2000" dirty="0">
              <a:ea typeface="Meiryo" panose="020B0604030504040204" pitchFamily="34" charset="-128"/>
              <a:cs typeface="Times New Roman" panose="02020603050405020304" pitchFamily="18" charset="0"/>
            </a:endParaRPr>
          </a:p>
          <a:p>
            <a:pPr marL="342900" marR="0" lvl="0" indent="-342900">
              <a:lnSpc>
                <a:spcPct val="125000"/>
              </a:lnSpc>
              <a:spcBef>
                <a:spcPts val="0"/>
              </a:spcBef>
              <a:spcAft>
                <a:spcPts val="0"/>
              </a:spcAft>
              <a:buSzPts val="1000"/>
              <a:buFont typeface="Symbol" panose="05050102010706020507" pitchFamily="18" charset="2"/>
              <a:buChar char=""/>
              <a:tabLst>
                <a:tab pos="457200" algn="l"/>
              </a:tabLst>
            </a:pPr>
            <a:r>
              <a:rPr lang="en-US" sz="2000" dirty="0">
                <a:solidFill>
                  <a:srgbClr val="121212"/>
                </a:solidFill>
                <a:ea typeface="Meiryo" panose="020B0604030504040204" pitchFamily="34" charset="-128"/>
                <a:cs typeface="Helvetica" panose="020B0604020202020204" pitchFamily="34" charset="0"/>
              </a:rPr>
              <a:t>To have confidentiality maintained (within the bounds of law and college policy)</a:t>
            </a:r>
            <a:endParaRPr lang="en-US" sz="2000" dirty="0">
              <a:ea typeface="Meiryo" panose="020B0604030504040204" pitchFamily="34" charset="-128"/>
              <a:cs typeface="Times New Roman" panose="02020603050405020304" pitchFamily="18" charset="0"/>
            </a:endParaRPr>
          </a:p>
          <a:p>
            <a:pPr marL="342900" marR="0" lvl="0" indent="-342900">
              <a:lnSpc>
                <a:spcPct val="125000"/>
              </a:lnSpc>
              <a:spcBef>
                <a:spcPts val="0"/>
              </a:spcBef>
              <a:spcAft>
                <a:spcPts val="0"/>
              </a:spcAft>
              <a:buSzPts val="1000"/>
              <a:buFont typeface="Symbol" panose="05050102010706020507" pitchFamily="18" charset="2"/>
              <a:buChar char=""/>
              <a:tabLst>
                <a:tab pos="457200" algn="l"/>
              </a:tabLst>
            </a:pPr>
            <a:r>
              <a:rPr lang="en-US" sz="2000" dirty="0">
                <a:solidFill>
                  <a:srgbClr val="121212"/>
                </a:solidFill>
                <a:ea typeface="Meiryo" panose="020B0604030504040204" pitchFamily="34" charset="-128"/>
                <a:cs typeface="Helvetica" panose="020B0604020202020204" pitchFamily="34" charset="0"/>
              </a:rPr>
              <a:t>To have college and/or criminal proceedings fully explained </a:t>
            </a:r>
            <a:endParaRPr lang="en-US" sz="2000" dirty="0">
              <a:ea typeface="Meiryo" panose="020B0604030504040204" pitchFamily="34" charset="-128"/>
              <a:cs typeface="Times New Roman" panose="02020603050405020304" pitchFamily="18" charset="0"/>
            </a:endParaRPr>
          </a:p>
          <a:p>
            <a:pPr marL="342900" marR="0" lvl="0" indent="-342900">
              <a:lnSpc>
                <a:spcPct val="125000"/>
              </a:lnSpc>
              <a:spcBef>
                <a:spcPts val="0"/>
              </a:spcBef>
              <a:spcAft>
                <a:spcPts val="0"/>
              </a:spcAft>
              <a:buSzPts val="1000"/>
              <a:buFont typeface="Symbol" panose="05050102010706020507" pitchFamily="18" charset="2"/>
              <a:buChar char=""/>
              <a:tabLst>
                <a:tab pos="457200" algn="l"/>
              </a:tabLst>
            </a:pPr>
            <a:r>
              <a:rPr lang="en-US" sz="2000" dirty="0">
                <a:solidFill>
                  <a:srgbClr val="121212"/>
                </a:solidFill>
                <a:ea typeface="Meiryo" panose="020B0604030504040204" pitchFamily="34" charset="-128"/>
                <a:cs typeface="Helvetica" panose="020B0604020202020204" pitchFamily="34" charset="0"/>
              </a:rPr>
              <a:t>To receive referral information for support services</a:t>
            </a:r>
            <a:endParaRPr lang="en-US" sz="2000" dirty="0">
              <a:effectLst/>
              <a:ea typeface="Meiryo" panose="020B0604030504040204" pitchFamily="34" charset="-128"/>
              <a:cs typeface="Times New Roman" panose="02020603050405020304" pitchFamily="18" charset="0"/>
            </a:endParaRPr>
          </a:p>
        </p:txBody>
      </p:sp>
    </p:spTree>
    <p:extLst>
      <p:ext uri="{BB962C8B-B14F-4D97-AF65-F5344CB8AC3E}">
        <p14:creationId xmlns:p14="http://schemas.microsoft.com/office/powerpoint/2010/main" val="291868572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Crime Definitions</a:t>
            </a:r>
          </a:p>
        </p:txBody>
      </p:sp>
      <p:sp>
        <p:nvSpPr>
          <p:cNvPr id="3" name="Content Placeholder 2"/>
          <p:cNvSpPr>
            <a:spLocks noGrp="1"/>
          </p:cNvSpPr>
          <p:nvPr>
            <p:ph idx="1"/>
          </p:nvPr>
        </p:nvSpPr>
        <p:spPr>
          <a:xfrm>
            <a:off x="457200" y="1417638"/>
            <a:ext cx="8229600" cy="4708525"/>
          </a:xfrm>
        </p:spPr>
        <p:txBody>
          <a:bodyPr>
            <a:normAutofit/>
          </a:bodyPr>
          <a:lstStyle/>
          <a:p>
            <a:pPr lvl="1"/>
            <a:endParaRPr lang="en-US" dirty="0">
              <a:latin typeface="Arial Black" pitchFamily="34" charset="0"/>
            </a:endParaRPr>
          </a:p>
          <a:p>
            <a:endParaRPr lang="en-US" dirty="0"/>
          </a:p>
          <a:p>
            <a:endParaRPr lang="en-US" dirty="0"/>
          </a:p>
        </p:txBody>
      </p:sp>
      <p:sp>
        <p:nvSpPr>
          <p:cNvPr id="4" name="Rectangle 3"/>
          <p:cNvSpPr/>
          <p:nvPr/>
        </p:nvSpPr>
        <p:spPr>
          <a:xfrm>
            <a:off x="977153" y="1102944"/>
            <a:ext cx="7109012" cy="5042406"/>
          </a:xfrm>
          <a:prstGeom prst="rect">
            <a:avLst/>
          </a:prstGeom>
        </p:spPr>
        <p:txBody>
          <a:bodyPr wrap="square">
            <a:spAutoFit/>
          </a:bodyPr>
          <a:lstStyle/>
          <a:p>
            <a:pPr>
              <a:spcBef>
                <a:spcPts val="200"/>
              </a:spcBef>
            </a:pPr>
            <a:r>
              <a:rPr lang="en-US" sz="2000" b="1" dirty="0">
                <a:solidFill>
                  <a:srgbClr val="B01513"/>
                </a:solidFill>
                <a:ea typeface="Meiryo" panose="020B0604030504040204" pitchFamily="34" charset="-128"/>
                <a:cs typeface="Helvetica" panose="020B0604020202020204" pitchFamily="34" charset="0"/>
              </a:rPr>
              <a:t>Sexual Assault</a:t>
            </a:r>
            <a:endParaRPr lang="en-US" sz="2000" b="1" dirty="0">
              <a:solidFill>
                <a:srgbClr val="B01513"/>
              </a:solidFill>
              <a:ea typeface="Meiryo" panose="020B0604030504040204" pitchFamily="34" charset="-128"/>
              <a:cs typeface="Times New Roman" panose="02020603050405020304" pitchFamily="18" charset="0"/>
            </a:endParaRPr>
          </a:p>
          <a:p>
            <a:pPr marL="342900" indent="-342900">
              <a:buFont typeface="Arial" panose="020B0604020202020204" pitchFamily="34" charset="0"/>
              <a:buChar char="•"/>
            </a:pPr>
            <a:r>
              <a:rPr lang="en-US" sz="2000" i="1" dirty="0">
                <a:solidFill>
                  <a:srgbClr val="000000"/>
                </a:solidFill>
                <a:ea typeface="Times New Roman" panose="02020603050405020304" pitchFamily="18" charset="0"/>
                <a:cs typeface="Helvetica" panose="020B0604020202020204" pitchFamily="34" charset="0"/>
              </a:rPr>
              <a:t>Sexual assault</a:t>
            </a:r>
            <a:r>
              <a:rPr lang="en-US" sz="2000" dirty="0">
                <a:ea typeface="Times New Roman" panose="02020603050405020304" pitchFamily="18" charset="0"/>
                <a:cs typeface="Helvetica" panose="020B0604020202020204" pitchFamily="34" charset="0"/>
              </a:rPr>
              <a:t> is any unwanted sexual contact. </a:t>
            </a:r>
          </a:p>
          <a:p>
            <a:pPr marL="342900" indent="-342900">
              <a:buFont typeface="Arial" panose="020B0604020202020204" pitchFamily="34" charset="0"/>
              <a:buChar char="•"/>
            </a:pPr>
            <a:r>
              <a:rPr lang="en-US" sz="2000" dirty="0">
                <a:ea typeface="Times New Roman" panose="02020603050405020304" pitchFamily="18" charset="0"/>
                <a:cs typeface="Helvetica" panose="020B0604020202020204" pitchFamily="34" charset="0"/>
              </a:rPr>
              <a:t>This includes rape, acquaintance rape, incest, forced sodomy, unwanted fondling and kissing, assault with an object, and verbal threats. </a:t>
            </a:r>
          </a:p>
          <a:p>
            <a:pPr marL="342900" indent="-342900">
              <a:buFont typeface="Arial" panose="020B0604020202020204" pitchFamily="34" charset="0"/>
              <a:buChar char="•"/>
            </a:pPr>
            <a:endParaRPr lang="en-US" sz="2000" dirty="0">
              <a:ea typeface="Times New Roman" panose="02020603050405020304" pitchFamily="18" charset="0"/>
              <a:cs typeface="Helvetica" panose="020B0604020202020204" pitchFamily="34" charset="0"/>
            </a:endParaRPr>
          </a:p>
          <a:p>
            <a:pPr>
              <a:spcBef>
                <a:spcPts val="200"/>
              </a:spcBef>
            </a:pPr>
            <a:r>
              <a:rPr lang="en-US" sz="2000" b="1" dirty="0">
                <a:solidFill>
                  <a:srgbClr val="B01513"/>
                </a:solidFill>
                <a:ea typeface="Meiryo" panose="020B0604030504040204" pitchFamily="34" charset="-128"/>
                <a:cs typeface="Helvetica" panose="020B0604020202020204" pitchFamily="34" charset="0"/>
              </a:rPr>
              <a:t>Sexual Battery</a:t>
            </a:r>
            <a:endParaRPr lang="en-US" sz="2000" b="1" dirty="0">
              <a:solidFill>
                <a:srgbClr val="B01513"/>
              </a:solidFill>
              <a:ea typeface="Meiryo" panose="020B0604030504040204" pitchFamily="34" charset="-128"/>
              <a:cs typeface="Times New Roman" panose="02020603050405020304" pitchFamily="18" charset="0"/>
            </a:endParaRPr>
          </a:p>
          <a:p>
            <a:pPr marL="342900" indent="-342900">
              <a:buFont typeface="Arial" panose="020B0604020202020204" pitchFamily="34" charset="0"/>
              <a:buChar char="•"/>
            </a:pPr>
            <a:r>
              <a:rPr lang="en-US" sz="2000" dirty="0">
                <a:ea typeface="Times New Roman" panose="02020603050405020304" pitchFamily="18" charset="0"/>
                <a:cs typeface="Helvetica" panose="020B0604020202020204" pitchFamily="34" charset="0"/>
              </a:rPr>
              <a:t>Includes unwanted sexual contact or touching</a:t>
            </a:r>
          </a:p>
          <a:p>
            <a:pPr marL="342900" indent="-342900">
              <a:buFont typeface="Arial" panose="020B0604020202020204" pitchFamily="34" charset="0"/>
              <a:buChar char="•"/>
            </a:pPr>
            <a:r>
              <a:rPr lang="en-US" sz="2000" dirty="0">
                <a:ea typeface="Times New Roman" panose="02020603050405020304" pitchFamily="18" charset="0"/>
                <a:cs typeface="Helvetica" panose="020B0604020202020204" pitchFamily="34" charset="0"/>
              </a:rPr>
              <a:t>In its most extreme form, it is classified as a rape, which occurs when someone compels a victim to engage in sexual intercourse against their will</a:t>
            </a:r>
          </a:p>
          <a:p>
            <a:pPr marL="342900" indent="-342900">
              <a:buFont typeface="Arial" panose="020B0604020202020204" pitchFamily="34" charset="0"/>
              <a:buChar char="•"/>
            </a:pPr>
            <a:r>
              <a:rPr lang="en-US" sz="2000" dirty="0">
                <a:ea typeface="Times New Roman" panose="02020603050405020304" pitchFamily="18" charset="0"/>
                <a:cs typeface="Helvetica" panose="020B0604020202020204" pitchFamily="34" charset="0"/>
              </a:rPr>
              <a:t>Includes circumstances when the victim is mentally incapable of giving consent (such as being in a coma or having passed out from drug or alcohol use) and statutory rape when the victim is too young to give legal consent</a:t>
            </a:r>
            <a:endParaRPr lang="en-US" sz="2000" dirty="0">
              <a:ea typeface="Times New Roman" panose="02020603050405020304" pitchFamily="18" charset="0"/>
            </a:endParaRPr>
          </a:p>
          <a:p>
            <a:pPr marL="342900" indent="-342900">
              <a:buFont typeface="Arial" panose="020B0604020202020204" pitchFamily="34" charset="0"/>
              <a:buChar char="•"/>
            </a:pPr>
            <a:endParaRPr lang="en-US" sz="2000" dirty="0">
              <a:ea typeface="Times New Roman" panose="02020603050405020304" pitchFamily="18" charset="0"/>
            </a:endParaRPr>
          </a:p>
        </p:txBody>
      </p:sp>
    </p:spTree>
    <p:extLst>
      <p:ext uri="{BB962C8B-B14F-4D97-AF65-F5344CB8AC3E}">
        <p14:creationId xmlns:p14="http://schemas.microsoft.com/office/powerpoint/2010/main" val="349776921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Crime Definitions</a:t>
            </a:r>
          </a:p>
        </p:txBody>
      </p:sp>
      <p:sp>
        <p:nvSpPr>
          <p:cNvPr id="3" name="Content Placeholder 2"/>
          <p:cNvSpPr>
            <a:spLocks noGrp="1"/>
          </p:cNvSpPr>
          <p:nvPr>
            <p:ph idx="1"/>
          </p:nvPr>
        </p:nvSpPr>
        <p:spPr>
          <a:xfrm>
            <a:off x="457200" y="1417638"/>
            <a:ext cx="8229600" cy="4708525"/>
          </a:xfrm>
        </p:spPr>
        <p:txBody>
          <a:bodyPr>
            <a:normAutofit/>
          </a:bodyPr>
          <a:lstStyle/>
          <a:p>
            <a:pPr lvl="1"/>
            <a:endParaRPr lang="en-US" dirty="0">
              <a:latin typeface="Arial Black" pitchFamily="34" charset="0"/>
            </a:endParaRPr>
          </a:p>
          <a:p>
            <a:endParaRPr lang="en-US" dirty="0"/>
          </a:p>
          <a:p>
            <a:endParaRPr lang="en-US" dirty="0"/>
          </a:p>
        </p:txBody>
      </p:sp>
      <p:sp>
        <p:nvSpPr>
          <p:cNvPr id="4" name="Rectangle 3"/>
          <p:cNvSpPr/>
          <p:nvPr/>
        </p:nvSpPr>
        <p:spPr>
          <a:xfrm>
            <a:off x="457200" y="1304639"/>
            <a:ext cx="8166847" cy="4478149"/>
          </a:xfrm>
          <a:prstGeom prst="rect">
            <a:avLst/>
          </a:prstGeom>
        </p:spPr>
        <p:txBody>
          <a:bodyPr wrap="square">
            <a:spAutoFit/>
          </a:bodyPr>
          <a:lstStyle/>
          <a:p>
            <a:pPr>
              <a:spcBef>
                <a:spcPts val="200"/>
              </a:spcBef>
            </a:pPr>
            <a:r>
              <a:rPr lang="en-US" sz="2000" b="1" dirty="0">
                <a:solidFill>
                  <a:srgbClr val="B01513"/>
                </a:solidFill>
                <a:ea typeface="Meiryo" panose="020B0604030504040204" pitchFamily="34" charset="-128"/>
                <a:cs typeface="Helvetica" panose="020B0604020202020204" pitchFamily="34" charset="0"/>
              </a:rPr>
              <a:t>Sexual Contact</a:t>
            </a:r>
          </a:p>
          <a:p>
            <a:pPr>
              <a:spcBef>
                <a:spcPts val="200"/>
              </a:spcBef>
            </a:pPr>
            <a:endParaRPr lang="en-US" sz="2000" b="1" dirty="0">
              <a:solidFill>
                <a:srgbClr val="B01513"/>
              </a:solidFill>
              <a:ea typeface="Meiryo" panose="020B0604030504040204" pitchFamily="34" charset="-128"/>
              <a:cs typeface="Times New Roman" panose="02020603050405020304" pitchFamily="18" charset="0"/>
            </a:endParaRPr>
          </a:p>
          <a:p>
            <a:r>
              <a:rPr lang="en-US" sz="2000" dirty="0">
                <a:ea typeface="Times New Roman" panose="02020603050405020304" pitchFamily="18" charset="0"/>
                <a:cs typeface="Helvetica" panose="020B0604020202020204" pitchFamily="34" charset="0"/>
              </a:rPr>
              <a:t>Any touching of an erogenous zone of another, including without limitation the thigh, genitals, buttock, pubic region, or, if the other person is female, a breast, for the purpose of sexually arousing or gratifying either person.</a:t>
            </a:r>
          </a:p>
          <a:p>
            <a:endParaRPr lang="en-US" sz="2000" dirty="0">
              <a:ea typeface="Times New Roman" panose="02020603050405020304" pitchFamily="18" charset="0"/>
            </a:endParaRPr>
          </a:p>
          <a:p>
            <a:pPr>
              <a:spcBef>
                <a:spcPts val="200"/>
              </a:spcBef>
            </a:pPr>
            <a:r>
              <a:rPr lang="en-US" sz="2000" b="1" dirty="0">
                <a:solidFill>
                  <a:srgbClr val="B01513"/>
                </a:solidFill>
                <a:ea typeface="Meiryo" panose="020B0604030504040204" pitchFamily="34" charset="-128"/>
                <a:cs typeface="Helvetica" panose="020B0604020202020204" pitchFamily="34" charset="0"/>
              </a:rPr>
              <a:t>Sexual Conduct</a:t>
            </a:r>
          </a:p>
          <a:p>
            <a:pPr>
              <a:spcBef>
                <a:spcPts val="200"/>
              </a:spcBef>
            </a:pPr>
            <a:endParaRPr lang="en-US" sz="2000" b="1" dirty="0">
              <a:solidFill>
                <a:srgbClr val="B01513"/>
              </a:solidFill>
              <a:ea typeface="Meiryo" panose="020B0604030504040204" pitchFamily="34" charset="-128"/>
              <a:cs typeface="Times New Roman" panose="02020603050405020304" pitchFamily="18" charset="0"/>
            </a:endParaRPr>
          </a:p>
          <a:p>
            <a:r>
              <a:rPr lang="en-US" sz="2000" dirty="0">
                <a:ea typeface="Times New Roman" panose="02020603050405020304" pitchFamily="18" charset="0"/>
                <a:cs typeface="Helvetica" panose="020B0604020202020204" pitchFamily="34" charset="0"/>
              </a:rPr>
              <a:t>Vaginal intercourse between a male and a female, and anal intercourse, fellatio, and cunnilingus between persons regardless of sex; and the insertion, however slight, of any part of the body or any instrument, apparatus or other object into the vaginal or anal cavity of another. Penetration, however slight, is sufficient to complete vaginal or anal intercourse.</a:t>
            </a:r>
            <a:endParaRPr lang="en-US" sz="2000" dirty="0">
              <a:effectLst/>
              <a:ea typeface="Times New Roman" panose="02020603050405020304" pitchFamily="18" charset="0"/>
            </a:endParaRPr>
          </a:p>
        </p:txBody>
      </p:sp>
    </p:spTree>
    <p:extLst>
      <p:ext uri="{BB962C8B-B14F-4D97-AF65-F5344CB8AC3E}">
        <p14:creationId xmlns:p14="http://schemas.microsoft.com/office/powerpoint/2010/main" val="24124121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Crime Definitions</a:t>
            </a:r>
          </a:p>
        </p:txBody>
      </p:sp>
      <p:sp>
        <p:nvSpPr>
          <p:cNvPr id="3" name="Content Placeholder 2"/>
          <p:cNvSpPr>
            <a:spLocks noGrp="1"/>
          </p:cNvSpPr>
          <p:nvPr>
            <p:ph idx="1"/>
          </p:nvPr>
        </p:nvSpPr>
        <p:spPr>
          <a:xfrm>
            <a:off x="457200" y="1417638"/>
            <a:ext cx="8229600" cy="4708525"/>
          </a:xfrm>
        </p:spPr>
        <p:txBody>
          <a:bodyPr>
            <a:normAutofit/>
          </a:bodyPr>
          <a:lstStyle/>
          <a:p>
            <a:pPr lvl="1"/>
            <a:endParaRPr lang="en-US" dirty="0">
              <a:latin typeface="Arial Black" pitchFamily="34" charset="0"/>
            </a:endParaRPr>
          </a:p>
          <a:p>
            <a:endParaRPr lang="en-US" dirty="0"/>
          </a:p>
          <a:p>
            <a:endParaRPr lang="en-US" dirty="0"/>
          </a:p>
        </p:txBody>
      </p:sp>
      <p:sp>
        <p:nvSpPr>
          <p:cNvPr id="4" name="Rectangle 3"/>
          <p:cNvSpPr/>
          <p:nvPr/>
        </p:nvSpPr>
        <p:spPr>
          <a:xfrm>
            <a:off x="457200" y="1096808"/>
            <a:ext cx="8292353" cy="5042406"/>
          </a:xfrm>
          <a:prstGeom prst="rect">
            <a:avLst/>
          </a:prstGeom>
        </p:spPr>
        <p:txBody>
          <a:bodyPr wrap="square">
            <a:spAutoFit/>
          </a:bodyPr>
          <a:lstStyle/>
          <a:p>
            <a:pPr>
              <a:spcBef>
                <a:spcPts val="200"/>
              </a:spcBef>
            </a:pPr>
            <a:r>
              <a:rPr lang="en-US" sz="2000" b="1" dirty="0">
                <a:solidFill>
                  <a:srgbClr val="B01513"/>
                </a:solidFill>
                <a:ea typeface="Meiryo" panose="020B0604030504040204" pitchFamily="34" charset="-128"/>
                <a:cs typeface="Helvetica" panose="020B0604020202020204" pitchFamily="34" charset="0"/>
              </a:rPr>
              <a:t>Sexual Imposition</a:t>
            </a:r>
          </a:p>
          <a:p>
            <a:pPr>
              <a:spcBef>
                <a:spcPts val="200"/>
              </a:spcBef>
            </a:pPr>
            <a:endParaRPr lang="en-US" sz="2000" b="1" dirty="0">
              <a:solidFill>
                <a:srgbClr val="B01513"/>
              </a:solidFill>
              <a:ea typeface="Meiryo" panose="020B0604030504040204" pitchFamily="34" charset="-128"/>
              <a:cs typeface="Times New Roman" panose="02020603050405020304" pitchFamily="18" charset="0"/>
            </a:endParaRPr>
          </a:p>
          <a:p>
            <a:r>
              <a:rPr lang="en-US" sz="2000" dirty="0">
                <a:ea typeface="Times New Roman" panose="02020603050405020304" pitchFamily="18" charset="0"/>
                <a:cs typeface="Helvetica" panose="020B0604020202020204" pitchFamily="34" charset="0"/>
              </a:rPr>
              <a:t>An individual may commit this offense if they had sexual contact with a person (not their spouse), or caused another person to have sexual contact with them, or caused two or more people to have sexual contact when the subject committing the crime knew:</a:t>
            </a:r>
          </a:p>
          <a:p>
            <a:endParaRPr lang="en-US" sz="2000" dirty="0">
              <a:ea typeface="Times New Roman" panose="02020603050405020304" pitchFamily="18" charset="0"/>
              <a:cs typeface="Helvetica" panose="020B0604020202020204" pitchFamily="34" charset="0"/>
            </a:endParaRPr>
          </a:p>
          <a:p>
            <a:pPr marL="342900" indent="-342900">
              <a:buFont typeface="Arial" panose="020B0604020202020204" pitchFamily="34" charset="0"/>
              <a:buChar char="•"/>
            </a:pPr>
            <a:r>
              <a:rPr lang="en-US" sz="2000" dirty="0">
                <a:ea typeface="Times New Roman" panose="02020603050405020304" pitchFamily="18" charset="0"/>
                <a:cs typeface="Helvetica" panose="020B0604020202020204" pitchFamily="34" charset="0"/>
              </a:rPr>
              <a:t>the sexual contact was offensive or the conduct was reckless</a:t>
            </a:r>
          </a:p>
          <a:p>
            <a:pPr marL="342900" indent="-342900">
              <a:buFont typeface="Arial" panose="020B0604020202020204" pitchFamily="34" charset="0"/>
              <a:buChar char="•"/>
            </a:pPr>
            <a:r>
              <a:rPr lang="en-US" sz="2000" dirty="0">
                <a:ea typeface="Times New Roman" panose="02020603050405020304" pitchFamily="18" charset="0"/>
                <a:cs typeface="Helvetica" panose="020B0604020202020204" pitchFamily="34" charset="0"/>
              </a:rPr>
              <a:t>the other person’s ability to control the conduct was substantially impaired</a:t>
            </a:r>
          </a:p>
          <a:p>
            <a:pPr marL="342900" indent="-342900">
              <a:buFont typeface="Arial" panose="020B0604020202020204" pitchFamily="34" charset="0"/>
              <a:buChar char="•"/>
            </a:pPr>
            <a:r>
              <a:rPr lang="en-US" sz="2000" dirty="0">
                <a:ea typeface="Times New Roman" panose="02020603050405020304" pitchFamily="18" charset="0"/>
                <a:cs typeface="Helvetica" panose="020B0604020202020204" pitchFamily="34" charset="0"/>
              </a:rPr>
              <a:t>the other person submitted because they were unaware of the sexual contact</a:t>
            </a:r>
          </a:p>
          <a:p>
            <a:pPr marL="342900" indent="-342900">
              <a:buFont typeface="Arial" panose="020B0604020202020204" pitchFamily="34" charset="0"/>
              <a:buChar char="•"/>
            </a:pPr>
            <a:r>
              <a:rPr lang="en-US" sz="2000" dirty="0">
                <a:ea typeface="Times New Roman" panose="02020603050405020304" pitchFamily="18" charset="0"/>
                <a:cs typeface="Helvetica" panose="020B0604020202020204" pitchFamily="34" charset="0"/>
              </a:rPr>
              <a:t>the subject was at least 18 when the offense occurred and four or more years older than the victim, and the victim was 13 when the offense occurred but less than 16 OR</a:t>
            </a:r>
          </a:p>
          <a:p>
            <a:pPr marL="342900" indent="-342900">
              <a:buFont typeface="Arial" panose="020B0604020202020204" pitchFamily="34" charset="0"/>
              <a:buChar char="•"/>
            </a:pPr>
            <a:r>
              <a:rPr lang="en-US" sz="2000" dirty="0">
                <a:ea typeface="Times New Roman" panose="02020603050405020304" pitchFamily="18" charset="0"/>
                <a:cs typeface="Helvetica" panose="020B0604020202020204" pitchFamily="34" charset="0"/>
              </a:rPr>
              <a:t>the subject was a mental health professional who induced a patient to believe the sexual contact was necessary for mental health treatment</a:t>
            </a:r>
            <a:endParaRPr lang="en-US" sz="2000" dirty="0">
              <a:ea typeface="Times New Roman" panose="02020603050405020304" pitchFamily="18" charset="0"/>
            </a:endParaRPr>
          </a:p>
        </p:txBody>
      </p:sp>
    </p:spTree>
    <p:extLst>
      <p:ext uri="{BB962C8B-B14F-4D97-AF65-F5344CB8AC3E}">
        <p14:creationId xmlns:p14="http://schemas.microsoft.com/office/powerpoint/2010/main" val="3541505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Crime Definitions</a:t>
            </a:r>
          </a:p>
        </p:txBody>
      </p:sp>
      <p:sp>
        <p:nvSpPr>
          <p:cNvPr id="3" name="Content Placeholder 2"/>
          <p:cNvSpPr>
            <a:spLocks noGrp="1"/>
          </p:cNvSpPr>
          <p:nvPr>
            <p:ph idx="1"/>
          </p:nvPr>
        </p:nvSpPr>
        <p:spPr>
          <a:xfrm>
            <a:off x="457200" y="1417638"/>
            <a:ext cx="8229600" cy="4708525"/>
          </a:xfrm>
        </p:spPr>
        <p:txBody>
          <a:bodyPr>
            <a:normAutofit/>
          </a:bodyPr>
          <a:lstStyle/>
          <a:p>
            <a:pPr lvl="1"/>
            <a:endParaRPr lang="en-US" dirty="0">
              <a:latin typeface="Arial Black" pitchFamily="34" charset="0"/>
            </a:endParaRPr>
          </a:p>
          <a:p>
            <a:endParaRPr lang="en-US" dirty="0"/>
          </a:p>
          <a:p>
            <a:endParaRPr lang="en-US" dirty="0"/>
          </a:p>
        </p:txBody>
      </p:sp>
      <p:sp>
        <p:nvSpPr>
          <p:cNvPr id="4" name="Rectangle 3"/>
          <p:cNvSpPr/>
          <p:nvPr/>
        </p:nvSpPr>
        <p:spPr>
          <a:xfrm>
            <a:off x="457200" y="1103829"/>
            <a:ext cx="8229600" cy="5093702"/>
          </a:xfrm>
          <a:prstGeom prst="rect">
            <a:avLst/>
          </a:prstGeom>
        </p:spPr>
        <p:txBody>
          <a:bodyPr wrap="square">
            <a:spAutoFit/>
          </a:bodyPr>
          <a:lstStyle/>
          <a:p>
            <a:r>
              <a:rPr lang="en-US" sz="2000" b="1" dirty="0">
                <a:solidFill>
                  <a:srgbClr val="B01513"/>
                </a:solidFill>
                <a:ea typeface="Meiryo" panose="020B0604030504040204" pitchFamily="34" charset="-128"/>
                <a:cs typeface="Arial" panose="020B0604020202020204" pitchFamily="34" charset="0"/>
              </a:rPr>
              <a:t>Sexual Misconduct</a:t>
            </a:r>
          </a:p>
          <a:p>
            <a:endParaRPr lang="en-US" sz="2000" dirty="0">
              <a:ea typeface="Times New Roman" panose="02020603050405020304" pitchFamily="18" charset="0"/>
            </a:endParaRPr>
          </a:p>
          <a:p>
            <a:r>
              <a:rPr lang="en-US" sz="2000" dirty="0">
                <a:ea typeface="Meiryo" panose="020B0604030504040204" pitchFamily="34" charset="-128"/>
                <a:cs typeface="Arial" panose="020B0604020202020204" pitchFamily="34" charset="0"/>
              </a:rPr>
              <a:t>Sexual misconduct may include sexual assault, domestic violence, dating violence, physical sexual abusive behavior, intimate partner violence, stalking.</a:t>
            </a:r>
          </a:p>
          <a:p>
            <a:endParaRPr lang="en-US" sz="2000" dirty="0">
              <a:ea typeface="Times New Roman" panose="02020603050405020304" pitchFamily="18" charset="0"/>
            </a:endParaRPr>
          </a:p>
          <a:p>
            <a:pPr>
              <a:spcBef>
                <a:spcPts val="200"/>
              </a:spcBef>
            </a:pPr>
            <a:r>
              <a:rPr lang="en-US" sz="2000" b="1" dirty="0">
                <a:solidFill>
                  <a:srgbClr val="B01513"/>
                </a:solidFill>
                <a:ea typeface="Meiryo" panose="020B0604030504040204" pitchFamily="34" charset="-128"/>
                <a:cs typeface="Helvetica" panose="020B0604020202020204" pitchFamily="34" charset="0"/>
              </a:rPr>
              <a:t>Sodomy</a:t>
            </a:r>
          </a:p>
          <a:p>
            <a:pPr>
              <a:spcBef>
                <a:spcPts val="200"/>
              </a:spcBef>
            </a:pPr>
            <a:endParaRPr lang="en-US" sz="2000" b="1" dirty="0">
              <a:solidFill>
                <a:srgbClr val="B01513"/>
              </a:solidFill>
              <a:ea typeface="Meiryo" panose="020B0604030504040204" pitchFamily="34" charset="-128"/>
              <a:cs typeface="Times New Roman" panose="02020603050405020304" pitchFamily="18" charset="0"/>
            </a:endParaRPr>
          </a:p>
          <a:p>
            <a:r>
              <a:rPr lang="en-US" sz="2000" dirty="0">
                <a:ea typeface="Times New Roman" panose="02020603050405020304" pitchFamily="18" charset="0"/>
                <a:cs typeface="Helvetica" panose="020B0604020202020204" pitchFamily="34" charset="0"/>
              </a:rPr>
              <a:t>Oral or anal sexual contact or penetration between persons or of sexual intercourse between a person and an animal.</a:t>
            </a:r>
          </a:p>
          <a:p>
            <a:endParaRPr lang="en-US" sz="2000" dirty="0">
              <a:effectLst/>
              <a:ea typeface="Times New Roman" panose="02020603050405020304" pitchFamily="18" charset="0"/>
              <a:cs typeface="Helvetica" panose="020B0604020202020204" pitchFamily="34" charset="0"/>
            </a:endParaRPr>
          </a:p>
          <a:p>
            <a:pPr>
              <a:spcBef>
                <a:spcPts val="200"/>
              </a:spcBef>
            </a:pPr>
            <a:r>
              <a:rPr lang="en-US" sz="2000" b="1" dirty="0">
                <a:solidFill>
                  <a:srgbClr val="B01513"/>
                </a:solidFill>
                <a:ea typeface="Meiryo" panose="020B0604030504040204" pitchFamily="34" charset="-128"/>
                <a:cs typeface="Helvetica" panose="020B0604020202020204" pitchFamily="34" charset="0"/>
              </a:rPr>
              <a:t>Unlawful Sexual Conduct with a Minor</a:t>
            </a:r>
            <a:endParaRPr lang="en-US" sz="2000" b="1" dirty="0">
              <a:solidFill>
                <a:srgbClr val="B01513"/>
              </a:solidFill>
              <a:ea typeface="Meiryo" panose="020B0604030504040204" pitchFamily="34" charset="-128"/>
              <a:cs typeface="Times New Roman" panose="02020603050405020304" pitchFamily="18" charset="0"/>
            </a:endParaRPr>
          </a:p>
          <a:p>
            <a:r>
              <a:rPr lang="en-US" sz="2000" dirty="0">
                <a:ea typeface="Times New Roman" panose="02020603050405020304" pitchFamily="18" charset="0"/>
                <a:cs typeface="Helvetica" panose="020B0604020202020204" pitchFamily="34" charset="0"/>
              </a:rPr>
              <a:t>No person who is eighteen years of age or older shall engage in sexual conduct with another when the offender knows such other person is at least thirteen years of age but less than sixteen years of age, or the offender is reckless in that regard.</a:t>
            </a:r>
            <a:endParaRPr lang="en-US" sz="2000" dirty="0">
              <a:ea typeface="Times New Roman" panose="02020603050405020304" pitchFamily="18" charset="0"/>
            </a:endParaRPr>
          </a:p>
          <a:p>
            <a:endParaRPr lang="en-US" sz="2000" dirty="0">
              <a:effectLst/>
              <a:ea typeface="Times New Roman" panose="02020603050405020304" pitchFamily="18" charset="0"/>
            </a:endParaRPr>
          </a:p>
        </p:txBody>
      </p:sp>
    </p:spTree>
    <p:extLst>
      <p:ext uri="{BB962C8B-B14F-4D97-AF65-F5344CB8AC3E}">
        <p14:creationId xmlns:p14="http://schemas.microsoft.com/office/powerpoint/2010/main" val="413516582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itchFamily="34" charset="0"/>
              </a:rPr>
              <a:t>Questions or Concerns?</a:t>
            </a:r>
          </a:p>
        </p:txBody>
      </p:sp>
      <p:sp>
        <p:nvSpPr>
          <p:cNvPr id="3" name="Content Placeholder 2"/>
          <p:cNvSpPr>
            <a:spLocks noGrp="1"/>
          </p:cNvSpPr>
          <p:nvPr>
            <p:ph idx="1"/>
          </p:nvPr>
        </p:nvSpPr>
        <p:spPr>
          <a:xfrm>
            <a:off x="0" y="1417638"/>
            <a:ext cx="8977745" cy="4708525"/>
          </a:xfrm>
        </p:spPr>
        <p:txBody>
          <a:bodyPr>
            <a:normAutofit/>
          </a:bodyPr>
          <a:lstStyle/>
          <a:p>
            <a:pPr lvl="1"/>
            <a:r>
              <a:rPr lang="en-US" sz="2000" dirty="0">
                <a:latin typeface="Calibri" panose="020F0502020204030204" pitchFamily="34" charset="0"/>
              </a:rPr>
              <a:t>Contact Sinclair Police located in Building 7, Room 7112</a:t>
            </a:r>
          </a:p>
          <a:p>
            <a:pPr lvl="1"/>
            <a:endParaRPr lang="en-US" sz="2000" dirty="0">
              <a:latin typeface="Calibri" panose="020F0502020204030204" pitchFamily="34" charset="0"/>
            </a:endParaRPr>
          </a:p>
          <a:p>
            <a:pPr lvl="1"/>
            <a:r>
              <a:rPr lang="en-US" sz="2000" dirty="0">
                <a:latin typeface="Calibri" panose="020F0502020204030204" pitchFamily="34" charset="0"/>
              </a:rPr>
              <a:t>Call Sinclair Police at (937) 512-2700</a:t>
            </a:r>
          </a:p>
          <a:p>
            <a:pPr lvl="1"/>
            <a:endParaRPr lang="en-US" sz="2000" dirty="0">
              <a:latin typeface="Calibri" panose="020F0502020204030204" pitchFamily="34" charset="0"/>
            </a:endParaRPr>
          </a:p>
          <a:p>
            <a:pPr lvl="1"/>
            <a:r>
              <a:rPr lang="en-US" sz="2000" dirty="0">
                <a:latin typeface="Calibri" panose="020F0502020204030204" pitchFamily="34" charset="0"/>
              </a:rPr>
              <a:t>Speak with any Sinclair Police Officer you see patrolling the campus</a:t>
            </a:r>
          </a:p>
          <a:p>
            <a:pPr lvl="1"/>
            <a:endParaRPr lang="en-US" sz="2000" dirty="0">
              <a:latin typeface="Calibri" panose="020F0502020204030204" pitchFamily="34" charset="0"/>
            </a:endParaRPr>
          </a:p>
          <a:p>
            <a:pPr lvl="1"/>
            <a:r>
              <a:rPr lang="en-US" sz="2000" dirty="0">
                <a:latin typeface="Calibri" panose="020F0502020204030204" pitchFamily="34" charset="0"/>
              </a:rPr>
              <a:t>Check out the Sinclair Police web site located at</a:t>
            </a:r>
          </a:p>
          <a:p>
            <a:pPr marL="457200" lvl="1" indent="0">
              <a:buNone/>
            </a:pPr>
            <a:r>
              <a:rPr lang="en-US" sz="2000">
                <a:latin typeface="Calibri" panose="020F0502020204030204" pitchFamily="34" charset="0"/>
              </a:rPr>
              <a:t>	</a:t>
            </a:r>
            <a:r>
              <a:rPr lang="en-US" sz="2000">
                <a:latin typeface="Calibri" panose="020F0502020204030204" pitchFamily="34" charset="0"/>
                <a:hlinkClick r:id="rId2"/>
              </a:rPr>
              <a:t>http://www.sinclair.edu/services/conduct-safety/public-safety/</a:t>
            </a:r>
            <a:endParaRPr lang="en-US" sz="2000" dirty="0">
              <a:latin typeface="Calibri" panose="020F0502020204030204" pitchFamily="34" charset="0"/>
            </a:endParaRPr>
          </a:p>
          <a:p>
            <a:endParaRPr lang="en-US" dirty="0"/>
          </a:p>
          <a:p>
            <a:endParaRPr lang="en-US" dirty="0"/>
          </a:p>
        </p:txBody>
      </p:sp>
      <p:sp>
        <p:nvSpPr>
          <p:cNvPr id="4" name="Rectangle 3"/>
          <p:cNvSpPr/>
          <p:nvPr/>
        </p:nvSpPr>
        <p:spPr>
          <a:xfrm>
            <a:off x="895927" y="1305342"/>
            <a:ext cx="7620000" cy="369332"/>
          </a:xfrm>
          <a:prstGeom prst="rect">
            <a:avLst/>
          </a:prstGeom>
        </p:spPr>
        <p:txBody>
          <a:bodyPr wrap="square">
            <a:spAutoFit/>
          </a:bodyPr>
          <a:lstStyle/>
          <a:p>
            <a:r>
              <a:rPr lang="en-US" dirty="0">
                <a:solidFill>
                  <a:srgbClr val="B01513"/>
                </a:solidFill>
                <a:latin typeface="Century Gothic" panose="020B0502020202020204" pitchFamily="34" charset="0"/>
                <a:ea typeface="Meiryo" panose="020B0604030504040204" pitchFamily="34" charset="-128"/>
              </a:rPr>
              <a:t> </a:t>
            </a:r>
            <a:endParaRPr lang="en-US" sz="2800" dirty="0">
              <a:solidFill>
                <a:srgbClr val="000000"/>
              </a:solidFill>
              <a:latin typeface="Arial" panose="020B0604020202020204" pitchFamily="34" charset="0"/>
              <a:ea typeface="Meiryo" panose="020B0604030504040204" pitchFamily="34" charset="-128"/>
            </a:endParaRPr>
          </a:p>
        </p:txBody>
      </p:sp>
    </p:spTree>
    <p:extLst>
      <p:ext uri="{BB962C8B-B14F-4D97-AF65-F5344CB8AC3E}">
        <p14:creationId xmlns:p14="http://schemas.microsoft.com/office/powerpoint/2010/main" val="30042446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Arial Black" panose="020B0A04020102020204" pitchFamily="34" charset="0"/>
              </a:rPr>
              <a:t>Why Should a Report Be Made?</a:t>
            </a:r>
          </a:p>
        </p:txBody>
      </p:sp>
      <p:sp>
        <p:nvSpPr>
          <p:cNvPr id="3" name="Content Placeholder 2"/>
          <p:cNvSpPr>
            <a:spLocks noGrp="1"/>
          </p:cNvSpPr>
          <p:nvPr>
            <p:ph idx="1"/>
          </p:nvPr>
        </p:nvSpPr>
        <p:spPr/>
        <p:txBody>
          <a:bodyPr>
            <a:normAutofit fontScale="62500" lnSpcReduction="20000"/>
          </a:bodyPr>
          <a:lstStyle/>
          <a:p>
            <a:r>
              <a:rPr lang="en-US" dirty="0"/>
              <a:t>Filing a police report will not obligate the victim to prosecute or subject the victim to scrutiny or judgmental opinions from the College. </a:t>
            </a:r>
          </a:p>
          <a:p>
            <a:pPr marL="0" indent="0">
              <a:buNone/>
            </a:pPr>
            <a:endParaRPr lang="en-US" dirty="0"/>
          </a:p>
          <a:p>
            <a:pPr lvl="0"/>
            <a:r>
              <a:rPr lang="en-US" dirty="0"/>
              <a:t>Filing a police report will ensure that the victim receives the necessary medical treatment and tests which are paid for by the college.</a:t>
            </a:r>
          </a:p>
          <a:p>
            <a:pPr marL="0" indent="0">
              <a:buNone/>
            </a:pPr>
            <a:endParaRPr lang="en-US" dirty="0"/>
          </a:p>
          <a:p>
            <a:pPr lvl="0"/>
            <a:r>
              <a:rPr lang="en-US" dirty="0"/>
              <a:t>Filing a police report will provide the opportunity for the collection of evidence helpful in prosecution, which cannot be obtained later (ideally a victim of sexual assault should not wash, douche, use the toilet, or change clothing prior to a medical exam </a:t>
            </a:r>
          </a:p>
          <a:p>
            <a:pPr marL="0" indent="0">
              <a:buNone/>
            </a:pPr>
            <a:endParaRPr lang="en-US" dirty="0"/>
          </a:p>
          <a:p>
            <a:pPr lvl="0"/>
            <a:r>
              <a:rPr lang="en-US" dirty="0"/>
              <a:t>Filing a police report will assure the victim has access to confidential counseling through Counseling Services, the Montgomery County Victim/Witness Division and the City of Dayton Victim/Witness Office.</a:t>
            </a:r>
          </a:p>
          <a:p>
            <a:pPr marL="0" indent="0">
              <a:buNone/>
            </a:pPr>
            <a:endParaRPr lang="en-US" dirty="0"/>
          </a:p>
          <a:p>
            <a:endParaRPr lang="en-US" dirty="0"/>
          </a:p>
        </p:txBody>
      </p:sp>
    </p:spTree>
    <p:extLst>
      <p:ext uri="{BB962C8B-B14F-4D97-AF65-F5344CB8AC3E}">
        <p14:creationId xmlns:p14="http://schemas.microsoft.com/office/powerpoint/2010/main" val="46552610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4120</TotalTime>
  <Words>8203</Words>
  <Application>Microsoft Office PowerPoint</Application>
  <PresentationFormat>On-screen Show (4:3)</PresentationFormat>
  <Paragraphs>785</Paragraphs>
  <Slides>84</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84</vt:i4>
      </vt:variant>
    </vt:vector>
  </HeadingPairs>
  <TitlesOfParts>
    <vt:vector size="95" baseType="lpstr">
      <vt:lpstr>Meiryo</vt:lpstr>
      <vt:lpstr>Arial</vt:lpstr>
      <vt:lpstr>Arial Black</vt:lpstr>
      <vt:lpstr>Calibri</vt:lpstr>
      <vt:lpstr>Century Gothic</vt:lpstr>
      <vt:lpstr>Courier New</vt:lpstr>
      <vt:lpstr>Garamond</vt:lpstr>
      <vt:lpstr>Symbol</vt:lpstr>
      <vt:lpstr>Times New Roman</vt:lpstr>
      <vt:lpstr>Wingdings</vt:lpstr>
      <vt:lpstr>Office Theme</vt:lpstr>
      <vt:lpstr>Department of Public Safety Sexual Assaults </vt:lpstr>
      <vt:lpstr>Subject Training </vt:lpstr>
      <vt:lpstr>College Policy Statement</vt:lpstr>
      <vt:lpstr>College Policy Statement</vt:lpstr>
      <vt:lpstr>Title IX Investigations</vt:lpstr>
      <vt:lpstr>Concerning Campus Law Enforcement Policies</vt:lpstr>
      <vt:lpstr>Concerning Campus Law Enforcement Policies</vt:lpstr>
      <vt:lpstr>It Is Your Right </vt:lpstr>
      <vt:lpstr>Why Should a Report Be Made?</vt:lpstr>
      <vt:lpstr>Why Should a Report Be Made?</vt:lpstr>
      <vt:lpstr>Timely Warnings</vt:lpstr>
      <vt:lpstr>Incident Reporting Policy</vt:lpstr>
      <vt:lpstr>Confidential Reporting Procedures</vt:lpstr>
      <vt:lpstr>Confidential Reporting Procedures</vt:lpstr>
      <vt:lpstr>If You Are the Victim of an Assault</vt:lpstr>
      <vt:lpstr>If You Are the Victim of an Assault</vt:lpstr>
      <vt:lpstr>If You Are the Victim of an Assault</vt:lpstr>
      <vt:lpstr>If You Are the Victim of an Assault</vt:lpstr>
      <vt:lpstr>If You Are the Victim of an Assault</vt:lpstr>
      <vt:lpstr>Crime Prevention and  Safety Awareness Programs</vt:lpstr>
      <vt:lpstr>Crime Prevention and  Safety Awareness Programs</vt:lpstr>
      <vt:lpstr>Crime Prevention and  Safety Awareness Programs</vt:lpstr>
      <vt:lpstr>Reporting Conduct, Behavior Issues or Students Encountering Problems</vt:lpstr>
      <vt:lpstr>Reporting Conduct, Behavior Issues or Students Encountering Problems</vt:lpstr>
      <vt:lpstr>Sexual Misconduct Prevention</vt:lpstr>
      <vt:lpstr>Sexual Misconduct Prevention</vt:lpstr>
      <vt:lpstr>Sexual Misconduct Prevention</vt:lpstr>
      <vt:lpstr>Access to Campus Facilities</vt:lpstr>
      <vt:lpstr>Access to Campus Facilities</vt:lpstr>
      <vt:lpstr>Access to Campus Facilities</vt:lpstr>
      <vt:lpstr>Access to Campus Facilities</vt:lpstr>
      <vt:lpstr>Stalking</vt:lpstr>
      <vt:lpstr>Four Types of Victim Reactions to Stalking</vt:lpstr>
      <vt:lpstr>Profile of a Stalker</vt:lpstr>
      <vt:lpstr>Why Do They Stalk??</vt:lpstr>
      <vt:lpstr>If You Are a Stalking Victim</vt:lpstr>
      <vt:lpstr>Dating Violence</vt:lpstr>
      <vt:lpstr>Who Is a Likely Victim of  Dating Violence?</vt:lpstr>
      <vt:lpstr>Recognize the Signs of Dating Violence</vt:lpstr>
      <vt:lpstr>The Impact of Dating Violence</vt:lpstr>
      <vt:lpstr>Drugs and Alcohol</vt:lpstr>
      <vt:lpstr>Drugs and Alcohol</vt:lpstr>
      <vt:lpstr>On-Campus Resources </vt:lpstr>
      <vt:lpstr>Off-Campus Resources </vt:lpstr>
      <vt:lpstr>Off-Campus Resources </vt:lpstr>
      <vt:lpstr>Off-Campus Resources </vt:lpstr>
      <vt:lpstr>Off-Campus Resources </vt:lpstr>
      <vt:lpstr>Student Code of Conduct and Disciplinary Policy</vt:lpstr>
      <vt:lpstr>Student Code of Conduct and Disciplinary Policy</vt:lpstr>
      <vt:lpstr>SCC Code of Student Conduct</vt:lpstr>
      <vt:lpstr>SCC Code of Student Conduct</vt:lpstr>
      <vt:lpstr>SCC Code of Student Conduct</vt:lpstr>
      <vt:lpstr>Student Judicial Affairs Hearings</vt:lpstr>
      <vt:lpstr>Potential Sanctions for Violations</vt:lpstr>
      <vt:lpstr>Potential Sanctions for Violations</vt:lpstr>
      <vt:lpstr>Potential Sanctions for Violations</vt:lpstr>
      <vt:lpstr>Complaints Involving Alleged Sexual Harassment or Sexual Violence</vt:lpstr>
      <vt:lpstr>Complaints Involving Alleged Sexual Harassment or Sexual Violence</vt:lpstr>
      <vt:lpstr>Complaints Involving Alleged Sexual Harassment or Sexual Violence</vt:lpstr>
      <vt:lpstr>Complaints Involving Alleged Sexual Harassment or Sexual Violence</vt:lpstr>
      <vt:lpstr>Student Judicial Affairs Confidentiality</vt:lpstr>
      <vt:lpstr>Student Harassment Policy and Procedures Involving Only Students</vt:lpstr>
      <vt:lpstr>Student Harassment Policy and Procedures Involving Only Students</vt:lpstr>
      <vt:lpstr>Student Harassment Policy and Procedures Involving Only Students</vt:lpstr>
      <vt:lpstr>Student Harassment Policy and Procedures Involving Only Students</vt:lpstr>
      <vt:lpstr>Student Harassment Policy and Procedures Involving Only Students</vt:lpstr>
      <vt:lpstr>Student Harassment Policy and Procedures Involving Only Students</vt:lpstr>
      <vt:lpstr>Student Harassment Policy and Procedures Involving Only Students</vt:lpstr>
      <vt:lpstr>Sex Offender Registration Policy</vt:lpstr>
      <vt:lpstr>Crime Definitions</vt:lpstr>
      <vt:lpstr>Crime Definitions</vt:lpstr>
      <vt:lpstr>Crime Definitions</vt:lpstr>
      <vt:lpstr>Crime Definitions</vt:lpstr>
      <vt:lpstr>Crime Definitions</vt:lpstr>
      <vt:lpstr>Crime Definitions</vt:lpstr>
      <vt:lpstr>Crime Definitions</vt:lpstr>
      <vt:lpstr>Crime Definitions</vt:lpstr>
      <vt:lpstr>Crime Definitions</vt:lpstr>
      <vt:lpstr>Crime Definitions</vt:lpstr>
      <vt:lpstr>Crime Definitions</vt:lpstr>
      <vt:lpstr>Crime Definitions</vt:lpstr>
      <vt:lpstr>Crime Definitions</vt:lpstr>
      <vt:lpstr>Crime Definitions</vt:lpstr>
      <vt:lpstr>Questions or Concerns?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Kelly Vogelsong</dc:creator>
  <cp:lastModifiedBy>Coss, Michael</cp:lastModifiedBy>
  <cp:revision>294</cp:revision>
  <cp:lastPrinted>2013-03-15T12:15:23Z</cp:lastPrinted>
  <dcterms:created xsi:type="dcterms:W3CDTF">2011-05-19T13:44:44Z</dcterms:created>
  <dcterms:modified xsi:type="dcterms:W3CDTF">2026-03-18T17:34:17Z</dcterms:modified>
</cp:coreProperties>
</file>