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256" r:id="rId2"/>
    <p:sldId id="268" r:id="rId3"/>
    <p:sldId id="265" r:id="rId4"/>
    <p:sldId id="269" r:id="rId5"/>
    <p:sldId id="270" r:id="rId6"/>
    <p:sldId id="271" r:id="rId7"/>
    <p:sldId id="272" r:id="rId8"/>
    <p:sldId id="273" r:id="rId9"/>
    <p:sldId id="274" r:id="rId1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E255F6-AC9F-4F07-AA6E-E00727DC2D1B}" v="1" dt="2026-03-18T17:36:19.0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3" d="100"/>
          <a:sy n="93" d="100"/>
        </p:scale>
        <p:origin x="1782"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5" d="100"/>
          <a:sy n="75" d="100"/>
        </p:scale>
        <p:origin x="-175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ss, Michael" userId="db8da8fc-3aed-4968-a443-a131c474e70b" providerId="ADAL" clId="{0F44A28D-DADA-431B-973C-1D087424B5B3}"/>
    <pc:docChg chg="custSel modSld">
      <pc:chgData name="Coss, Michael" userId="db8da8fc-3aed-4968-a443-a131c474e70b" providerId="ADAL" clId="{0F44A28D-DADA-431B-973C-1D087424B5B3}" dt="2026-03-18T17:42:51.107" v="731" actId="20577"/>
      <pc:docMkLst>
        <pc:docMk/>
      </pc:docMkLst>
      <pc:sldChg chg="modSp">
        <pc:chgData name="Coss, Michael" userId="db8da8fc-3aed-4968-a443-a131c474e70b" providerId="ADAL" clId="{0F44A28D-DADA-431B-973C-1D087424B5B3}" dt="2026-03-18T17:36:19.045" v="0" actId="14826"/>
        <pc:sldMkLst>
          <pc:docMk/>
          <pc:sldMk cId="3399039820" sldId="256"/>
        </pc:sldMkLst>
        <pc:picChg chg="mod">
          <ac:chgData name="Coss, Michael" userId="db8da8fc-3aed-4968-a443-a131c474e70b" providerId="ADAL" clId="{0F44A28D-DADA-431B-973C-1D087424B5B3}" dt="2026-03-18T17:36:19.045" v="0" actId="14826"/>
          <ac:picMkLst>
            <pc:docMk/>
            <pc:sldMk cId="3399039820" sldId="256"/>
            <ac:picMk id="1027" creationId="{00000000-0000-0000-0000-000000000000}"/>
          </ac:picMkLst>
        </pc:picChg>
      </pc:sldChg>
      <pc:sldChg chg="delSp modSp mod">
        <pc:chgData name="Coss, Michael" userId="db8da8fc-3aed-4968-a443-a131c474e70b" providerId="ADAL" clId="{0F44A28D-DADA-431B-973C-1D087424B5B3}" dt="2026-03-18T17:36:28.010" v="2" actId="1076"/>
        <pc:sldMkLst>
          <pc:docMk/>
          <pc:sldMk cId="1582001650" sldId="268"/>
        </pc:sldMkLst>
        <pc:picChg chg="del">
          <ac:chgData name="Coss, Michael" userId="db8da8fc-3aed-4968-a443-a131c474e70b" providerId="ADAL" clId="{0F44A28D-DADA-431B-973C-1D087424B5B3}" dt="2026-03-18T17:36:24.043" v="1" actId="21"/>
          <ac:picMkLst>
            <pc:docMk/>
            <pc:sldMk cId="1582001650" sldId="268"/>
            <ac:picMk id="5" creationId="{00000000-0000-0000-0000-000000000000}"/>
          </ac:picMkLst>
        </pc:picChg>
        <pc:picChg chg="mod">
          <ac:chgData name="Coss, Michael" userId="db8da8fc-3aed-4968-a443-a131c474e70b" providerId="ADAL" clId="{0F44A28D-DADA-431B-973C-1D087424B5B3}" dt="2026-03-18T17:36:28.010" v="2" actId="1076"/>
          <ac:picMkLst>
            <pc:docMk/>
            <pc:sldMk cId="1582001650" sldId="268"/>
            <ac:picMk id="6" creationId="{00000000-0000-0000-0000-000000000000}"/>
          </ac:picMkLst>
        </pc:picChg>
      </pc:sldChg>
      <pc:sldChg chg="modSp mod">
        <pc:chgData name="Coss, Michael" userId="db8da8fc-3aed-4968-a443-a131c474e70b" providerId="ADAL" clId="{0F44A28D-DADA-431B-973C-1D087424B5B3}" dt="2026-03-18T17:40:14.260" v="574" actId="20577"/>
        <pc:sldMkLst>
          <pc:docMk/>
          <pc:sldMk cId="952446165" sldId="270"/>
        </pc:sldMkLst>
        <pc:spChg chg="mod">
          <ac:chgData name="Coss, Michael" userId="db8da8fc-3aed-4968-a443-a131c474e70b" providerId="ADAL" clId="{0F44A28D-DADA-431B-973C-1D087424B5B3}" dt="2026-03-18T17:38:46.618" v="294" actId="6549"/>
          <ac:spMkLst>
            <pc:docMk/>
            <pc:sldMk cId="952446165" sldId="270"/>
            <ac:spMk id="4" creationId="{00000000-0000-0000-0000-000000000000}"/>
          </ac:spMkLst>
        </pc:spChg>
        <pc:spChg chg="mod">
          <ac:chgData name="Coss, Michael" userId="db8da8fc-3aed-4968-a443-a131c474e70b" providerId="ADAL" clId="{0F44A28D-DADA-431B-973C-1D087424B5B3}" dt="2026-03-18T17:40:14.260" v="574" actId="20577"/>
          <ac:spMkLst>
            <pc:docMk/>
            <pc:sldMk cId="952446165" sldId="270"/>
            <ac:spMk id="6" creationId="{00000000-0000-0000-0000-000000000000}"/>
          </ac:spMkLst>
        </pc:spChg>
      </pc:sldChg>
      <pc:sldChg chg="modSp mod">
        <pc:chgData name="Coss, Michael" userId="db8da8fc-3aed-4968-a443-a131c474e70b" providerId="ADAL" clId="{0F44A28D-DADA-431B-973C-1D087424B5B3}" dt="2026-03-18T17:41:02.942" v="580" actId="20577"/>
        <pc:sldMkLst>
          <pc:docMk/>
          <pc:sldMk cId="290737772" sldId="272"/>
        </pc:sldMkLst>
        <pc:spChg chg="mod">
          <ac:chgData name="Coss, Michael" userId="db8da8fc-3aed-4968-a443-a131c474e70b" providerId="ADAL" clId="{0F44A28D-DADA-431B-973C-1D087424B5B3}" dt="2026-03-18T17:41:02.942" v="580" actId="20577"/>
          <ac:spMkLst>
            <pc:docMk/>
            <pc:sldMk cId="290737772" sldId="272"/>
            <ac:spMk id="4" creationId="{00000000-0000-0000-0000-000000000000}"/>
          </ac:spMkLst>
        </pc:spChg>
      </pc:sldChg>
      <pc:sldChg chg="modSp mod">
        <pc:chgData name="Coss, Michael" userId="db8da8fc-3aed-4968-a443-a131c474e70b" providerId="ADAL" clId="{0F44A28D-DADA-431B-973C-1D087424B5B3}" dt="2026-03-18T17:42:16.535" v="645" actId="20577"/>
        <pc:sldMkLst>
          <pc:docMk/>
          <pc:sldMk cId="1766850185" sldId="273"/>
        </pc:sldMkLst>
        <pc:spChg chg="mod">
          <ac:chgData name="Coss, Michael" userId="db8da8fc-3aed-4968-a443-a131c474e70b" providerId="ADAL" clId="{0F44A28D-DADA-431B-973C-1D087424B5B3}" dt="2026-03-18T17:42:16.535" v="645" actId="20577"/>
          <ac:spMkLst>
            <pc:docMk/>
            <pc:sldMk cId="1766850185" sldId="273"/>
            <ac:spMk id="4" creationId="{00000000-0000-0000-0000-000000000000}"/>
          </ac:spMkLst>
        </pc:spChg>
      </pc:sldChg>
      <pc:sldChg chg="modSp mod">
        <pc:chgData name="Coss, Michael" userId="db8da8fc-3aed-4968-a443-a131c474e70b" providerId="ADAL" clId="{0F44A28D-DADA-431B-973C-1D087424B5B3}" dt="2026-03-18T17:42:51.107" v="731" actId="20577"/>
        <pc:sldMkLst>
          <pc:docMk/>
          <pc:sldMk cId="1668495984" sldId="274"/>
        </pc:sldMkLst>
        <pc:spChg chg="mod">
          <ac:chgData name="Coss, Michael" userId="db8da8fc-3aed-4968-a443-a131c474e70b" providerId="ADAL" clId="{0F44A28D-DADA-431B-973C-1D087424B5B3}" dt="2026-03-18T17:42:51.107" v="731" actId="20577"/>
          <ac:spMkLst>
            <pc:docMk/>
            <pc:sldMk cId="1668495984" sldId="274"/>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305CCC72-1163-4965-BBDE-1F7BA9AEAE5F}" type="datetimeFigureOut">
              <a:rPr lang="en-US" smtClean="0"/>
              <a:pPr/>
              <a:t>3/18/2026</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FBBF8D3-0144-48B7-B292-EF75B4F5694F}" type="slidenum">
              <a:rPr lang="en-US" smtClean="0"/>
              <a:pPr/>
              <a:t>‹#›</a:t>
            </a:fld>
            <a:endParaRPr lang="en-US" dirty="0"/>
          </a:p>
        </p:txBody>
      </p:sp>
    </p:spTree>
    <p:extLst>
      <p:ext uri="{BB962C8B-B14F-4D97-AF65-F5344CB8AC3E}">
        <p14:creationId xmlns:p14="http://schemas.microsoft.com/office/powerpoint/2010/main" val="1230826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39453EE1-280E-4DCE-92AE-8E35D0492D5C}" type="datetimeFigureOut">
              <a:rPr lang="en-US" smtClean="0"/>
              <a:pPr/>
              <a:t>3/18/2026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D2E23DE9-0EE7-417B-BF09-2542AF0410E7}" type="slidenum">
              <a:rPr lang="en-US" smtClean="0"/>
              <a:pPr/>
              <a:t>‹#›</a:t>
            </a:fld>
            <a:endParaRPr lang="en-US" dirty="0"/>
          </a:p>
        </p:txBody>
      </p:sp>
    </p:spTree>
    <p:extLst>
      <p:ext uri="{BB962C8B-B14F-4D97-AF65-F5344CB8AC3E}">
        <p14:creationId xmlns:p14="http://schemas.microsoft.com/office/powerpoint/2010/main" val="1980697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6543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442976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spTree>
    <p:extLst>
      <p:ext uri="{BB962C8B-B14F-4D97-AF65-F5344CB8AC3E}">
        <p14:creationId xmlns:p14="http://schemas.microsoft.com/office/powerpoint/2010/main" val="142159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96625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87753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1055798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426058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BF93C6-40B2-1C49-915E-B8D660DA5252}" type="slidenum">
              <a:rPr lang="en-US" smtClean="0"/>
              <a:pPr/>
              <a:t>‹#›</a:t>
            </a:fld>
            <a:endParaRPr lang="en-US" dirty="0"/>
          </a:p>
        </p:txBody>
      </p:sp>
      <p:pic>
        <p:nvPicPr>
          <p:cNvPr id="8" name="Picture 7"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1713419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8BF93C6-40B2-1C49-915E-B8D660DA5252}" type="slidenum">
              <a:rPr lang="en-US" smtClean="0"/>
              <a:pPr/>
              <a:t>‹#›</a:t>
            </a:fld>
            <a:endParaRPr lang="en-US" dirty="0"/>
          </a:p>
        </p:txBody>
      </p:sp>
      <p:pic>
        <p:nvPicPr>
          <p:cNvPr id="10" name="Picture 9"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309069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8BF93C6-40B2-1C49-915E-B8D660DA5252}" type="slidenum">
              <a:rPr lang="en-US" smtClean="0"/>
              <a:pPr/>
              <a:t>‹#›</a:t>
            </a:fld>
            <a:endParaRPr lang="en-US" dirty="0"/>
          </a:p>
        </p:txBody>
      </p:sp>
      <p:pic>
        <p:nvPicPr>
          <p:cNvPr id="6" name="Picture 5"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2187855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8BF93C6-40B2-1C49-915E-B8D660DA5252}" type="slidenum">
              <a:rPr lang="en-US" smtClean="0"/>
              <a:pPr/>
              <a:t>‹#›</a:t>
            </a:fld>
            <a:endParaRPr lang="en-US" dirty="0"/>
          </a:p>
        </p:txBody>
      </p:sp>
      <p:pic>
        <p:nvPicPr>
          <p:cNvPr id="5" name="Picture 4"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778134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BF93C6-40B2-1C49-915E-B8D660DA5252}" type="slidenum">
              <a:rPr lang="en-US" smtClean="0"/>
              <a:pPr/>
              <a:t>‹#›</a:t>
            </a:fld>
            <a:endParaRPr lang="en-US" dirty="0"/>
          </a:p>
        </p:txBody>
      </p:sp>
      <p:pic>
        <p:nvPicPr>
          <p:cNvPr id="8" name="Picture 7"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1928920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BF93C6-40B2-1C49-915E-B8D660DA5252}" type="slidenum">
              <a:rPr lang="en-US" smtClean="0"/>
              <a:pPr/>
              <a:t>‹#›</a:t>
            </a:fld>
            <a:endParaRPr lang="en-US" dirty="0"/>
          </a:p>
        </p:txBody>
      </p:sp>
      <p:pic>
        <p:nvPicPr>
          <p:cNvPr id="8" name="Picture 7"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4073008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BF93C6-40B2-1C49-915E-B8D660DA5252}" type="slidenum">
              <a:rPr lang="en-US" smtClean="0"/>
              <a:pPr/>
              <a:t>‹#›</a:t>
            </a:fld>
            <a:endParaRPr lang="en-US" dirty="0"/>
          </a:p>
        </p:txBody>
      </p:sp>
    </p:spTree>
    <p:extLst>
      <p:ext uri="{BB962C8B-B14F-4D97-AF65-F5344CB8AC3E}">
        <p14:creationId xmlns:p14="http://schemas.microsoft.com/office/powerpoint/2010/main" val="995138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police.sinclair.ed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685800" y="2898843"/>
            <a:ext cx="7772400" cy="1984442"/>
          </a:xfrm>
        </p:spPr>
        <p:txBody>
          <a:bodyPr>
            <a:normAutofit fontScale="90000"/>
          </a:bodyPr>
          <a:lstStyle/>
          <a:p>
            <a:r>
              <a:rPr lang="en-US" sz="3200" dirty="0">
                <a:latin typeface="Arial Black" pitchFamily="34" charset="0"/>
              </a:rPr>
              <a:t>Department of Public Safety</a:t>
            </a:r>
            <a:br>
              <a:rPr lang="en-US" sz="3200" dirty="0">
                <a:latin typeface="Arial Black" pitchFamily="34" charset="0"/>
              </a:rPr>
            </a:br>
            <a:r>
              <a:rPr lang="en-US" sz="3200" dirty="0">
                <a:latin typeface="Arial Black" pitchFamily="34" charset="0"/>
              </a:rPr>
              <a:t>Campus Security Authorities (CSA)</a:t>
            </a:r>
            <a:br>
              <a:rPr lang="en-US" sz="3200" dirty="0">
                <a:latin typeface="Arial Black" pitchFamily="34" charset="0"/>
              </a:rPr>
            </a:br>
            <a:endParaRPr lang="en-US" sz="3200" dirty="0">
              <a:latin typeface="Arial Black" pitchFamily="34" charset="0"/>
            </a:endParaRPr>
          </a:p>
        </p:txBody>
      </p:sp>
      <p:sp>
        <p:nvSpPr>
          <p:cNvPr id="10" name="Subtitle 9"/>
          <p:cNvSpPr>
            <a:spLocks noGrp="1"/>
          </p:cNvSpPr>
          <p:nvPr>
            <p:ph type="subTitle" idx="1"/>
          </p:nvPr>
        </p:nvSpPr>
        <p:spPr>
          <a:xfrm>
            <a:off x="1371600" y="4429759"/>
            <a:ext cx="6400800" cy="2051427"/>
          </a:xfrm>
        </p:spPr>
        <p:txBody>
          <a:bodyPr/>
          <a:lstStyle/>
          <a:p>
            <a:endParaRPr lang="en-US" dirty="0"/>
          </a:p>
          <a:p>
            <a:endParaRPr lang="en-US" dirty="0"/>
          </a:p>
          <a:p>
            <a:endParaRPr lang="en-US" dirty="0"/>
          </a:p>
        </p:txBody>
      </p:sp>
      <p:pic>
        <p:nvPicPr>
          <p:cNvPr id="1027" name="Picture 3"/>
          <p:cNvPicPr>
            <a:picLocks noChangeAspect="1" noChangeArrowheads="1"/>
          </p:cNvPicPr>
          <p:nvPr/>
        </p:nvPicPr>
        <p:blipFill>
          <a:blip r:embed="rId3"/>
          <a:srcRect/>
          <a:stretch/>
        </p:blipFill>
        <p:spPr bwMode="auto">
          <a:xfrm>
            <a:off x="3743010" y="4241362"/>
            <a:ext cx="1657979" cy="225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9039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anose="020B0A04020102020204" pitchFamily="34" charset="0"/>
              </a:rPr>
              <a:t>Subject Training </a:t>
            </a:r>
          </a:p>
        </p:txBody>
      </p:sp>
      <p:sp>
        <p:nvSpPr>
          <p:cNvPr id="3" name="Content Placeholder 2"/>
          <p:cNvSpPr>
            <a:spLocks noGrp="1"/>
          </p:cNvSpPr>
          <p:nvPr>
            <p:ph idx="1"/>
          </p:nvPr>
        </p:nvSpPr>
        <p:spPr>
          <a:xfrm>
            <a:off x="457200" y="1306286"/>
            <a:ext cx="8229600" cy="4819877"/>
          </a:xfrm>
        </p:spPr>
        <p:txBody>
          <a:bodyPr>
            <a:normAutofit/>
          </a:bodyPr>
          <a:lstStyle/>
          <a:p>
            <a:endParaRPr lang="en-US" dirty="0"/>
          </a:p>
          <a:p>
            <a:endParaRPr lang="en-US" dirty="0"/>
          </a:p>
        </p:txBody>
      </p:sp>
      <p:sp>
        <p:nvSpPr>
          <p:cNvPr id="4" name="TextBox 3"/>
          <p:cNvSpPr txBox="1"/>
          <p:nvPr/>
        </p:nvSpPr>
        <p:spPr>
          <a:xfrm>
            <a:off x="2384476" y="1515621"/>
            <a:ext cx="6634263" cy="4401205"/>
          </a:xfrm>
          <a:prstGeom prst="rect">
            <a:avLst/>
          </a:prstGeom>
          <a:noFill/>
        </p:spPr>
        <p:txBody>
          <a:bodyPr wrap="square" rtlCol="0">
            <a:spAutoFit/>
          </a:bodyPr>
          <a:lstStyle/>
          <a:p>
            <a:r>
              <a:rPr lang="en-US" sz="2000" dirty="0"/>
              <a:t>The Department of Public Safety and Sinclair Police take pride in maintaining a safe campus for staff, faculty, students and visitors. </a:t>
            </a:r>
          </a:p>
          <a:p>
            <a:endParaRPr lang="en-US" sz="2000" dirty="0"/>
          </a:p>
          <a:p>
            <a:r>
              <a:rPr lang="en-US" sz="2000" dirty="0"/>
              <a:t>This PowerPoint© presentation is part of the department’s on-going program to provide informative training that the campus community may study and learn from. </a:t>
            </a:r>
          </a:p>
          <a:p>
            <a:endParaRPr lang="en-US" sz="2000" dirty="0"/>
          </a:p>
          <a:p>
            <a:r>
              <a:rPr lang="en-US" sz="2000" dirty="0"/>
              <a:t>Sinclair Police officers that patrol the campus are available to answer any questions. </a:t>
            </a:r>
          </a:p>
          <a:p>
            <a:endParaRPr lang="en-US" sz="2000" dirty="0"/>
          </a:p>
          <a:p>
            <a:r>
              <a:rPr lang="en-US" sz="2000" dirty="0"/>
              <a:t>In addition, the Sinclair Police Speaker’s Bureau can provide an officer to speak to any campus group by contacting the department at (937) 512-2700.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839" y="3086444"/>
            <a:ext cx="1860820" cy="456971"/>
          </a:xfrm>
          <a:prstGeom prst="rect">
            <a:avLst/>
          </a:prstGeom>
        </p:spPr>
      </p:pic>
    </p:spTree>
    <p:extLst>
      <p:ext uri="{BB962C8B-B14F-4D97-AF65-F5344CB8AC3E}">
        <p14:creationId xmlns:p14="http://schemas.microsoft.com/office/powerpoint/2010/main" val="1582001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Clery Act and CSA’s</a:t>
            </a:r>
          </a:p>
        </p:txBody>
      </p:sp>
      <p:sp>
        <p:nvSpPr>
          <p:cNvPr id="3" name="Content Placeholder 2"/>
          <p:cNvSpPr>
            <a:spLocks noGrp="1"/>
          </p:cNvSpPr>
          <p:nvPr>
            <p:ph idx="1"/>
          </p:nvPr>
        </p:nvSpPr>
        <p:spPr>
          <a:xfrm>
            <a:off x="120316" y="1247273"/>
            <a:ext cx="8229600" cy="4951325"/>
          </a:xfrm>
        </p:spPr>
        <p:txBody>
          <a:bodyPr>
            <a:normAutofit/>
          </a:bodyPr>
          <a:lstStyle/>
          <a:p>
            <a:pPr lvl="3"/>
            <a:endParaRPr lang="en-US" sz="1400" dirty="0">
              <a:latin typeface="Arial Black" pitchFamily="34" charset="0"/>
            </a:endParaRPr>
          </a:p>
          <a:p>
            <a:endParaRPr lang="en-US" dirty="0"/>
          </a:p>
        </p:txBody>
      </p:sp>
      <p:sp>
        <p:nvSpPr>
          <p:cNvPr id="4" name="TextBox 3"/>
          <p:cNvSpPr txBox="1"/>
          <p:nvPr/>
        </p:nvSpPr>
        <p:spPr>
          <a:xfrm>
            <a:off x="713874" y="1247273"/>
            <a:ext cx="7804484" cy="5016758"/>
          </a:xfrm>
          <a:prstGeom prst="rect">
            <a:avLst/>
          </a:prstGeom>
          <a:noFill/>
        </p:spPr>
        <p:txBody>
          <a:bodyPr wrap="square" rtlCol="0">
            <a:spAutoFit/>
          </a:bodyPr>
          <a:lstStyle/>
          <a:p>
            <a:pPr marL="342900" indent="-342900">
              <a:buFont typeface="Arial" panose="020B0604020202020204" pitchFamily="34" charset="0"/>
              <a:buChar char="•"/>
            </a:pPr>
            <a:r>
              <a:rPr lang="en-US" sz="2000" dirty="0"/>
              <a:t>Sinclair Police strongly encourages the prompt and accurate reporting of all criminal activity to Sinclair Police or the appropriate law enforcement agency, if the activity occurs off campus.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The Jeanne Clery Disclosure of Campus Security Policy and Campus Crime Statistics Act (Clery Act) requires Sinclair to report statistics concerning the occurrence of certain criminal offenses reported to Sinclair Police or any official of the institution who is defined as a  Campus Security Authority (CSA).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Under Federal law, CSA’s are required to report crimes and other security-related incidents to Sinclair Police.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Incidents are expected to be reported regardless if the victim or the perpetrator of the crime is a Sinclair student, employee or an individual with no relation to Sinclair. </a:t>
            </a:r>
          </a:p>
        </p:txBody>
      </p:sp>
    </p:spTree>
    <p:extLst>
      <p:ext uri="{BB962C8B-B14F-4D97-AF65-F5344CB8AC3E}">
        <p14:creationId xmlns:p14="http://schemas.microsoft.com/office/powerpoint/2010/main" val="3733870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Clery Act and CSA’s</a:t>
            </a:r>
          </a:p>
        </p:txBody>
      </p:sp>
      <p:sp>
        <p:nvSpPr>
          <p:cNvPr id="3" name="Content Placeholder 2"/>
          <p:cNvSpPr>
            <a:spLocks noGrp="1"/>
          </p:cNvSpPr>
          <p:nvPr>
            <p:ph idx="1"/>
          </p:nvPr>
        </p:nvSpPr>
        <p:spPr>
          <a:xfrm>
            <a:off x="120316" y="1247273"/>
            <a:ext cx="8229600" cy="4951325"/>
          </a:xfrm>
        </p:spPr>
        <p:txBody>
          <a:bodyPr>
            <a:normAutofit/>
          </a:bodyPr>
          <a:lstStyle/>
          <a:p>
            <a:pPr lvl="3"/>
            <a:endParaRPr lang="en-US" sz="1400" dirty="0">
              <a:latin typeface="Arial Black" pitchFamily="34" charset="0"/>
            </a:endParaRPr>
          </a:p>
          <a:p>
            <a:endParaRPr lang="en-US" dirty="0"/>
          </a:p>
        </p:txBody>
      </p:sp>
      <p:sp>
        <p:nvSpPr>
          <p:cNvPr id="4" name="TextBox 3"/>
          <p:cNvSpPr txBox="1"/>
          <p:nvPr/>
        </p:nvSpPr>
        <p:spPr>
          <a:xfrm>
            <a:off x="713874" y="1884145"/>
            <a:ext cx="7804484"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a:t>The Clery Act defines a CSA as “an official of an institution who has significant responsibility for student and campus activities, including but not limited to, student discipline, and campus judicial proceedings.</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As an example, staff who oversee a student center, or student extra-curricular activities or advise clubs, have significant responsibility for student and campus activities. The next page lists the positions at  Sinclair that have been classified as a CSA based on their job description:</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1137909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Classified CSA Position at SCC</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TextBox 3"/>
          <p:cNvSpPr txBox="1"/>
          <p:nvPr/>
        </p:nvSpPr>
        <p:spPr>
          <a:xfrm>
            <a:off x="457200" y="1571625"/>
            <a:ext cx="4389120" cy="3693319"/>
          </a:xfrm>
          <a:prstGeom prst="rect">
            <a:avLst/>
          </a:prstGeom>
          <a:noFill/>
        </p:spPr>
        <p:txBody>
          <a:bodyPr wrap="square" rtlCol="0">
            <a:spAutoFit/>
          </a:bodyPr>
          <a:lstStyle/>
          <a:p>
            <a:r>
              <a:rPr lang="en-US" b="1" dirty="0"/>
              <a:t>Academic Program Directors</a:t>
            </a:r>
            <a:endParaRPr lang="en-US" dirty="0"/>
          </a:p>
          <a:p>
            <a:r>
              <a:rPr lang="en-US" b="1" dirty="0"/>
              <a:t>All Department, Program, and Operations Managers and Assistant Managers</a:t>
            </a:r>
            <a:endParaRPr lang="en-US" dirty="0"/>
          </a:p>
          <a:p>
            <a:r>
              <a:rPr lang="en-US" b="1" dirty="0"/>
              <a:t>All Assistant and Senior Vice Presidents</a:t>
            </a:r>
            <a:endParaRPr lang="en-US" dirty="0"/>
          </a:p>
          <a:p>
            <a:r>
              <a:rPr lang="en-US" b="1" dirty="0"/>
              <a:t>Counselors, Counseling Services</a:t>
            </a:r>
            <a:endParaRPr lang="en-US" dirty="0"/>
          </a:p>
          <a:p>
            <a:r>
              <a:rPr lang="en-US" b="1" dirty="0"/>
              <a:t>Directors and Operations Managers for Regional Campuses</a:t>
            </a:r>
            <a:endParaRPr lang="en-US" dirty="0"/>
          </a:p>
          <a:p>
            <a:r>
              <a:rPr lang="en-US" b="1" dirty="0"/>
              <a:t>Office of Student and Community Engagement</a:t>
            </a:r>
            <a:endParaRPr lang="en-US" dirty="0"/>
          </a:p>
          <a:p>
            <a:r>
              <a:rPr lang="en-US" b="1" dirty="0"/>
              <a:t>Project Directors</a:t>
            </a:r>
            <a:endParaRPr lang="en-US" dirty="0"/>
          </a:p>
          <a:p>
            <a:r>
              <a:rPr lang="en-US" b="1" dirty="0"/>
              <a:t>Safety Information Officers (SIOs)</a:t>
            </a:r>
            <a:endParaRPr lang="en-US" dirty="0"/>
          </a:p>
          <a:p>
            <a:endParaRPr lang="en-US" dirty="0"/>
          </a:p>
          <a:p>
            <a:endParaRPr lang="en-US" dirty="0"/>
          </a:p>
        </p:txBody>
      </p:sp>
      <p:sp>
        <p:nvSpPr>
          <p:cNvPr id="6" name="TextBox 5"/>
          <p:cNvSpPr txBox="1"/>
          <p:nvPr/>
        </p:nvSpPr>
        <p:spPr>
          <a:xfrm>
            <a:off x="4735902" y="1571625"/>
            <a:ext cx="4297680" cy="3139321"/>
          </a:xfrm>
          <a:prstGeom prst="rect">
            <a:avLst/>
          </a:prstGeom>
          <a:noFill/>
        </p:spPr>
        <p:txBody>
          <a:bodyPr wrap="square" rtlCol="0">
            <a:spAutoFit/>
          </a:bodyPr>
          <a:lstStyle/>
          <a:p>
            <a:r>
              <a:rPr lang="en-US" b="1" dirty="0"/>
              <a:t>Accessibility Services</a:t>
            </a:r>
            <a:endParaRPr lang="en-US" dirty="0"/>
          </a:p>
          <a:p>
            <a:r>
              <a:rPr lang="en-US" b="1" dirty="0"/>
              <a:t>All Department and Program Directors, Assistant Directors, and Associate Directors</a:t>
            </a:r>
            <a:endParaRPr lang="en-US" dirty="0"/>
          </a:p>
          <a:p>
            <a:r>
              <a:rPr lang="en-US" b="1" dirty="0"/>
              <a:t>Chief Human Resources Officer</a:t>
            </a:r>
            <a:endParaRPr lang="en-US" dirty="0"/>
          </a:p>
          <a:p>
            <a:r>
              <a:rPr lang="en-US" b="1" dirty="0"/>
              <a:t>Department of Public Safety Employees</a:t>
            </a:r>
            <a:endParaRPr lang="en-US" dirty="0"/>
          </a:p>
          <a:p>
            <a:r>
              <a:rPr lang="en-US" b="1" dirty="0"/>
              <a:t>Office of Student Affairs</a:t>
            </a:r>
            <a:endParaRPr lang="en-US" dirty="0"/>
          </a:p>
          <a:p>
            <a:r>
              <a:rPr lang="en-US" b="1" dirty="0"/>
              <a:t>Ombudsman</a:t>
            </a:r>
            <a:endParaRPr lang="en-US" dirty="0"/>
          </a:p>
          <a:p>
            <a:r>
              <a:rPr lang="en-US" b="1" dirty="0"/>
              <a:t>Provost, Vice Provost, and Associate Provost</a:t>
            </a:r>
          </a:p>
          <a:p>
            <a:r>
              <a:rPr lang="en-US" b="1" dirty="0"/>
              <a:t>Title IX Coordinator</a:t>
            </a:r>
            <a:endParaRPr lang="en-US" dirty="0"/>
          </a:p>
          <a:p>
            <a:endParaRPr lang="en-US" dirty="0"/>
          </a:p>
        </p:txBody>
      </p:sp>
    </p:spTree>
    <p:extLst>
      <p:ext uri="{BB962C8B-B14F-4D97-AF65-F5344CB8AC3E}">
        <p14:creationId xmlns:p14="http://schemas.microsoft.com/office/powerpoint/2010/main" val="952446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CSA / Clery Act Requirements</a:t>
            </a:r>
          </a:p>
        </p:txBody>
      </p:sp>
      <p:sp>
        <p:nvSpPr>
          <p:cNvPr id="3" name="Content Placeholder 2"/>
          <p:cNvSpPr>
            <a:spLocks noGrp="1"/>
          </p:cNvSpPr>
          <p:nvPr>
            <p:ph idx="1"/>
          </p:nvPr>
        </p:nvSpPr>
        <p:spPr>
          <a:xfrm>
            <a:off x="120316" y="1247273"/>
            <a:ext cx="8229600" cy="4951325"/>
          </a:xfrm>
        </p:spPr>
        <p:txBody>
          <a:bodyPr>
            <a:normAutofit/>
          </a:bodyPr>
          <a:lstStyle/>
          <a:p>
            <a:pPr lvl="3"/>
            <a:endParaRPr lang="en-US" sz="1400" dirty="0">
              <a:latin typeface="Arial Black" pitchFamily="34" charset="0"/>
            </a:endParaRPr>
          </a:p>
          <a:p>
            <a:endParaRPr lang="en-US" dirty="0"/>
          </a:p>
        </p:txBody>
      </p:sp>
      <p:sp>
        <p:nvSpPr>
          <p:cNvPr id="4" name="TextBox 3"/>
          <p:cNvSpPr txBox="1"/>
          <p:nvPr/>
        </p:nvSpPr>
        <p:spPr>
          <a:xfrm>
            <a:off x="713874" y="1417638"/>
            <a:ext cx="7804484" cy="5940088"/>
          </a:xfrm>
          <a:prstGeom prst="rect">
            <a:avLst/>
          </a:prstGeom>
          <a:noFill/>
        </p:spPr>
        <p:txBody>
          <a:bodyPr wrap="square" rtlCol="0">
            <a:spAutoFit/>
          </a:bodyPr>
          <a:lstStyle/>
          <a:p>
            <a:pPr marL="342900" indent="-342900">
              <a:buFont typeface="Arial" panose="020B0604020202020204" pitchFamily="34" charset="0"/>
              <a:buChar char="•"/>
            </a:pPr>
            <a:r>
              <a:rPr lang="en-US" sz="2000" dirty="0"/>
              <a:t>The Clery Act requires that the crimes listed on the next page be reported to Sinclair Police when they are received or documented on a checklist that is sent out annually by Sinclair Police.</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Sinclair must disclose statistics annually for reported Clery crimes that occur 1) on campus, 2) on public property within or immediately adjacent to the campus and 3) in or on non-campus buildings or property that the institution owns or controls (satellite centers when class is in session, Grounds Bldg., Eaker Street bldg., hotels/motels used by athletic teams, etc.)</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These statistics are published by October 1 of each year in the Annual Security Report (ASR) that is available on the Sinclair Police web site at </a:t>
            </a:r>
            <a:r>
              <a:rPr lang="en-US" sz="2000" dirty="0">
                <a:hlinkClick r:id="rId2"/>
              </a:rPr>
              <a:t>http://police.Sinclair.edu</a:t>
            </a:r>
            <a:r>
              <a:rPr lang="en-US" sz="2000" dirty="0"/>
              <a:t>.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3106181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483"/>
            <a:ext cx="8229600" cy="1143000"/>
          </a:xfrm>
        </p:spPr>
        <p:txBody>
          <a:bodyPr>
            <a:normAutofit/>
          </a:bodyPr>
          <a:lstStyle/>
          <a:p>
            <a:r>
              <a:rPr lang="en-US" sz="3200" dirty="0">
                <a:latin typeface="Arial Black" pitchFamily="34" charset="0"/>
              </a:rPr>
              <a:t>Reportable Clery Crimes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TextBox 3"/>
          <p:cNvSpPr txBox="1"/>
          <p:nvPr/>
        </p:nvSpPr>
        <p:spPr>
          <a:xfrm>
            <a:off x="661070" y="1626265"/>
            <a:ext cx="4376756" cy="3416320"/>
          </a:xfrm>
          <a:prstGeom prst="rect">
            <a:avLst/>
          </a:prstGeom>
          <a:noFill/>
        </p:spPr>
        <p:txBody>
          <a:bodyPr wrap="square" rtlCol="0">
            <a:spAutoFit/>
          </a:bodyPr>
          <a:lstStyle/>
          <a:p>
            <a:r>
              <a:rPr lang="en-US" sz="2000" b="1" dirty="0"/>
              <a:t>Murder/Non-Negligent Manslaughter</a:t>
            </a:r>
          </a:p>
          <a:p>
            <a:r>
              <a:rPr lang="en-US" sz="2000" b="1" dirty="0"/>
              <a:t>Rape</a:t>
            </a:r>
          </a:p>
          <a:p>
            <a:r>
              <a:rPr lang="en-US" sz="2000" b="1" dirty="0"/>
              <a:t>Fondling</a:t>
            </a:r>
          </a:p>
          <a:p>
            <a:r>
              <a:rPr lang="en-US" sz="2000" b="1" dirty="0"/>
              <a:t>Incest</a:t>
            </a:r>
          </a:p>
          <a:p>
            <a:r>
              <a:rPr lang="en-US" sz="2000" b="1" dirty="0"/>
              <a:t>Statutory Rape</a:t>
            </a:r>
          </a:p>
          <a:p>
            <a:r>
              <a:rPr lang="en-US" sz="2000" b="1" dirty="0"/>
              <a:t>Robbery</a:t>
            </a:r>
          </a:p>
          <a:p>
            <a:r>
              <a:rPr lang="en-US" sz="2000" b="1" dirty="0"/>
              <a:t>Aggravated assault</a:t>
            </a:r>
          </a:p>
          <a:p>
            <a:r>
              <a:rPr lang="en-US" sz="2000" b="1" dirty="0"/>
              <a:t>Burglary</a:t>
            </a:r>
          </a:p>
          <a:p>
            <a:r>
              <a:rPr lang="en-US" sz="2000" b="1" dirty="0"/>
              <a:t>Motor vehicle theft</a:t>
            </a:r>
          </a:p>
          <a:p>
            <a:endParaRPr lang="en-US" dirty="0"/>
          </a:p>
          <a:p>
            <a:endParaRPr lang="en-US" dirty="0"/>
          </a:p>
        </p:txBody>
      </p:sp>
      <p:sp>
        <p:nvSpPr>
          <p:cNvPr id="5" name="TextBox 4"/>
          <p:cNvSpPr txBox="1"/>
          <p:nvPr/>
        </p:nvSpPr>
        <p:spPr>
          <a:xfrm>
            <a:off x="4951562" y="1626265"/>
            <a:ext cx="2994859" cy="2554545"/>
          </a:xfrm>
          <a:prstGeom prst="rect">
            <a:avLst/>
          </a:prstGeom>
          <a:noFill/>
        </p:spPr>
        <p:txBody>
          <a:bodyPr wrap="none" rtlCol="0">
            <a:spAutoFit/>
          </a:bodyPr>
          <a:lstStyle/>
          <a:p>
            <a:r>
              <a:rPr lang="en-US" sz="2000" b="1" dirty="0"/>
              <a:t>Arson</a:t>
            </a:r>
          </a:p>
          <a:p>
            <a:r>
              <a:rPr lang="en-US" sz="2000" b="1" dirty="0"/>
              <a:t>Hate Crimes</a:t>
            </a:r>
          </a:p>
          <a:p>
            <a:r>
              <a:rPr lang="en-US" sz="2000" b="1" dirty="0"/>
              <a:t>Dating Violence</a:t>
            </a:r>
          </a:p>
          <a:p>
            <a:r>
              <a:rPr lang="en-US" sz="2000" b="1" dirty="0"/>
              <a:t>Domestic Violence</a:t>
            </a:r>
          </a:p>
          <a:p>
            <a:r>
              <a:rPr lang="en-US" sz="2000" b="1" dirty="0"/>
              <a:t>Stalking</a:t>
            </a:r>
          </a:p>
          <a:p>
            <a:r>
              <a:rPr lang="en-US" sz="2000" b="1" dirty="0"/>
              <a:t>Liquor Law Violations</a:t>
            </a:r>
          </a:p>
          <a:p>
            <a:r>
              <a:rPr lang="en-US" sz="2000" b="1" dirty="0"/>
              <a:t>Drug Violations</a:t>
            </a:r>
          </a:p>
          <a:p>
            <a:r>
              <a:rPr lang="en-US" sz="2000" b="1" dirty="0"/>
              <a:t>Illegal Weapons Violations</a:t>
            </a:r>
          </a:p>
        </p:txBody>
      </p:sp>
    </p:spTree>
    <p:extLst>
      <p:ext uri="{BB962C8B-B14F-4D97-AF65-F5344CB8AC3E}">
        <p14:creationId xmlns:p14="http://schemas.microsoft.com/office/powerpoint/2010/main" val="290737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How CSA’s Report Crime</a:t>
            </a:r>
          </a:p>
        </p:txBody>
      </p:sp>
      <p:sp>
        <p:nvSpPr>
          <p:cNvPr id="3" name="Content Placeholder 2"/>
          <p:cNvSpPr>
            <a:spLocks noGrp="1"/>
          </p:cNvSpPr>
          <p:nvPr>
            <p:ph idx="1"/>
          </p:nvPr>
        </p:nvSpPr>
        <p:spPr>
          <a:xfrm>
            <a:off x="120316" y="1247273"/>
            <a:ext cx="8229600" cy="4951325"/>
          </a:xfrm>
        </p:spPr>
        <p:txBody>
          <a:bodyPr>
            <a:normAutofit/>
          </a:bodyPr>
          <a:lstStyle/>
          <a:p>
            <a:pPr lvl="3"/>
            <a:endParaRPr lang="en-US" sz="1400" dirty="0">
              <a:latin typeface="Arial Black" pitchFamily="34" charset="0"/>
            </a:endParaRPr>
          </a:p>
          <a:p>
            <a:endParaRPr lang="en-US" dirty="0"/>
          </a:p>
        </p:txBody>
      </p:sp>
      <p:sp>
        <p:nvSpPr>
          <p:cNvPr id="4" name="TextBox 3"/>
          <p:cNvSpPr txBox="1"/>
          <p:nvPr/>
        </p:nvSpPr>
        <p:spPr>
          <a:xfrm>
            <a:off x="882316" y="1512610"/>
            <a:ext cx="7804484" cy="5324535"/>
          </a:xfrm>
          <a:prstGeom prst="rect">
            <a:avLst/>
          </a:prstGeom>
          <a:noFill/>
        </p:spPr>
        <p:txBody>
          <a:bodyPr wrap="square" rtlCol="0">
            <a:spAutoFit/>
          </a:bodyPr>
          <a:lstStyle/>
          <a:p>
            <a:pPr marL="342900" indent="-342900">
              <a:buFont typeface="Arial" panose="020B0604020202020204" pitchFamily="34" charset="0"/>
              <a:buChar char="•"/>
            </a:pPr>
            <a:r>
              <a:rPr lang="en-US" sz="2000" dirty="0"/>
              <a:t>CSA’s are encouraged to report crimes as soon as they receive the information. In many cases, Sinclair Police may be able to relate the incident to other crimes that may be occurring and apprehend a suspect(s). CSA’s can email their information to:</a:t>
            </a:r>
          </a:p>
          <a:p>
            <a:r>
              <a:rPr lang="en-US" sz="2000" dirty="0"/>
              <a:t>                                   campus.police@sinclair.edu</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CSA’s are sent an instruction sheet and checklist annually and may elect to fill out the form and send it back to the address provided on the form. </a:t>
            </a:r>
          </a:p>
          <a:p>
            <a:pPr marL="342900" indent="-342900">
              <a:buFont typeface="Arial" panose="020B0604020202020204" pitchFamily="34" charset="0"/>
              <a:buChar char="•"/>
            </a:pPr>
            <a:endParaRPr lang="en-US" sz="2000" dirty="0"/>
          </a:p>
          <a:p>
            <a:pPr algn="ctr"/>
            <a:r>
              <a:rPr lang="en-US" sz="2000" b="1" dirty="0"/>
              <a:t>If you are classified as a CSA and your position changes </a:t>
            </a:r>
          </a:p>
          <a:p>
            <a:pPr algn="ctr"/>
            <a:r>
              <a:rPr lang="en-US" sz="2000" b="1" dirty="0"/>
              <a:t>during the year, or if you have any questions, please contact </a:t>
            </a:r>
          </a:p>
          <a:p>
            <a:pPr algn="ctr"/>
            <a:r>
              <a:rPr lang="en-US" sz="2000" b="1" dirty="0"/>
              <a:t>the Sinclair Police Dispatch Center at ext. 2700.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1766850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5548"/>
            <a:ext cx="8229600" cy="563562"/>
          </a:xfrm>
        </p:spPr>
        <p:txBody>
          <a:bodyPr>
            <a:normAutofit fontScale="90000"/>
          </a:bodyPr>
          <a:lstStyle/>
          <a:p>
            <a:r>
              <a:rPr lang="en-US" sz="3200" dirty="0">
                <a:latin typeface="Arial Black" pitchFamily="34" charset="0"/>
              </a:rPr>
              <a:t>CSA Report Form</a:t>
            </a:r>
          </a:p>
        </p:txBody>
      </p:sp>
      <p:sp>
        <p:nvSpPr>
          <p:cNvPr id="3" name="Content Placeholder 2"/>
          <p:cNvSpPr>
            <a:spLocks noGrp="1"/>
          </p:cNvSpPr>
          <p:nvPr>
            <p:ph idx="1"/>
          </p:nvPr>
        </p:nvSpPr>
        <p:spPr>
          <a:xfrm>
            <a:off x="120316" y="1247273"/>
            <a:ext cx="8229600" cy="4951325"/>
          </a:xfrm>
        </p:spPr>
        <p:txBody>
          <a:bodyPr>
            <a:normAutofit/>
          </a:bodyPr>
          <a:lstStyle/>
          <a:p>
            <a:pPr lvl="3"/>
            <a:endParaRPr lang="en-US" sz="1400" dirty="0">
              <a:latin typeface="Arial Black" pitchFamily="34" charset="0"/>
            </a:endParaRPr>
          </a:p>
          <a:p>
            <a:endParaRPr lang="en-US" dirty="0"/>
          </a:p>
        </p:txBody>
      </p:sp>
      <p:sp>
        <p:nvSpPr>
          <p:cNvPr id="4" name="TextBox 3"/>
          <p:cNvSpPr txBox="1"/>
          <p:nvPr/>
        </p:nvSpPr>
        <p:spPr>
          <a:xfrm>
            <a:off x="350520" y="752891"/>
            <a:ext cx="8519160" cy="5940088"/>
          </a:xfrm>
          <a:prstGeom prst="rect">
            <a:avLst/>
          </a:prstGeom>
          <a:noFill/>
        </p:spPr>
        <p:txBody>
          <a:bodyPr wrap="square" rtlCol="0">
            <a:spAutoFit/>
          </a:bodyPr>
          <a:lstStyle/>
          <a:p>
            <a:r>
              <a:rPr lang="en-US" sz="2000" dirty="0"/>
              <a:t>Date _______    Person Receiving Information _________________________</a:t>
            </a:r>
          </a:p>
          <a:p>
            <a:r>
              <a:rPr lang="en-US" sz="2000" dirty="0"/>
              <a:t> </a:t>
            </a:r>
          </a:p>
          <a:p>
            <a:r>
              <a:rPr lang="en-US" sz="2000" dirty="0"/>
              <a:t>Job Title __________________________   Phone _______________</a:t>
            </a:r>
          </a:p>
          <a:p>
            <a:r>
              <a:rPr lang="en-US" sz="2000" dirty="0"/>
              <a:t> </a:t>
            </a:r>
          </a:p>
          <a:p>
            <a:r>
              <a:rPr lang="en-US" sz="2000" dirty="0"/>
              <a:t>Victim Name (if available) _________  Victim declined to provide name ______</a:t>
            </a:r>
          </a:p>
          <a:p>
            <a:r>
              <a:rPr lang="en-US" sz="2000" dirty="0"/>
              <a:t> </a:t>
            </a:r>
          </a:p>
          <a:p>
            <a:r>
              <a:rPr lang="en-US" sz="2000" dirty="0"/>
              <a:t>Third Party Name (if available) ____________ Relationship ________________</a:t>
            </a:r>
          </a:p>
          <a:p>
            <a:r>
              <a:rPr lang="en-US" sz="2000" dirty="0"/>
              <a:t> </a:t>
            </a:r>
          </a:p>
          <a:p>
            <a:r>
              <a:rPr lang="en-US" sz="2000" dirty="0"/>
              <a:t>Was crime originally reported to any law enforcement agency?  ___ yes   ___ no</a:t>
            </a:r>
          </a:p>
          <a:p>
            <a:r>
              <a:rPr lang="en-US" sz="2000" dirty="0"/>
              <a:t> </a:t>
            </a:r>
          </a:p>
          <a:p>
            <a:r>
              <a:rPr lang="en-US" sz="2000" dirty="0"/>
              <a:t>If yes, name of police agency ___________________  Date (if known) _______</a:t>
            </a:r>
          </a:p>
          <a:p>
            <a:r>
              <a:rPr lang="en-US" sz="2000" dirty="0"/>
              <a:t> </a:t>
            </a:r>
          </a:p>
          <a:p>
            <a:r>
              <a:rPr lang="en-US" sz="2000" dirty="0"/>
              <a:t>Date Incident Occurred ___________  Location Incident Occurred ____________</a:t>
            </a:r>
          </a:p>
          <a:p>
            <a:r>
              <a:rPr lang="en-US" sz="2000" dirty="0"/>
              <a:t> </a:t>
            </a:r>
          </a:p>
          <a:p>
            <a:r>
              <a:rPr lang="en-US" sz="2000" dirty="0"/>
              <a:t>Crime Occurrence / Description:  ______________________________________</a:t>
            </a:r>
          </a:p>
          <a:p>
            <a:endParaRPr lang="en-US" sz="2000" dirty="0"/>
          </a:p>
          <a:p>
            <a:pPr algn="ctr"/>
            <a:r>
              <a:rPr lang="en-US" sz="2000" b="1" dirty="0"/>
              <a:t>Please return form to the Sinclair Police </a:t>
            </a:r>
            <a:r>
              <a:rPr lang="en-US" sz="2000" b="1"/>
              <a:t>Dispatcher Center, </a:t>
            </a:r>
            <a:r>
              <a:rPr lang="en-US" sz="2000" b="1" dirty="0"/>
              <a:t>room 7112, as soon as information is received. </a:t>
            </a:r>
            <a:endParaRPr lang="en-US" sz="2000" dirty="0"/>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1668495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2257</TotalTime>
  <Words>827</Words>
  <Application>Microsoft Office PowerPoint</Application>
  <PresentationFormat>On-screen Show (4:3)</PresentationFormat>
  <Paragraphs>99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Arial Black</vt:lpstr>
      <vt:lpstr>Calibri</vt:lpstr>
      <vt:lpstr>Office Theme</vt:lpstr>
      <vt:lpstr>Department of Public Safety Campus Security Authorities (CSA) </vt:lpstr>
      <vt:lpstr>Subject Training </vt:lpstr>
      <vt:lpstr>Clery Act and CSA’s</vt:lpstr>
      <vt:lpstr>Clery Act and CSA’s</vt:lpstr>
      <vt:lpstr>Classified CSA Position at SCC</vt:lpstr>
      <vt:lpstr>CSA / Clery Act Requirements</vt:lpstr>
      <vt:lpstr>Reportable Clery Crimes</vt:lpstr>
      <vt:lpstr>How CSA’s Report Crime</vt:lpstr>
      <vt:lpstr>CSA Report Form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Vogelsong</dc:creator>
  <cp:lastModifiedBy>Coss, Michael</cp:lastModifiedBy>
  <cp:revision>184</cp:revision>
  <cp:lastPrinted>2013-03-15T12:15:23Z</cp:lastPrinted>
  <dcterms:created xsi:type="dcterms:W3CDTF">2011-05-19T13:44:44Z</dcterms:created>
  <dcterms:modified xsi:type="dcterms:W3CDTF">2026-03-18T17:42:58Z</dcterms:modified>
</cp:coreProperties>
</file>