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256" r:id="rId2"/>
    <p:sldId id="268" r:id="rId3"/>
    <p:sldId id="258" r:id="rId4"/>
    <p:sldId id="265" r:id="rId5"/>
    <p:sldId id="259" r:id="rId6"/>
    <p:sldId id="269" r:id="rId7"/>
    <p:sldId id="261" r:id="rId8"/>
    <p:sldId id="267" r:id="rId9"/>
    <p:sldId id="264" r:id="rId10"/>
    <p:sldId id="270" r:id="rId11"/>
    <p:sldId id="271" r:id="rId12"/>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858003-7D07-4E44-A967-0FB0461A5576}" v="1" dt="2026-03-18T16:58:35.5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3" d="100"/>
          <a:sy n="93" d="100"/>
        </p:scale>
        <p:origin x="1782"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5" d="100"/>
          <a:sy n="75" d="100"/>
        </p:scale>
        <p:origin x="-175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ss, Michael" userId="db8da8fc-3aed-4968-a443-a131c474e70b" providerId="ADAL" clId="{0F44A28D-DADA-431B-973C-1D087424B5B3}"/>
    <pc:docChg chg="custSel delSld modSld">
      <pc:chgData name="Coss, Michael" userId="db8da8fc-3aed-4968-a443-a131c474e70b" providerId="ADAL" clId="{0F44A28D-DADA-431B-973C-1D087424B5B3}" dt="2026-03-18T17:18:22.529" v="85" actId="113"/>
      <pc:docMkLst>
        <pc:docMk/>
      </pc:docMkLst>
      <pc:sldChg chg="modSp">
        <pc:chgData name="Coss, Michael" userId="db8da8fc-3aed-4968-a443-a131c474e70b" providerId="ADAL" clId="{0F44A28D-DADA-431B-973C-1D087424B5B3}" dt="2026-03-18T16:58:35.522" v="0" actId="14826"/>
        <pc:sldMkLst>
          <pc:docMk/>
          <pc:sldMk cId="3399039820" sldId="256"/>
        </pc:sldMkLst>
        <pc:picChg chg="mod">
          <ac:chgData name="Coss, Michael" userId="db8da8fc-3aed-4968-a443-a131c474e70b" providerId="ADAL" clId="{0F44A28D-DADA-431B-973C-1D087424B5B3}" dt="2026-03-18T16:58:35.522" v="0" actId="14826"/>
          <ac:picMkLst>
            <pc:docMk/>
            <pc:sldMk cId="3399039820" sldId="256"/>
            <ac:picMk id="1027" creationId="{00000000-0000-0000-0000-000000000000}"/>
          </ac:picMkLst>
        </pc:picChg>
      </pc:sldChg>
      <pc:sldChg chg="modSp mod">
        <pc:chgData name="Coss, Michael" userId="db8da8fc-3aed-4968-a443-a131c474e70b" providerId="ADAL" clId="{0F44A28D-DADA-431B-973C-1D087424B5B3}" dt="2026-03-18T17:17:52.847" v="83" actId="122"/>
        <pc:sldMkLst>
          <pc:docMk/>
          <pc:sldMk cId="1115047339" sldId="267"/>
        </pc:sldMkLst>
        <pc:spChg chg="mod">
          <ac:chgData name="Coss, Michael" userId="db8da8fc-3aed-4968-a443-a131c474e70b" providerId="ADAL" clId="{0F44A28D-DADA-431B-973C-1D087424B5B3}" dt="2026-03-18T17:17:52.847" v="83" actId="122"/>
          <ac:spMkLst>
            <pc:docMk/>
            <pc:sldMk cId="1115047339" sldId="267"/>
            <ac:spMk id="3" creationId="{00000000-0000-0000-0000-000000000000}"/>
          </ac:spMkLst>
        </pc:spChg>
      </pc:sldChg>
      <pc:sldChg chg="delSp modSp mod">
        <pc:chgData name="Coss, Michael" userId="db8da8fc-3aed-4968-a443-a131c474e70b" providerId="ADAL" clId="{0F44A28D-DADA-431B-973C-1D087424B5B3}" dt="2026-03-18T17:17:09.306" v="82" actId="1076"/>
        <pc:sldMkLst>
          <pc:docMk/>
          <pc:sldMk cId="1582001650" sldId="268"/>
        </pc:sldMkLst>
        <pc:picChg chg="del">
          <ac:chgData name="Coss, Michael" userId="db8da8fc-3aed-4968-a443-a131c474e70b" providerId="ADAL" clId="{0F44A28D-DADA-431B-973C-1D087424B5B3}" dt="2026-03-18T17:00:05.365" v="1" actId="21"/>
          <ac:picMkLst>
            <pc:docMk/>
            <pc:sldMk cId="1582001650" sldId="268"/>
            <ac:picMk id="5" creationId="{00000000-0000-0000-0000-000000000000}"/>
          </ac:picMkLst>
        </pc:picChg>
        <pc:picChg chg="mod">
          <ac:chgData name="Coss, Michael" userId="db8da8fc-3aed-4968-a443-a131c474e70b" providerId="ADAL" clId="{0F44A28D-DADA-431B-973C-1D087424B5B3}" dt="2026-03-18T17:17:09.306" v="82" actId="1076"/>
          <ac:picMkLst>
            <pc:docMk/>
            <pc:sldMk cId="1582001650" sldId="268"/>
            <ac:picMk id="6" creationId="{00000000-0000-0000-0000-000000000000}"/>
          </ac:picMkLst>
        </pc:picChg>
      </pc:sldChg>
      <pc:sldChg chg="modSp mod">
        <pc:chgData name="Coss, Michael" userId="db8da8fc-3aed-4968-a443-a131c474e70b" providerId="ADAL" clId="{0F44A28D-DADA-431B-973C-1D087424B5B3}" dt="2026-03-18T17:18:22.529" v="85" actId="113"/>
        <pc:sldMkLst>
          <pc:docMk/>
          <pc:sldMk cId="4191086161" sldId="271"/>
        </pc:sldMkLst>
        <pc:spChg chg="mod">
          <ac:chgData name="Coss, Michael" userId="db8da8fc-3aed-4968-a443-a131c474e70b" providerId="ADAL" clId="{0F44A28D-DADA-431B-973C-1D087424B5B3}" dt="2026-03-18T17:18:22.529" v="85" actId="113"/>
          <ac:spMkLst>
            <pc:docMk/>
            <pc:sldMk cId="4191086161" sldId="271"/>
            <ac:spMk id="3" creationId="{00000000-0000-0000-0000-000000000000}"/>
          </ac:spMkLst>
        </pc:spChg>
      </pc:sldChg>
      <pc:sldChg chg="del">
        <pc:chgData name="Coss, Michael" userId="db8da8fc-3aed-4968-a443-a131c474e70b" providerId="ADAL" clId="{0F44A28D-DADA-431B-973C-1D087424B5B3}" dt="2026-03-18T17:16:57.476" v="81" actId="2696"/>
        <pc:sldMkLst>
          <pc:docMk/>
          <pc:sldMk cId="3015526952" sldId="27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305CCC72-1163-4965-BBDE-1F7BA9AEAE5F}" type="datetimeFigureOut">
              <a:rPr lang="en-US" smtClean="0"/>
              <a:pPr/>
              <a:t>3/18/2026</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FBBF8D3-0144-48B7-B292-EF75B4F5694F}" type="slidenum">
              <a:rPr lang="en-US" smtClean="0"/>
              <a:pPr/>
              <a:t>‹#›</a:t>
            </a:fld>
            <a:endParaRPr lang="en-US" dirty="0"/>
          </a:p>
        </p:txBody>
      </p:sp>
    </p:spTree>
    <p:extLst>
      <p:ext uri="{BB962C8B-B14F-4D97-AF65-F5344CB8AC3E}">
        <p14:creationId xmlns:p14="http://schemas.microsoft.com/office/powerpoint/2010/main" val="1230826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39453EE1-280E-4DCE-92AE-8E35D0492D5C}" type="datetimeFigureOut">
              <a:rPr lang="en-US" smtClean="0"/>
              <a:pPr/>
              <a:t>3/18/2026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D2E23DE9-0EE7-417B-BF09-2542AF0410E7}" type="slidenum">
              <a:rPr lang="en-US" smtClean="0"/>
              <a:pPr/>
              <a:t>‹#›</a:t>
            </a:fld>
            <a:endParaRPr lang="en-US" dirty="0"/>
          </a:p>
        </p:txBody>
      </p:sp>
    </p:spTree>
    <p:extLst>
      <p:ext uri="{BB962C8B-B14F-4D97-AF65-F5344CB8AC3E}">
        <p14:creationId xmlns:p14="http://schemas.microsoft.com/office/powerpoint/2010/main" val="1980697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6543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442976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spTree>
    <p:extLst>
      <p:ext uri="{BB962C8B-B14F-4D97-AF65-F5344CB8AC3E}">
        <p14:creationId xmlns:p14="http://schemas.microsoft.com/office/powerpoint/2010/main" val="142159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96625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87753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1055798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426058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BF93C6-40B2-1C49-915E-B8D660DA5252}" type="slidenum">
              <a:rPr lang="en-US" smtClean="0"/>
              <a:pPr/>
              <a:t>‹#›</a:t>
            </a:fld>
            <a:endParaRPr lang="en-US" dirty="0"/>
          </a:p>
        </p:txBody>
      </p:sp>
      <p:pic>
        <p:nvPicPr>
          <p:cNvPr id="8" name="Picture 7"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1713419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8BF93C6-40B2-1C49-915E-B8D660DA5252}" type="slidenum">
              <a:rPr lang="en-US" smtClean="0"/>
              <a:pPr/>
              <a:t>‹#›</a:t>
            </a:fld>
            <a:endParaRPr lang="en-US" dirty="0"/>
          </a:p>
        </p:txBody>
      </p:sp>
      <p:pic>
        <p:nvPicPr>
          <p:cNvPr id="10" name="Picture 9"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309069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8BF93C6-40B2-1C49-915E-B8D660DA5252}" type="slidenum">
              <a:rPr lang="en-US" smtClean="0"/>
              <a:pPr/>
              <a:t>‹#›</a:t>
            </a:fld>
            <a:endParaRPr lang="en-US" dirty="0"/>
          </a:p>
        </p:txBody>
      </p:sp>
      <p:pic>
        <p:nvPicPr>
          <p:cNvPr id="6" name="Picture 5"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2187855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8BF93C6-40B2-1C49-915E-B8D660DA5252}" type="slidenum">
              <a:rPr lang="en-US" smtClean="0"/>
              <a:pPr/>
              <a:t>‹#›</a:t>
            </a:fld>
            <a:endParaRPr lang="en-US" dirty="0"/>
          </a:p>
        </p:txBody>
      </p:sp>
      <p:pic>
        <p:nvPicPr>
          <p:cNvPr id="5" name="Picture 4"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778134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BF93C6-40B2-1C49-915E-B8D660DA5252}" type="slidenum">
              <a:rPr lang="en-US" smtClean="0"/>
              <a:pPr/>
              <a:t>‹#›</a:t>
            </a:fld>
            <a:endParaRPr lang="en-US" dirty="0"/>
          </a:p>
        </p:txBody>
      </p:sp>
      <p:pic>
        <p:nvPicPr>
          <p:cNvPr id="8" name="Picture 7"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1928920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BF93C6-40B2-1C49-915E-B8D660DA5252}" type="slidenum">
              <a:rPr lang="en-US" smtClean="0"/>
              <a:pPr/>
              <a:t>‹#›</a:t>
            </a:fld>
            <a:endParaRPr lang="en-US" dirty="0"/>
          </a:p>
        </p:txBody>
      </p:sp>
      <p:pic>
        <p:nvPicPr>
          <p:cNvPr id="8" name="Picture 7"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4073008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BF93C6-40B2-1C49-915E-B8D660DA5252}" type="slidenum">
              <a:rPr lang="en-US" smtClean="0"/>
              <a:pPr/>
              <a:t>‹#›</a:t>
            </a:fld>
            <a:endParaRPr lang="en-US" dirty="0"/>
          </a:p>
        </p:txBody>
      </p:sp>
    </p:spTree>
    <p:extLst>
      <p:ext uri="{BB962C8B-B14F-4D97-AF65-F5344CB8AC3E}">
        <p14:creationId xmlns:p14="http://schemas.microsoft.com/office/powerpoint/2010/main" val="995138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685800" y="2898843"/>
            <a:ext cx="7772400" cy="1984442"/>
          </a:xfrm>
        </p:spPr>
        <p:txBody>
          <a:bodyPr>
            <a:normAutofit/>
          </a:bodyPr>
          <a:lstStyle/>
          <a:p>
            <a:r>
              <a:rPr lang="en-US" sz="3200" dirty="0">
                <a:latin typeface="Arial Black" pitchFamily="34" charset="0"/>
              </a:rPr>
              <a:t>Department of Public Safety</a:t>
            </a:r>
            <a:br>
              <a:rPr lang="en-US" sz="3200" dirty="0">
                <a:latin typeface="Arial Black" pitchFamily="34" charset="0"/>
              </a:rPr>
            </a:br>
            <a:r>
              <a:rPr lang="en-US" sz="3200" dirty="0">
                <a:latin typeface="Arial Black" pitchFamily="34" charset="0"/>
              </a:rPr>
              <a:t>Bystander Intervention</a:t>
            </a:r>
            <a:br>
              <a:rPr lang="en-US" sz="3200" dirty="0">
                <a:latin typeface="Arial Black" pitchFamily="34" charset="0"/>
              </a:rPr>
            </a:br>
            <a:endParaRPr lang="en-US" sz="3200" dirty="0">
              <a:latin typeface="Arial Black" pitchFamily="34" charset="0"/>
            </a:endParaRPr>
          </a:p>
        </p:txBody>
      </p:sp>
      <p:sp>
        <p:nvSpPr>
          <p:cNvPr id="10" name="Subtitle 9"/>
          <p:cNvSpPr>
            <a:spLocks noGrp="1"/>
          </p:cNvSpPr>
          <p:nvPr>
            <p:ph type="subTitle" idx="1"/>
          </p:nvPr>
        </p:nvSpPr>
        <p:spPr>
          <a:xfrm>
            <a:off x="1371600" y="4429759"/>
            <a:ext cx="6400800" cy="2051427"/>
          </a:xfrm>
        </p:spPr>
        <p:txBody>
          <a:bodyPr/>
          <a:lstStyle/>
          <a:p>
            <a:endParaRPr lang="en-US" dirty="0"/>
          </a:p>
          <a:p>
            <a:endParaRPr lang="en-US" dirty="0"/>
          </a:p>
          <a:p>
            <a:endParaRPr lang="en-US" dirty="0"/>
          </a:p>
        </p:txBody>
      </p:sp>
      <p:pic>
        <p:nvPicPr>
          <p:cNvPr id="1027" name="Picture 3"/>
          <p:cNvPicPr>
            <a:picLocks noChangeAspect="1" noChangeArrowheads="1"/>
          </p:cNvPicPr>
          <p:nvPr/>
        </p:nvPicPr>
        <p:blipFill>
          <a:blip r:embed="rId3"/>
          <a:srcRect/>
          <a:stretch/>
        </p:blipFill>
        <p:spPr bwMode="auto">
          <a:xfrm>
            <a:off x="3743010" y="4241362"/>
            <a:ext cx="1657979" cy="225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9039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anose="020B0A04020102020204" pitchFamily="34" charset="0"/>
              </a:rPr>
              <a:t>Everyday Interventions </a:t>
            </a:r>
          </a:p>
        </p:txBody>
      </p:sp>
      <p:sp>
        <p:nvSpPr>
          <p:cNvPr id="3" name="Content Placeholder 2"/>
          <p:cNvSpPr>
            <a:spLocks noGrp="1"/>
          </p:cNvSpPr>
          <p:nvPr>
            <p:ph idx="1"/>
          </p:nvPr>
        </p:nvSpPr>
        <p:spPr>
          <a:xfrm>
            <a:off x="904672" y="1417638"/>
            <a:ext cx="7782128" cy="4708525"/>
          </a:xfrm>
        </p:spPr>
        <p:txBody>
          <a:bodyPr>
            <a:normAutofit/>
          </a:bodyPr>
          <a:lstStyle/>
          <a:p>
            <a:r>
              <a:rPr lang="en-US" sz="2000" dirty="0"/>
              <a:t>Discourage victim-blaming, while shifting responsibility from victims to perpetrators.</a:t>
            </a:r>
          </a:p>
          <a:p>
            <a:pPr marL="0" indent="0">
              <a:buNone/>
            </a:pPr>
            <a:endParaRPr lang="en-US" sz="2000" dirty="0"/>
          </a:p>
          <a:p>
            <a:r>
              <a:rPr lang="en-US" sz="2000" dirty="0"/>
              <a:t>Do not engage in sexually inappropriate conversations.</a:t>
            </a:r>
          </a:p>
          <a:p>
            <a:pPr marL="0" indent="0">
              <a:buNone/>
            </a:pPr>
            <a:endParaRPr lang="en-US" sz="2000" dirty="0"/>
          </a:p>
          <a:p>
            <a:r>
              <a:rPr lang="en-US" sz="2000" dirty="0"/>
              <a:t>Speak out against negative social norms:</a:t>
            </a:r>
          </a:p>
          <a:p>
            <a:pPr lvl="1"/>
            <a:r>
              <a:rPr lang="en-US" sz="2000" dirty="0"/>
              <a:t>For instance, the social legitimacy of obtaining sex from an intoxicated person.</a:t>
            </a:r>
          </a:p>
          <a:p>
            <a:pPr lvl="1"/>
            <a:r>
              <a:rPr lang="en-US" sz="2000" dirty="0"/>
              <a:t>“She was asking for it” myth.</a:t>
            </a:r>
          </a:p>
          <a:p>
            <a:endParaRPr lang="en-US" dirty="0"/>
          </a:p>
        </p:txBody>
      </p:sp>
    </p:spTree>
    <p:extLst>
      <p:ext uri="{BB962C8B-B14F-4D97-AF65-F5344CB8AC3E}">
        <p14:creationId xmlns:p14="http://schemas.microsoft.com/office/powerpoint/2010/main" val="1673413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anose="020B0A04020102020204" pitchFamily="34" charset="0"/>
              </a:rPr>
              <a:t>Step In &amp; Step Up!</a:t>
            </a:r>
          </a:p>
        </p:txBody>
      </p:sp>
      <p:sp>
        <p:nvSpPr>
          <p:cNvPr id="3" name="Content Placeholder 2"/>
          <p:cNvSpPr>
            <a:spLocks noGrp="1"/>
          </p:cNvSpPr>
          <p:nvPr>
            <p:ph idx="1"/>
          </p:nvPr>
        </p:nvSpPr>
        <p:spPr>
          <a:xfrm>
            <a:off x="457200" y="1417638"/>
            <a:ext cx="8229600" cy="4708525"/>
          </a:xfrm>
        </p:spPr>
        <p:txBody>
          <a:bodyPr>
            <a:normAutofit/>
          </a:bodyPr>
          <a:lstStyle/>
          <a:p>
            <a:pPr marL="0" indent="0">
              <a:buNone/>
            </a:pPr>
            <a:endParaRPr lang="en-US" dirty="0"/>
          </a:p>
          <a:p>
            <a:pPr marL="0" indent="0" algn="ctr">
              <a:buNone/>
              <a:defRPr/>
            </a:pPr>
            <a:r>
              <a:rPr lang="en-US" sz="2000" b="1" i="1" dirty="0"/>
              <a:t>“In the end we will not remember the words of our enemies, but the silence of our friends” –Dr. Martin Luther King Jr</a:t>
            </a:r>
            <a:r>
              <a:rPr lang="en-US" sz="2000" i="1" dirty="0"/>
              <a:t>.</a:t>
            </a:r>
          </a:p>
          <a:p>
            <a:pPr marL="0" indent="0" algn="ctr">
              <a:buNone/>
              <a:defRPr/>
            </a:pPr>
            <a:endParaRPr lang="en-US" sz="2000" i="1" dirty="0"/>
          </a:p>
          <a:p>
            <a:pPr>
              <a:defRPr/>
            </a:pPr>
            <a:r>
              <a:rPr lang="en-US" sz="2000" dirty="0"/>
              <a:t>Will you pledge to step up and engage in bystander intervention?</a:t>
            </a:r>
          </a:p>
          <a:p>
            <a:pPr marL="0" indent="0">
              <a:buNone/>
              <a:defRPr/>
            </a:pPr>
            <a:endParaRPr lang="en-US" sz="2000" dirty="0"/>
          </a:p>
          <a:p>
            <a:pPr>
              <a:defRPr/>
            </a:pPr>
            <a:r>
              <a:rPr lang="en-US" sz="2000" dirty="0"/>
              <a:t>Will you teach others about bystander intervention? As opposed to being the bystander who stands by and does nothing, we want to create a culture of bystanders who are actively engaged in the prevention of violence.</a:t>
            </a:r>
          </a:p>
          <a:p>
            <a:pPr>
              <a:defRPr/>
            </a:pPr>
            <a:r>
              <a:rPr lang="en-US" sz="2000" b="1" dirty="0">
                <a:solidFill>
                  <a:schemeClr val="accent1"/>
                </a:solidFill>
                <a:latin typeface="Calibri" panose="020F0502020204030204" pitchFamily="34" charset="0"/>
                <a:ea typeface="Calibri" panose="020F0502020204030204" pitchFamily="34" charset="0"/>
                <a:cs typeface="Calibri" panose="020F0502020204030204" pitchFamily="34" charset="0"/>
              </a:rPr>
              <a:t>Contact Sinclair Police at (937) 512 2700 or dial 911 from any campus phone.</a:t>
            </a:r>
          </a:p>
          <a:p>
            <a:endParaRPr lang="en-US" dirty="0"/>
          </a:p>
        </p:txBody>
      </p:sp>
    </p:spTree>
    <p:extLst>
      <p:ext uri="{BB962C8B-B14F-4D97-AF65-F5344CB8AC3E}">
        <p14:creationId xmlns:p14="http://schemas.microsoft.com/office/powerpoint/2010/main" val="4191086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anose="020B0A04020102020204" pitchFamily="34" charset="0"/>
              </a:rPr>
              <a:t>Bystander Intervention Training </a:t>
            </a:r>
          </a:p>
        </p:txBody>
      </p:sp>
      <p:sp>
        <p:nvSpPr>
          <p:cNvPr id="3" name="Content Placeholder 2"/>
          <p:cNvSpPr>
            <a:spLocks noGrp="1"/>
          </p:cNvSpPr>
          <p:nvPr>
            <p:ph idx="1"/>
          </p:nvPr>
        </p:nvSpPr>
        <p:spPr>
          <a:xfrm>
            <a:off x="457200" y="1306286"/>
            <a:ext cx="8229600" cy="4819877"/>
          </a:xfrm>
        </p:spPr>
        <p:txBody>
          <a:bodyPr>
            <a:normAutofit/>
          </a:bodyPr>
          <a:lstStyle/>
          <a:p>
            <a:endParaRPr lang="en-US" dirty="0"/>
          </a:p>
          <a:p>
            <a:endParaRPr lang="en-US" dirty="0"/>
          </a:p>
        </p:txBody>
      </p:sp>
      <p:sp>
        <p:nvSpPr>
          <p:cNvPr id="4" name="TextBox 3"/>
          <p:cNvSpPr txBox="1"/>
          <p:nvPr/>
        </p:nvSpPr>
        <p:spPr>
          <a:xfrm>
            <a:off x="2353656" y="1622625"/>
            <a:ext cx="6634263" cy="4401205"/>
          </a:xfrm>
          <a:prstGeom prst="rect">
            <a:avLst/>
          </a:prstGeom>
          <a:noFill/>
        </p:spPr>
        <p:txBody>
          <a:bodyPr wrap="square" rtlCol="0">
            <a:spAutoFit/>
          </a:bodyPr>
          <a:lstStyle/>
          <a:p>
            <a:r>
              <a:rPr lang="en-US" sz="2000" dirty="0"/>
              <a:t>The Department of Public Safety and Sinclair Police take pride in maintaining a safe campus for staff, faculty, students and visitors. </a:t>
            </a:r>
          </a:p>
          <a:p>
            <a:endParaRPr lang="en-US" sz="2000" dirty="0"/>
          </a:p>
          <a:p>
            <a:r>
              <a:rPr lang="en-US" sz="2000" dirty="0"/>
              <a:t>This PowerPoint© presentation is part of the department’s on-going program to provide informative training that the campus community may study and learn from. </a:t>
            </a:r>
          </a:p>
          <a:p>
            <a:endParaRPr lang="en-US" sz="2000" dirty="0"/>
          </a:p>
          <a:p>
            <a:r>
              <a:rPr lang="en-US" sz="2000" dirty="0"/>
              <a:t>Sinclair Police officers that patrol the campus are available to answer any questions. </a:t>
            </a:r>
          </a:p>
          <a:p>
            <a:endParaRPr lang="en-US" sz="2000" dirty="0"/>
          </a:p>
          <a:p>
            <a:r>
              <a:rPr lang="en-US" sz="2000" dirty="0"/>
              <a:t>In addition, the Sinclair Police Speaker’s Bureau can provide an officer to speak to any campus group by contacting the department at (937) 512-2700.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920" y="3117832"/>
            <a:ext cx="1860820" cy="456971"/>
          </a:xfrm>
          <a:prstGeom prst="rect">
            <a:avLst/>
          </a:prstGeom>
        </p:spPr>
      </p:pic>
    </p:spTree>
    <p:extLst>
      <p:ext uri="{BB962C8B-B14F-4D97-AF65-F5344CB8AC3E}">
        <p14:creationId xmlns:p14="http://schemas.microsoft.com/office/powerpoint/2010/main" val="1582001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3932"/>
            <a:ext cx="8229600" cy="843706"/>
          </a:xfrm>
        </p:spPr>
        <p:txBody>
          <a:bodyPr>
            <a:noAutofit/>
          </a:bodyPr>
          <a:lstStyle/>
          <a:p>
            <a:r>
              <a:rPr lang="en-US" sz="3200" b="1" dirty="0">
                <a:latin typeface="Arial Black" panose="020B0A04020102020204" pitchFamily="34" charset="0"/>
              </a:rPr>
              <a:t>Tips for Bystanders </a:t>
            </a:r>
            <a:br>
              <a:rPr lang="en-US" sz="3200" b="1" dirty="0">
                <a:latin typeface="Arial Black" panose="020B0A04020102020204" pitchFamily="34" charset="0"/>
              </a:rPr>
            </a:br>
            <a:r>
              <a:rPr lang="en-US" sz="3200" b="1" dirty="0">
                <a:latin typeface="Arial Black" panose="020B0A04020102020204" pitchFamily="34" charset="0"/>
              </a:rPr>
              <a:t>It Only Takes One Person</a:t>
            </a:r>
            <a:br>
              <a:rPr lang="en-US" sz="3200" b="1" dirty="0">
                <a:latin typeface="Arial Black" panose="020B0A04020102020204" pitchFamily="34" charset="0"/>
              </a:rPr>
            </a:br>
            <a:endParaRPr lang="en-US" sz="3200" b="1" dirty="0">
              <a:latin typeface="Arial Black" panose="020B0A04020102020204" pitchFamily="34" charset="0"/>
            </a:endParaRPr>
          </a:p>
        </p:txBody>
      </p:sp>
      <p:sp>
        <p:nvSpPr>
          <p:cNvPr id="3" name="Content Placeholder 2"/>
          <p:cNvSpPr>
            <a:spLocks noGrp="1"/>
          </p:cNvSpPr>
          <p:nvPr>
            <p:ph idx="1"/>
          </p:nvPr>
        </p:nvSpPr>
        <p:spPr/>
        <p:txBody>
          <a:bodyPr>
            <a:normAutofit/>
          </a:bodyPr>
          <a:lstStyle/>
          <a:p>
            <a:r>
              <a:rPr lang="en-US" sz="2000" dirty="0"/>
              <a:t>If you see something, </a:t>
            </a:r>
            <a:r>
              <a:rPr lang="en-US" sz="2000" u="sng" dirty="0"/>
              <a:t>SAY SOMETHING</a:t>
            </a:r>
            <a:r>
              <a:rPr lang="en-US" sz="2000" dirty="0"/>
              <a:t>! Everyone has a role in preventing sexual violence. </a:t>
            </a:r>
          </a:p>
          <a:p>
            <a:pPr marL="0" indent="0">
              <a:buNone/>
            </a:pPr>
            <a:endParaRPr lang="en-US" sz="2000" dirty="0"/>
          </a:p>
          <a:p>
            <a:pPr fontAlgn="t"/>
            <a:r>
              <a:rPr lang="en-US" sz="2000" dirty="0"/>
              <a:t>Bystanders are the largest group of people involved in violence - they greatly outnumber both the perpetrators and the victims. Bystanders have a range of involvement in assaults.</a:t>
            </a:r>
          </a:p>
          <a:p>
            <a:pPr marL="0" indent="0" fontAlgn="t">
              <a:buNone/>
            </a:pPr>
            <a:endParaRPr lang="en-US" sz="2000" dirty="0"/>
          </a:p>
          <a:p>
            <a:pPr fontAlgn="t"/>
            <a:r>
              <a:rPr lang="en-US" sz="2000" dirty="0"/>
              <a:t>Some know that a specific assault is happening or will happen, some see an assault or potential assault in progress, and some know that assaults do happen. </a:t>
            </a:r>
          </a:p>
          <a:p>
            <a:endParaRPr lang="en-US" dirty="0">
              <a:latin typeface="Arial Black" panose="020B0A04020102020204" pitchFamily="34" charset="0"/>
            </a:endParaRPr>
          </a:p>
        </p:txBody>
      </p:sp>
    </p:spTree>
    <p:extLst>
      <p:ext uri="{BB962C8B-B14F-4D97-AF65-F5344CB8AC3E}">
        <p14:creationId xmlns:p14="http://schemas.microsoft.com/office/powerpoint/2010/main" val="2657545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anose="020B0A04020102020204" pitchFamily="34" charset="0"/>
              </a:rPr>
              <a:t>Bystander Definitions </a:t>
            </a:r>
          </a:p>
        </p:txBody>
      </p:sp>
      <p:sp>
        <p:nvSpPr>
          <p:cNvPr id="3" name="Content Placeholder 2"/>
          <p:cNvSpPr>
            <a:spLocks noGrp="1"/>
          </p:cNvSpPr>
          <p:nvPr>
            <p:ph idx="1"/>
          </p:nvPr>
        </p:nvSpPr>
        <p:spPr>
          <a:xfrm>
            <a:off x="457200" y="1600200"/>
            <a:ext cx="8229600" cy="1464013"/>
          </a:xfrm>
        </p:spPr>
        <p:txBody>
          <a:bodyPr>
            <a:normAutofit/>
          </a:bodyPr>
          <a:lstStyle/>
          <a:p>
            <a:pPr lvl="3"/>
            <a:endParaRPr lang="en-US" sz="1400" dirty="0">
              <a:latin typeface="Arial Black" pitchFamily="34" charset="0"/>
            </a:endParaRPr>
          </a:p>
          <a:p>
            <a:pPr marL="0" indent="0">
              <a:buNone/>
            </a:pPr>
            <a:endParaRPr lang="en-US" dirty="0"/>
          </a:p>
        </p:txBody>
      </p:sp>
      <p:sp>
        <p:nvSpPr>
          <p:cNvPr id="4" name="TextBox 3"/>
          <p:cNvSpPr txBox="1"/>
          <p:nvPr/>
        </p:nvSpPr>
        <p:spPr>
          <a:xfrm>
            <a:off x="1805354" y="1600200"/>
            <a:ext cx="6171327" cy="1323439"/>
          </a:xfrm>
          <a:prstGeom prst="rect">
            <a:avLst/>
          </a:prstGeom>
          <a:noFill/>
        </p:spPr>
        <p:txBody>
          <a:bodyPr wrap="square" rtlCol="0">
            <a:spAutoFit/>
          </a:bodyPr>
          <a:lstStyle/>
          <a:p>
            <a:pPr marL="285750" indent="-285750">
              <a:buFont typeface="Arial" panose="020B0604020202020204" pitchFamily="34" charset="0"/>
              <a:buChar char="•"/>
            </a:pPr>
            <a:r>
              <a:rPr lang="en-US" sz="2000" b="1" i="1" u="sng" dirty="0">
                <a:solidFill>
                  <a:schemeClr val="tx2">
                    <a:lumMod val="60000"/>
                    <a:lumOff val="40000"/>
                  </a:schemeClr>
                </a:solidFill>
              </a:rPr>
              <a:t>Bystander</a:t>
            </a:r>
            <a:r>
              <a:rPr lang="en-US" sz="2000" dirty="0"/>
              <a:t>- A person who witnesses an act of violence.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b="1" u="sng" dirty="0">
                <a:solidFill>
                  <a:schemeClr val="tx2">
                    <a:lumMod val="60000"/>
                    <a:lumOff val="40000"/>
                  </a:schemeClr>
                </a:solidFill>
              </a:rPr>
              <a:t>Bystander Effect </a:t>
            </a:r>
            <a:r>
              <a:rPr lang="en-US" sz="2000" b="1" dirty="0">
                <a:solidFill>
                  <a:schemeClr val="bg1">
                    <a:lumMod val="65000"/>
                  </a:schemeClr>
                </a:solidFill>
              </a:rPr>
              <a:t>- </a:t>
            </a:r>
            <a:r>
              <a:rPr lang="en-US" sz="2000" dirty="0"/>
              <a:t>The more bystanders that witness the incident, the </a:t>
            </a:r>
            <a:r>
              <a:rPr lang="en-US" sz="2000" i="1" dirty="0"/>
              <a:t>less likely </a:t>
            </a:r>
            <a:r>
              <a:rPr lang="en-US" sz="2000" dirty="0"/>
              <a:t>they all are to call for help.</a:t>
            </a:r>
          </a:p>
        </p:txBody>
      </p:sp>
    </p:spTree>
    <p:extLst>
      <p:ext uri="{BB962C8B-B14F-4D97-AF65-F5344CB8AC3E}">
        <p14:creationId xmlns:p14="http://schemas.microsoft.com/office/powerpoint/2010/main" val="3733870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Arial Black" panose="020B0A04020102020204" pitchFamily="34" charset="0"/>
              </a:rPr>
              <a:t>Bystander Intentions </a:t>
            </a:r>
          </a:p>
        </p:txBody>
      </p:sp>
      <p:sp>
        <p:nvSpPr>
          <p:cNvPr id="3" name="Content Placeholder 2"/>
          <p:cNvSpPr>
            <a:spLocks noGrp="1"/>
          </p:cNvSpPr>
          <p:nvPr>
            <p:ph idx="1"/>
          </p:nvPr>
        </p:nvSpPr>
        <p:spPr>
          <a:xfrm>
            <a:off x="457200" y="1647930"/>
            <a:ext cx="8229600" cy="4478233"/>
          </a:xfrm>
        </p:spPr>
        <p:txBody>
          <a:bodyPr>
            <a:noAutofit/>
          </a:bodyPr>
          <a:lstStyle/>
          <a:p>
            <a:pPr marL="0" indent="0">
              <a:buNone/>
            </a:pPr>
            <a:endParaRPr lang="en-US" sz="1200" dirty="0">
              <a:latin typeface="Arial Black" panose="020B0A04020102020204" pitchFamily="34" charset="0"/>
            </a:endParaRPr>
          </a:p>
          <a:p>
            <a:endParaRPr lang="en-US" sz="1200" dirty="0">
              <a:latin typeface="Arial Black" panose="020B0A04020102020204" pitchFamily="34" charset="0"/>
            </a:endParaRPr>
          </a:p>
          <a:p>
            <a:endParaRPr lang="en-US" sz="1200" dirty="0">
              <a:latin typeface="Arial Black" panose="020B0A04020102020204" pitchFamily="34" charset="0"/>
            </a:endParaRPr>
          </a:p>
        </p:txBody>
      </p:sp>
      <p:sp>
        <p:nvSpPr>
          <p:cNvPr id="4" name="TextBox 3"/>
          <p:cNvSpPr txBox="1"/>
          <p:nvPr/>
        </p:nvSpPr>
        <p:spPr>
          <a:xfrm>
            <a:off x="1606061" y="1417638"/>
            <a:ext cx="5931877"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t>Aiming to reduce sexual assault victimization and perpetration, while holding perpetrators more accountable for their actions.</a:t>
            </a:r>
          </a:p>
          <a:p>
            <a:endParaRPr lang="en-US" sz="2000" dirty="0"/>
          </a:p>
          <a:p>
            <a:pPr marL="285750" indent="-285750">
              <a:buFont typeface="Arial" panose="020B0604020202020204" pitchFamily="34" charset="0"/>
              <a:buChar char="•"/>
            </a:pPr>
            <a:r>
              <a:rPr lang="en-US" sz="2000" dirty="0"/>
              <a:t>YOU can make a difference!</a:t>
            </a:r>
          </a:p>
          <a:p>
            <a:endParaRPr lang="en-US" sz="2000" dirty="0"/>
          </a:p>
          <a:p>
            <a:pPr marL="285750" indent="-285750" fontAlgn="t">
              <a:buFont typeface="Arial" panose="020B0604020202020204" pitchFamily="34" charset="0"/>
              <a:buChar char="•"/>
            </a:pPr>
            <a:r>
              <a:rPr lang="en-US" sz="2000" dirty="0"/>
              <a:t>Regardless of how close the assault is taking place, you and other bystanders have the power to stop assaults from occurring and to get help for people who have been victimized.</a:t>
            </a:r>
          </a:p>
          <a:p>
            <a:pPr fontAlgn="t"/>
            <a:endParaRPr lang="en-US" sz="2000" dirty="0"/>
          </a:p>
          <a:p>
            <a:pPr marL="285750" indent="-285750" fontAlgn="t">
              <a:buFont typeface="Arial" panose="020B0604020202020204" pitchFamily="34" charset="0"/>
              <a:buChar char="•"/>
            </a:pPr>
            <a:r>
              <a:rPr lang="en-US" sz="2000" dirty="0"/>
              <a:t>We have all been bystanders in our lives, and we will all be in situations where we are bystanders in the future. </a:t>
            </a:r>
          </a:p>
          <a:p>
            <a:endParaRPr lang="en-US" dirty="0">
              <a:latin typeface="Arial" charset="0"/>
            </a:endParaRPr>
          </a:p>
        </p:txBody>
      </p:sp>
    </p:spTree>
    <p:extLst>
      <p:ext uri="{BB962C8B-B14F-4D97-AF65-F5344CB8AC3E}">
        <p14:creationId xmlns:p14="http://schemas.microsoft.com/office/powerpoint/2010/main" val="3429091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anose="020B0A04020102020204" pitchFamily="34" charset="0"/>
              </a:rPr>
              <a:t>How do I know when to intervene?</a:t>
            </a:r>
          </a:p>
        </p:txBody>
      </p:sp>
      <p:sp>
        <p:nvSpPr>
          <p:cNvPr id="3" name="Content Placeholder 2"/>
          <p:cNvSpPr>
            <a:spLocks noGrp="1"/>
          </p:cNvSpPr>
          <p:nvPr>
            <p:ph idx="1"/>
          </p:nvPr>
        </p:nvSpPr>
        <p:spPr>
          <a:xfrm>
            <a:off x="1167318" y="1417638"/>
            <a:ext cx="7519481" cy="4525963"/>
          </a:xfrm>
        </p:spPr>
        <p:txBody>
          <a:bodyPr/>
          <a:lstStyle/>
          <a:p>
            <a:pPr>
              <a:buNone/>
            </a:pPr>
            <a:r>
              <a:rPr lang="en-US" sz="2000" b="1" u="sng" dirty="0"/>
              <a:t>Ask yourself these questions</a:t>
            </a:r>
          </a:p>
          <a:p>
            <a:pPr>
              <a:buNone/>
            </a:pPr>
            <a:endParaRPr lang="en-US" sz="2000" u="sng" dirty="0"/>
          </a:p>
          <a:p>
            <a:r>
              <a:rPr lang="en-US" sz="2000" dirty="0"/>
              <a:t>Is there a potential problem?</a:t>
            </a:r>
          </a:p>
          <a:p>
            <a:pPr marL="0" indent="0">
              <a:buNone/>
            </a:pPr>
            <a:endParaRPr lang="en-US" sz="2000" dirty="0"/>
          </a:p>
          <a:p>
            <a:r>
              <a:rPr lang="en-US" sz="2000" dirty="0"/>
              <a:t>Does someone need help?</a:t>
            </a:r>
          </a:p>
          <a:p>
            <a:pPr marL="0" indent="0">
              <a:buNone/>
            </a:pPr>
            <a:r>
              <a:rPr lang="en-US" sz="2000" dirty="0"/>
              <a:t>                (If YOU were in the same situation, would you want help?)</a:t>
            </a:r>
          </a:p>
          <a:p>
            <a:pPr marL="457200" lvl="1" indent="0">
              <a:buNone/>
            </a:pPr>
            <a:endParaRPr lang="en-US" sz="2000" dirty="0"/>
          </a:p>
          <a:p>
            <a:r>
              <a:rPr lang="en-US" sz="2000" dirty="0"/>
              <a:t>Are you able to help?</a:t>
            </a:r>
          </a:p>
          <a:p>
            <a:pPr marL="0" indent="0">
              <a:buNone/>
            </a:pPr>
            <a:endParaRPr lang="en-US" sz="2000" dirty="0"/>
          </a:p>
          <a:p>
            <a:r>
              <a:rPr lang="en-US" sz="2000" dirty="0"/>
              <a:t>Will anyone else help or stand up for this person if you don’t?</a:t>
            </a:r>
          </a:p>
          <a:p>
            <a:pPr marL="457200" lvl="1" indent="0">
              <a:buNone/>
            </a:pPr>
            <a:r>
              <a:rPr lang="en-US" sz="2000" dirty="0"/>
              <a:t>       (REMEMBER the bystander effect!)</a:t>
            </a:r>
          </a:p>
          <a:p>
            <a:endParaRPr lang="en-US" dirty="0"/>
          </a:p>
        </p:txBody>
      </p:sp>
    </p:spTree>
    <p:extLst>
      <p:ext uri="{BB962C8B-B14F-4D97-AF65-F5344CB8AC3E}">
        <p14:creationId xmlns:p14="http://schemas.microsoft.com/office/powerpoint/2010/main" val="465526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Arial Black" panose="020B0A04020102020204" pitchFamily="34" charset="0"/>
              </a:rPr>
              <a:t>How do I know when to intervene?</a:t>
            </a:r>
          </a:p>
        </p:txBody>
      </p:sp>
      <p:sp>
        <p:nvSpPr>
          <p:cNvPr id="3" name="Content Placeholder 2"/>
          <p:cNvSpPr>
            <a:spLocks noGrp="1"/>
          </p:cNvSpPr>
          <p:nvPr>
            <p:ph idx="1"/>
          </p:nvPr>
        </p:nvSpPr>
        <p:spPr>
          <a:xfrm>
            <a:off x="544749" y="1184174"/>
            <a:ext cx="8463064" cy="5023355"/>
          </a:xfrm>
        </p:spPr>
        <p:txBody>
          <a:bodyPr>
            <a:normAutofit lnSpcReduction="10000"/>
          </a:bodyPr>
          <a:lstStyle/>
          <a:p>
            <a:pPr marL="0" indent="0">
              <a:buNone/>
            </a:pPr>
            <a:r>
              <a:rPr lang="en-US" sz="2400" b="1" dirty="0">
                <a:cs typeface="ＭＳ Ｐゴシック" charset="0"/>
              </a:rPr>
              <a:t>Examples of situations to intervene:</a:t>
            </a:r>
          </a:p>
          <a:p>
            <a:pPr marL="0" indent="0">
              <a:buNone/>
            </a:pPr>
            <a:endParaRPr lang="en-US" sz="2400" b="1" dirty="0">
              <a:cs typeface="ＭＳ Ｐゴシック" charset="0"/>
            </a:endParaRPr>
          </a:p>
          <a:p>
            <a:r>
              <a:rPr lang="en-US" sz="2000" dirty="0">
                <a:cs typeface="ＭＳ Ｐゴシック" charset="0"/>
              </a:rPr>
              <a:t>You’re at a party and you overhear someone’s plan to sexually take advantage of another person.</a:t>
            </a:r>
          </a:p>
          <a:p>
            <a:pPr marL="0" indent="0">
              <a:buNone/>
            </a:pPr>
            <a:endParaRPr lang="en-US" sz="2000" dirty="0">
              <a:cs typeface="ＭＳ Ｐゴシック" charset="0"/>
            </a:endParaRPr>
          </a:p>
          <a:p>
            <a:r>
              <a:rPr lang="en-US" sz="2000" dirty="0">
                <a:cs typeface="ＭＳ Ｐゴシック" charset="0"/>
              </a:rPr>
              <a:t>You hear someone joke about getting someone drunk in order to have sex with them. </a:t>
            </a:r>
          </a:p>
          <a:p>
            <a:pPr marL="0" indent="0">
              <a:buNone/>
            </a:pPr>
            <a:endParaRPr lang="en-US" sz="2000" dirty="0">
              <a:cs typeface="ＭＳ Ｐゴシック" charset="0"/>
            </a:endParaRPr>
          </a:p>
          <a:p>
            <a:r>
              <a:rPr lang="en-US" sz="2000" dirty="0">
                <a:cs typeface="ＭＳ Ｐゴシック" charset="0"/>
              </a:rPr>
              <a:t>You think you see someone slip something into a drink.</a:t>
            </a:r>
          </a:p>
          <a:p>
            <a:pPr marL="0" indent="0">
              <a:buNone/>
            </a:pPr>
            <a:endParaRPr lang="en-US" sz="2000" dirty="0">
              <a:cs typeface="ＭＳ Ｐゴシック" charset="0"/>
            </a:endParaRPr>
          </a:p>
          <a:p>
            <a:r>
              <a:rPr lang="en-US" sz="2000" dirty="0">
                <a:cs typeface="ＭＳ Ｐゴシック" charset="0"/>
              </a:rPr>
              <a:t>You see someone who is clearly impaired being taken away from the party and are unsure of their safety.</a:t>
            </a:r>
          </a:p>
          <a:p>
            <a:pPr marL="0" indent="0">
              <a:buNone/>
            </a:pPr>
            <a:endParaRPr lang="en-US" sz="2000" dirty="0">
              <a:cs typeface="ＭＳ Ｐゴシック" charset="0"/>
            </a:endParaRPr>
          </a:p>
          <a:p>
            <a:r>
              <a:rPr lang="en-US" sz="2000" dirty="0">
                <a:cs typeface="ＭＳ Ｐゴシック" charset="0"/>
              </a:rPr>
              <a:t>You see someone being sexually or physically abused or taken advantage of.</a:t>
            </a:r>
          </a:p>
          <a:p>
            <a:endParaRPr lang="en-US" sz="2000" dirty="0"/>
          </a:p>
        </p:txBody>
      </p:sp>
    </p:spTree>
    <p:extLst>
      <p:ext uri="{BB962C8B-B14F-4D97-AF65-F5344CB8AC3E}">
        <p14:creationId xmlns:p14="http://schemas.microsoft.com/office/powerpoint/2010/main" val="1382031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How do I know when to intervene?</a:t>
            </a:r>
          </a:p>
        </p:txBody>
      </p:sp>
      <p:sp>
        <p:nvSpPr>
          <p:cNvPr id="3" name="Content Placeholder 2"/>
          <p:cNvSpPr>
            <a:spLocks noGrp="1"/>
          </p:cNvSpPr>
          <p:nvPr>
            <p:ph idx="1"/>
          </p:nvPr>
        </p:nvSpPr>
        <p:spPr>
          <a:xfrm>
            <a:off x="680936" y="1279187"/>
            <a:ext cx="8229600" cy="4525963"/>
          </a:xfrm>
        </p:spPr>
        <p:txBody>
          <a:bodyPr>
            <a:normAutofit lnSpcReduction="10000"/>
          </a:bodyPr>
          <a:lstStyle/>
          <a:p>
            <a:pPr algn="ctr">
              <a:buNone/>
            </a:pPr>
            <a:r>
              <a:rPr lang="en-US" sz="2000" b="1" u="sng" dirty="0"/>
              <a:t>Look out for sexually or physically aggressive behaviors:</a:t>
            </a:r>
          </a:p>
          <a:p>
            <a:pPr algn="ctr">
              <a:buNone/>
            </a:pPr>
            <a:endParaRPr lang="en-US" sz="2000" u="sng" dirty="0"/>
          </a:p>
          <a:p>
            <a:r>
              <a:rPr lang="en-US" sz="2000" dirty="0"/>
              <a:t>Inappropriate touching</a:t>
            </a:r>
          </a:p>
          <a:p>
            <a:pPr marL="0" indent="0">
              <a:buNone/>
            </a:pPr>
            <a:endParaRPr lang="en-US" sz="2000" dirty="0"/>
          </a:p>
          <a:p>
            <a:r>
              <a:rPr lang="en-US" sz="2000" dirty="0"/>
              <a:t>Pushing boundaries</a:t>
            </a:r>
          </a:p>
          <a:p>
            <a:pPr marL="0" indent="0">
              <a:buNone/>
            </a:pPr>
            <a:endParaRPr lang="en-US" sz="2000" dirty="0"/>
          </a:p>
          <a:p>
            <a:r>
              <a:rPr lang="en-US" sz="2000" dirty="0"/>
              <a:t>Overly sexual remarks</a:t>
            </a:r>
          </a:p>
          <a:p>
            <a:pPr marL="0" indent="0">
              <a:buNone/>
            </a:pPr>
            <a:endParaRPr lang="en-US" sz="2000" dirty="0"/>
          </a:p>
          <a:p>
            <a:r>
              <a:rPr lang="en-US" sz="2000" dirty="0"/>
              <a:t>Targeting an intoxicated person</a:t>
            </a:r>
          </a:p>
          <a:p>
            <a:pPr marL="0" indent="0">
              <a:buNone/>
            </a:pPr>
            <a:endParaRPr lang="en-US" sz="2000" dirty="0"/>
          </a:p>
          <a:p>
            <a:r>
              <a:rPr lang="en-US" sz="2000" dirty="0"/>
              <a:t>Encouraging or pressuring heavy drinking</a:t>
            </a:r>
          </a:p>
          <a:p>
            <a:pPr marL="0" indent="0">
              <a:buNone/>
            </a:pPr>
            <a:endParaRPr lang="en-US" sz="2000" dirty="0"/>
          </a:p>
          <a:p>
            <a:r>
              <a:rPr lang="en-US" sz="2000" dirty="0"/>
              <a:t>Isolation (i.e., taking someone upstairs, etc.)</a:t>
            </a:r>
          </a:p>
          <a:p>
            <a:endParaRPr lang="en-US" dirty="0"/>
          </a:p>
        </p:txBody>
      </p:sp>
    </p:spTree>
    <p:extLst>
      <p:ext uri="{BB962C8B-B14F-4D97-AF65-F5344CB8AC3E}">
        <p14:creationId xmlns:p14="http://schemas.microsoft.com/office/powerpoint/2010/main" val="1115047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How do I know when to intervene?</a:t>
            </a:r>
          </a:p>
        </p:txBody>
      </p:sp>
      <p:sp>
        <p:nvSpPr>
          <p:cNvPr id="3" name="Content Placeholder 2"/>
          <p:cNvSpPr>
            <a:spLocks noGrp="1"/>
          </p:cNvSpPr>
          <p:nvPr>
            <p:ph idx="1"/>
          </p:nvPr>
        </p:nvSpPr>
        <p:spPr>
          <a:xfrm>
            <a:off x="457200" y="1193901"/>
            <a:ext cx="8686800" cy="4708525"/>
          </a:xfrm>
        </p:spPr>
        <p:txBody>
          <a:bodyPr>
            <a:normAutofit fontScale="77500" lnSpcReduction="20000"/>
          </a:bodyPr>
          <a:lstStyle/>
          <a:p>
            <a:pPr lvl="1"/>
            <a:endParaRPr lang="en-US" dirty="0">
              <a:latin typeface="Arial Black" pitchFamily="34" charset="0"/>
            </a:endParaRPr>
          </a:p>
          <a:p>
            <a:r>
              <a:rPr lang="en-US" sz="2400" dirty="0"/>
              <a:t>When in doubt, trust your </a:t>
            </a:r>
            <a:r>
              <a:rPr lang="en-US" sz="2400" b="1" i="1" dirty="0">
                <a:solidFill>
                  <a:schemeClr val="accent1"/>
                </a:solidFill>
              </a:rPr>
              <a:t>gut instincts!</a:t>
            </a:r>
          </a:p>
          <a:p>
            <a:pPr marL="0" indent="0">
              <a:buNone/>
            </a:pPr>
            <a:endParaRPr lang="en-US" sz="2400" b="1" i="1" dirty="0">
              <a:solidFill>
                <a:schemeClr val="accent1"/>
              </a:solidFill>
            </a:endParaRPr>
          </a:p>
          <a:p>
            <a:pPr fontAlgn="t"/>
            <a:r>
              <a:rPr lang="en-US" sz="2400" dirty="0"/>
              <a:t>The choice becomes whether you are going to be an active bystander who speaks up and says something, or whether you will be a passive bystander who stands by and says nothing.</a:t>
            </a:r>
          </a:p>
          <a:p>
            <a:pPr marL="0" indent="0" fontAlgn="t">
              <a:buNone/>
            </a:pPr>
            <a:endParaRPr lang="en-US" sz="2400" dirty="0"/>
          </a:p>
          <a:p>
            <a:pPr fontAlgn="t"/>
            <a:r>
              <a:rPr lang="en-US" sz="2400" dirty="0"/>
              <a:t>We are not advocating that you risk your own safety in order to be an active bystander. </a:t>
            </a:r>
          </a:p>
          <a:p>
            <a:pPr marL="0" indent="0" fontAlgn="t">
              <a:buNone/>
            </a:pPr>
            <a:endParaRPr lang="en-US" sz="2400" dirty="0"/>
          </a:p>
          <a:p>
            <a:pPr fontAlgn="t"/>
            <a:r>
              <a:rPr lang="en-US" sz="2400" dirty="0"/>
              <a:t>Remember, there is a range of actions that are appropriate, depending on the situation. </a:t>
            </a:r>
          </a:p>
          <a:p>
            <a:pPr marL="0" indent="0" fontAlgn="t">
              <a:buNone/>
            </a:pPr>
            <a:endParaRPr lang="en-US" sz="2400" dirty="0"/>
          </a:p>
          <a:p>
            <a:pPr marL="0" indent="0" algn="ctr" fontAlgn="t">
              <a:buNone/>
            </a:pPr>
            <a:r>
              <a:rPr lang="en-US" sz="2800" b="1" dirty="0">
                <a:solidFill>
                  <a:schemeClr val="tx2">
                    <a:lumMod val="60000"/>
                    <a:lumOff val="40000"/>
                  </a:schemeClr>
                </a:solidFill>
              </a:rPr>
              <a:t>If you or someone else is in immediate danger,</a:t>
            </a:r>
          </a:p>
          <a:p>
            <a:pPr marL="0" indent="0" algn="ctr" fontAlgn="t">
              <a:buNone/>
            </a:pPr>
            <a:r>
              <a:rPr lang="en-US" sz="2800" b="1" dirty="0">
                <a:solidFill>
                  <a:schemeClr val="tx2">
                    <a:lumMod val="60000"/>
                    <a:lumOff val="40000"/>
                  </a:schemeClr>
                </a:solidFill>
              </a:rPr>
              <a:t>call Sinclair Police at (937) 512-2700 </a:t>
            </a:r>
          </a:p>
          <a:p>
            <a:pPr marL="0" indent="0" algn="ctr" fontAlgn="t">
              <a:buNone/>
            </a:pPr>
            <a:r>
              <a:rPr lang="en-US" sz="2800" b="1" dirty="0">
                <a:solidFill>
                  <a:schemeClr val="tx2">
                    <a:lumMod val="60000"/>
                    <a:lumOff val="40000"/>
                  </a:schemeClr>
                </a:solidFill>
              </a:rPr>
              <a:t>or dial 9-1-1 from any campus phone</a:t>
            </a:r>
            <a:r>
              <a:rPr lang="en-US" sz="2800" b="1" dirty="0"/>
              <a:t> </a:t>
            </a:r>
          </a:p>
          <a:p>
            <a:endParaRPr lang="en-US" dirty="0"/>
          </a:p>
          <a:p>
            <a:endParaRPr lang="en-US" dirty="0"/>
          </a:p>
        </p:txBody>
      </p:sp>
    </p:spTree>
    <p:extLst>
      <p:ext uri="{BB962C8B-B14F-4D97-AF65-F5344CB8AC3E}">
        <p14:creationId xmlns:p14="http://schemas.microsoft.com/office/powerpoint/2010/main" val="34009441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3435</TotalTime>
  <Words>772</Words>
  <Application>Microsoft Office PowerPoint</Application>
  <PresentationFormat>On-screen Show (4:3)</PresentationFormat>
  <Paragraphs>96</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ＭＳ Ｐゴシック</vt:lpstr>
      <vt:lpstr>Arial</vt:lpstr>
      <vt:lpstr>Arial Black</vt:lpstr>
      <vt:lpstr>Calibri</vt:lpstr>
      <vt:lpstr>Office Theme</vt:lpstr>
      <vt:lpstr>Department of Public Safety Bystander Intervention </vt:lpstr>
      <vt:lpstr>Bystander Intervention Training </vt:lpstr>
      <vt:lpstr>Tips for Bystanders  It Only Takes One Person </vt:lpstr>
      <vt:lpstr>Bystander Definitions </vt:lpstr>
      <vt:lpstr>Bystander Intentions </vt:lpstr>
      <vt:lpstr>How do I know when to intervene?</vt:lpstr>
      <vt:lpstr>How do I know when to intervene?</vt:lpstr>
      <vt:lpstr>How do I know when to intervene?</vt:lpstr>
      <vt:lpstr>How do I know when to intervene?</vt:lpstr>
      <vt:lpstr>Everyday Interventions </vt:lpstr>
      <vt:lpstr>Step In &amp; Step 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Vogelsong</dc:creator>
  <cp:lastModifiedBy>Coss, Michael</cp:lastModifiedBy>
  <cp:revision>185</cp:revision>
  <cp:lastPrinted>2013-03-15T12:15:23Z</cp:lastPrinted>
  <dcterms:created xsi:type="dcterms:W3CDTF">2011-05-19T13:44:44Z</dcterms:created>
  <dcterms:modified xsi:type="dcterms:W3CDTF">2026-03-18T17:18:24Z</dcterms:modified>
</cp:coreProperties>
</file>