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8" r:id="rId3"/>
    <p:sldId id="265" r:id="rId4"/>
    <p:sldId id="269" r:id="rId5"/>
    <p:sldId id="270" r:id="rId6"/>
    <p:sldId id="271" r:id="rId7"/>
    <p:sldId id="272" r:id="rId8"/>
    <p:sldId id="273" r:id="rId9"/>
    <p:sldId id="274" r:id="rId10"/>
    <p:sldId id="285" r:id="rId11"/>
    <p:sldId id="276" r:id="rId12"/>
    <p:sldId id="275" r:id="rId13"/>
    <p:sldId id="277" r:id="rId14"/>
    <p:sldId id="278" r:id="rId15"/>
    <p:sldId id="279" r:id="rId16"/>
    <p:sldId id="280" r:id="rId17"/>
    <p:sldId id="281" r:id="rId18"/>
    <p:sldId id="282" r:id="rId19"/>
    <p:sldId id="283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17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1752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ss, Michael" userId="db8da8fc-3aed-4968-a443-a131c474e70b" providerId="ADAL" clId="{0F44A28D-DADA-431B-973C-1D087424B5B3}"/>
    <pc:docChg chg="custSel addSld delSld modSld sldOrd">
      <pc:chgData name="Coss, Michael" userId="db8da8fc-3aed-4968-a443-a131c474e70b" providerId="ADAL" clId="{0F44A28D-DADA-431B-973C-1D087424B5B3}" dt="2026-03-20T17:46:39.049" v="358" actId="20577"/>
      <pc:docMkLst>
        <pc:docMk/>
      </pc:docMkLst>
      <pc:sldChg chg="modSp">
        <pc:chgData name="Coss, Michael" userId="db8da8fc-3aed-4968-a443-a131c474e70b" providerId="ADAL" clId="{0F44A28D-DADA-431B-973C-1D087424B5B3}" dt="2026-03-18T18:26:07.255" v="0" actId="14826"/>
        <pc:sldMkLst>
          <pc:docMk/>
          <pc:sldMk cId="3399039820" sldId="256"/>
        </pc:sldMkLst>
        <pc:picChg chg="mod">
          <ac:chgData name="Coss, Michael" userId="db8da8fc-3aed-4968-a443-a131c474e70b" providerId="ADAL" clId="{0F44A28D-DADA-431B-973C-1D087424B5B3}" dt="2026-03-18T18:26:07.255" v="0" actId="14826"/>
          <ac:picMkLst>
            <pc:docMk/>
            <pc:sldMk cId="3399039820" sldId="256"/>
            <ac:picMk id="1027" creationId="{00000000-0000-0000-0000-000000000000}"/>
          </ac:picMkLst>
        </pc:picChg>
      </pc:sldChg>
      <pc:sldChg chg="modSp mod">
        <pc:chgData name="Coss, Michael" userId="db8da8fc-3aed-4968-a443-a131c474e70b" providerId="ADAL" clId="{0F44A28D-DADA-431B-973C-1D087424B5B3}" dt="2026-03-20T17:44:32.019" v="268" actId="20577"/>
        <pc:sldMkLst>
          <pc:docMk/>
          <pc:sldMk cId="3733870912" sldId="265"/>
        </pc:sldMkLst>
        <pc:spChg chg="mod">
          <ac:chgData name="Coss, Michael" userId="db8da8fc-3aed-4968-a443-a131c474e70b" providerId="ADAL" clId="{0F44A28D-DADA-431B-973C-1D087424B5B3}" dt="2026-03-20T17:44:32.019" v="268" actId="20577"/>
          <ac:spMkLst>
            <pc:docMk/>
            <pc:sldMk cId="3733870912" sldId="265"/>
            <ac:spMk id="3" creationId="{00000000-0000-0000-0000-000000000000}"/>
          </ac:spMkLst>
        </pc:spChg>
      </pc:sldChg>
      <pc:sldChg chg="delSp modSp mod">
        <pc:chgData name="Coss, Michael" userId="db8da8fc-3aed-4968-a443-a131c474e70b" providerId="ADAL" clId="{0F44A28D-DADA-431B-973C-1D087424B5B3}" dt="2026-03-18T18:26:15.495" v="2" actId="1076"/>
        <pc:sldMkLst>
          <pc:docMk/>
          <pc:sldMk cId="1582001650" sldId="268"/>
        </pc:sldMkLst>
        <pc:picChg chg="mod">
          <ac:chgData name="Coss, Michael" userId="db8da8fc-3aed-4968-a443-a131c474e70b" providerId="ADAL" clId="{0F44A28D-DADA-431B-973C-1D087424B5B3}" dt="2026-03-18T18:26:15.495" v="2" actId="1076"/>
          <ac:picMkLst>
            <pc:docMk/>
            <pc:sldMk cId="1582001650" sldId="268"/>
            <ac:picMk id="6" creationId="{00000000-0000-0000-0000-000000000000}"/>
          </ac:picMkLst>
        </pc:picChg>
      </pc:sldChg>
      <pc:sldChg chg="modSp mod">
        <pc:chgData name="Coss, Michael" userId="db8da8fc-3aed-4968-a443-a131c474e70b" providerId="ADAL" clId="{0F44A28D-DADA-431B-973C-1D087424B5B3}" dt="2026-03-20T17:46:19.034" v="348" actId="20577"/>
        <pc:sldMkLst>
          <pc:docMk/>
          <pc:sldMk cId="52685913" sldId="269"/>
        </pc:sldMkLst>
        <pc:spChg chg="mod">
          <ac:chgData name="Coss, Michael" userId="db8da8fc-3aed-4968-a443-a131c474e70b" providerId="ADAL" clId="{0F44A28D-DADA-431B-973C-1D087424B5B3}" dt="2026-03-20T17:46:19.034" v="348" actId="20577"/>
          <ac:spMkLst>
            <pc:docMk/>
            <pc:sldMk cId="52685913" sldId="269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20T17:46:39.049" v="358" actId="20577"/>
        <pc:sldMkLst>
          <pc:docMk/>
          <pc:sldMk cId="286280966" sldId="271"/>
        </pc:sldMkLst>
        <pc:spChg chg="mod">
          <ac:chgData name="Coss, Michael" userId="db8da8fc-3aed-4968-a443-a131c474e70b" providerId="ADAL" clId="{0F44A28D-DADA-431B-973C-1D087424B5B3}" dt="2026-03-20T17:46:39.049" v="358" actId="20577"/>
          <ac:spMkLst>
            <pc:docMk/>
            <pc:sldMk cId="286280966" sldId="271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27:09.123" v="4" actId="1076"/>
        <pc:sldMkLst>
          <pc:docMk/>
          <pc:sldMk cId="3432814004" sldId="272"/>
        </pc:sldMkLst>
        <pc:spChg chg="mod">
          <ac:chgData name="Coss, Michael" userId="db8da8fc-3aed-4968-a443-a131c474e70b" providerId="ADAL" clId="{0F44A28D-DADA-431B-973C-1D087424B5B3}" dt="2026-03-18T18:27:04.834" v="3" actId="1076"/>
          <ac:spMkLst>
            <pc:docMk/>
            <pc:sldMk cId="3432814004" sldId="272"/>
            <ac:spMk id="2" creationId="{00000000-0000-0000-0000-000000000000}"/>
          </ac:spMkLst>
        </pc:spChg>
        <pc:spChg chg="mod">
          <ac:chgData name="Coss, Michael" userId="db8da8fc-3aed-4968-a443-a131c474e70b" providerId="ADAL" clId="{0F44A28D-DADA-431B-973C-1D087424B5B3}" dt="2026-03-18T18:27:09.123" v="4" actId="1076"/>
          <ac:spMkLst>
            <pc:docMk/>
            <pc:sldMk cId="3432814004" sldId="272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27:38.717" v="29" actId="20577"/>
        <pc:sldMkLst>
          <pc:docMk/>
          <pc:sldMk cId="3129766446" sldId="273"/>
        </pc:sldMkLst>
        <pc:spChg chg="mod">
          <ac:chgData name="Coss, Michael" userId="db8da8fc-3aed-4968-a443-a131c474e70b" providerId="ADAL" clId="{0F44A28D-DADA-431B-973C-1D087424B5B3}" dt="2026-03-18T18:27:38.717" v="29" actId="20577"/>
          <ac:spMkLst>
            <pc:docMk/>
            <pc:sldMk cId="3129766446" sldId="273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35:46.622" v="249" actId="20577"/>
        <pc:sldMkLst>
          <pc:docMk/>
          <pc:sldMk cId="4220289794" sldId="274"/>
        </pc:sldMkLst>
        <pc:spChg chg="mod">
          <ac:chgData name="Coss, Michael" userId="db8da8fc-3aed-4968-a443-a131c474e70b" providerId="ADAL" clId="{0F44A28D-DADA-431B-973C-1D087424B5B3}" dt="2026-03-18T18:27:52.210" v="32" actId="20577"/>
          <ac:spMkLst>
            <pc:docMk/>
            <pc:sldMk cId="4220289794" sldId="274"/>
            <ac:spMk id="2" creationId="{00000000-0000-0000-0000-000000000000}"/>
          </ac:spMkLst>
        </pc:spChg>
        <pc:spChg chg="mod">
          <ac:chgData name="Coss, Michael" userId="db8da8fc-3aed-4968-a443-a131c474e70b" providerId="ADAL" clId="{0F44A28D-DADA-431B-973C-1D087424B5B3}" dt="2026-03-18T18:35:46.622" v="249" actId="20577"/>
          <ac:spMkLst>
            <pc:docMk/>
            <pc:sldMk cId="4220289794" sldId="274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28:07.733" v="36" actId="20577"/>
        <pc:sldMkLst>
          <pc:docMk/>
          <pc:sldMk cId="1324428118" sldId="275"/>
        </pc:sldMkLst>
        <pc:spChg chg="mod">
          <ac:chgData name="Coss, Michael" userId="db8da8fc-3aed-4968-a443-a131c474e70b" providerId="ADAL" clId="{0F44A28D-DADA-431B-973C-1D087424B5B3}" dt="2026-03-18T18:28:07.733" v="36" actId="20577"/>
          <ac:spMkLst>
            <pc:docMk/>
            <pc:sldMk cId="1324428118" sldId="275"/>
            <ac:spMk id="2" creationId="{00000000-0000-0000-0000-000000000000}"/>
          </ac:spMkLst>
        </pc:spChg>
      </pc:sldChg>
      <pc:sldChg chg="modSp mod ord">
        <pc:chgData name="Coss, Michael" userId="db8da8fc-3aed-4968-a443-a131c474e70b" providerId="ADAL" clId="{0F44A28D-DADA-431B-973C-1D087424B5B3}" dt="2026-03-18T18:28:34.389" v="44" actId="20577"/>
        <pc:sldMkLst>
          <pc:docMk/>
          <pc:sldMk cId="1836998327" sldId="276"/>
        </pc:sldMkLst>
        <pc:spChg chg="mod">
          <ac:chgData name="Coss, Michael" userId="db8da8fc-3aed-4968-a443-a131c474e70b" providerId="ADAL" clId="{0F44A28D-DADA-431B-973C-1D087424B5B3}" dt="2026-03-18T18:28:34.389" v="44" actId="20577"/>
          <ac:spMkLst>
            <pc:docMk/>
            <pc:sldMk cId="1836998327" sldId="276"/>
            <ac:spMk id="2" creationId="{00000000-0000-0000-0000-000000000000}"/>
          </ac:spMkLst>
        </pc:spChg>
      </pc:sldChg>
      <pc:sldChg chg="modSp mod ord">
        <pc:chgData name="Coss, Michael" userId="db8da8fc-3aed-4968-a443-a131c474e70b" providerId="ADAL" clId="{0F44A28D-DADA-431B-973C-1D087424B5B3}" dt="2026-03-18T18:29:19.106" v="52" actId="20577"/>
        <pc:sldMkLst>
          <pc:docMk/>
          <pc:sldMk cId="13290449" sldId="277"/>
        </pc:sldMkLst>
        <pc:spChg chg="mod">
          <ac:chgData name="Coss, Michael" userId="db8da8fc-3aed-4968-a443-a131c474e70b" providerId="ADAL" clId="{0F44A28D-DADA-431B-973C-1D087424B5B3}" dt="2026-03-18T18:29:19.106" v="52" actId="20577"/>
          <ac:spMkLst>
            <pc:docMk/>
            <pc:sldMk cId="13290449" sldId="277"/>
            <ac:spMk id="2" creationId="{00000000-0000-0000-0000-000000000000}"/>
          </ac:spMkLst>
        </pc:spChg>
      </pc:sldChg>
      <pc:sldChg chg="modSp mod ord">
        <pc:chgData name="Coss, Michael" userId="db8da8fc-3aed-4968-a443-a131c474e70b" providerId="ADAL" clId="{0F44A28D-DADA-431B-973C-1D087424B5B3}" dt="2026-03-18T18:29:37.160" v="68" actId="20577"/>
        <pc:sldMkLst>
          <pc:docMk/>
          <pc:sldMk cId="3559474053" sldId="278"/>
        </pc:sldMkLst>
        <pc:spChg chg="mod">
          <ac:chgData name="Coss, Michael" userId="db8da8fc-3aed-4968-a443-a131c474e70b" providerId="ADAL" clId="{0F44A28D-DADA-431B-973C-1D087424B5B3}" dt="2026-03-18T18:29:23.682" v="55" actId="20577"/>
          <ac:spMkLst>
            <pc:docMk/>
            <pc:sldMk cId="3559474053" sldId="278"/>
            <ac:spMk id="2" creationId="{00000000-0000-0000-0000-000000000000}"/>
          </ac:spMkLst>
        </pc:spChg>
        <pc:spChg chg="mod">
          <ac:chgData name="Coss, Michael" userId="db8da8fc-3aed-4968-a443-a131c474e70b" providerId="ADAL" clId="{0F44A28D-DADA-431B-973C-1D087424B5B3}" dt="2026-03-18T18:29:37.160" v="68" actId="20577"/>
          <ac:spMkLst>
            <pc:docMk/>
            <pc:sldMk cId="3559474053" sldId="278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32:25.625" v="150" actId="5793"/>
        <pc:sldMkLst>
          <pc:docMk/>
          <pc:sldMk cId="2815169760" sldId="279"/>
        </pc:sldMkLst>
        <pc:spChg chg="mod">
          <ac:chgData name="Coss, Michael" userId="db8da8fc-3aed-4968-a443-a131c474e70b" providerId="ADAL" clId="{0F44A28D-DADA-431B-973C-1D087424B5B3}" dt="2026-03-18T18:30:02.299" v="83" actId="20577"/>
          <ac:spMkLst>
            <pc:docMk/>
            <pc:sldMk cId="2815169760" sldId="279"/>
            <ac:spMk id="2" creationId="{00000000-0000-0000-0000-000000000000}"/>
          </ac:spMkLst>
        </pc:spChg>
        <pc:spChg chg="mod">
          <ac:chgData name="Coss, Michael" userId="db8da8fc-3aed-4968-a443-a131c474e70b" providerId="ADAL" clId="{0F44A28D-DADA-431B-973C-1D087424B5B3}" dt="2026-03-18T18:32:25.625" v="150" actId="5793"/>
          <ac:spMkLst>
            <pc:docMk/>
            <pc:sldMk cId="2815169760" sldId="279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32:11.604" v="144" actId="5793"/>
        <pc:sldMkLst>
          <pc:docMk/>
          <pc:sldMk cId="4262619392" sldId="280"/>
        </pc:sldMkLst>
        <pc:spChg chg="mod">
          <ac:chgData name="Coss, Michael" userId="db8da8fc-3aed-4968-a443-a131c474e70b" providerId="ADAL" clId="{0F44A28D-DADA-431B-973C-1D087424B5B3}" dt="2026-03-18T18:30:10.818" v="96" actId="20577"/>
          <ac:spMkLst>
            <pc:docMk/>
            <pc:sldMk cId="4262619392" sldId="280"/>
            <ac:spMk id="2" creationId="{00000000-0000-0000-0000-000000000000}"/>
          </ac:spMkLst>
        </pc:spChg>
        <pc:spChg chg="mod">
          <ac:chgData name="Coss, Michael" userId="db8da8fc-3aed-4968-a443-a131c474e70b" providerId="ADAL" clId="{0F44A28D-DADA-431B-973C-1D087424B5B3}" dt="2026-03-18T18:32:11.604" v="144" actId="5793"/>
          <ac:spMkLst>
            <pc:docMk/>
            <pc:sldMk cId="4262619392" sldId="280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31:28.876" v="118" actId="5793"/>
        <pc:sldMkLst>
          <pc:docMk/>
          <pc:sldMk cId="163406004" sldId="281"/>
        </pc:sldMkLst>
        <pc:spChg chg="mod">
          <ac:chgData name="Coss, Michael" userId="db8da8fc-3aed-4968-a443-a131c474e70b" providerId="ADAL" clId="{0F44A28D-DADA-431B-973C-1D087424B5B3}" dt="2026-03-18T18:31:28.876" v="118" actId="5793"/>
          <ac:spMkLst>
            <pc:docMk/>
            <pc:sldMk cId="163406004" sldId="281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31:13" v="110" actId="5793"/>
        <pc:sldMkLst>
          <pc:docMk/>
          <pc:sldMk cId="3522502695" sldId="282"/>
        </pc:sldMkLst>
        <pc:spChg chg="mod">
          <ac:chgData name="Coss, Michael" userId="db8da8fc-3aed-4968-a443-a131c474e70b" providerId="ADAL" clId="{0F44A28D-DADA-431B-973C-1D087424B5B3}" dt="2026-03-18T18:31:13" v="110" actId="5793"/>
          <ac:spMkLst>
            <pc:docMk/>
            <pc:sldMk cId="3522502695" sldId="282"/>
            <ac:spMk id="4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30:38.349" v="100" actId="20577"/>
        <pc:sldMkLst>
          <pc:docMk/>
          <pc:sldMk cId="4012993792" sldId="283"/>
        </pc:sldMkLst>
        <pc:spChg chg="mod">
          <ac:chgData name="Coss, Michael" userId="db8da8fc-3aed-4968-a443-a131c474e70b" providerId="ADAL" clId="{0F44A28D-DADA-431B-973C-1D087424B5B3}" dt="2026-03-18T18:30:38.349" v="100" actId="20577"/>
          <ac:spMkLst>
            <pc:docMk/>
            <pc:sldMk cId="4012993792" sldId="283"/>
            <ac:spMk id="4" creationId="{00000000-0000-0000-0000-000000000000}"/>
          </ac:spMkLst>
        </pc:spChg>
      </pc:sldChg>
      <pc:sldChg chg="modSp add mod">
        <pc:chgData name="Coss, Michael" userId="db8da8fc-3aed-4968-a443-a131c474e70b" providerId="ADAL" clId="{0F44A28D-DADA-431B-973C-1D087424B5B3}" dt="2026-03-18T18:35:15.009" v="163" actId="20577"/>
        <pc:sldMkLst>
          <pc:docMk/>
          <pc:sldMk cId="2412591841" sldId="285"/>
        </pc:sldMkLst>
        <pc:spChg chg="mod">
          <ac:chgData name="Coss, Michael" userId="db8da8fc-3aed-4968-a443-a131c474e70b" providerId="ADAL" clId="{0F44A28D-DADA-431B-973C-1D087424B5B3}" dt="2026-03-18T18:35:15.009" v="163" actId="20577"/>
          <ac:spMkLst>
            <pc:docMk/>
            <pc:sldMk cId="2412591841" sldId="285"/>
            <ac:spMk id="4" creationId="{2D412230-F31E-F1B1-C848-81A5D289A0E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CCC72-1163-4965-BBDE-1F7BA9AEAE5F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BF8D3-0144-48B7-B292-EF75B4F569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26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53EE1-280E-4DCE-92AE-8E35D0492D5C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23DE9-0EE7-417B-BF09-2542AF0410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697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6543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2976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59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5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3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9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8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1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9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5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3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2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0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B916F-913F-B848-A1EB-F52DFC0E1737}" type="datetimeFigureOut">
              <a:rPr lang="en-US" smtClean="0"/>
              <a:pPr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13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ms://wms.sinclair.edu/Active_Shooter-See_Something_Say_Something_Windows.wm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2898843"/>
            <a:ext cx="7772400" cy="1984442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Department of Public Safety</a:t>
            </a:r>
            <a:br>
              <a:rPr lang="en-US" sz="3200" dirty="0">
                <a:latin typeface="Arial Black" pitchFamily="34" charset="0"/>
              </a:rPr>
            </a:br>
            <a:r>
              <a:rPr lang="en-US" sz="3200" dirty="0">
                <a:latin typeface="Arial Black" pitchFamily="34" charset="0"/>
              </a:rPr>
              <a:t>See Something, Say Something</a:t>
            </a:r>
            <a:br>
              <a:rPr lang="en-US" sz="3200" dirty="0">
                <a:latin typeface="Arial Black" pitchFamily="34" charset="0"/>
              </a:rPr>
            </a:br>
            <a:endParaRPr lang="en-US" sz="3200" dirty="0">
              <a:latin typeface="Arial Black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71600" y="4429759"/>
            <a:ext cx="6400800" cy="205142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3743010" y="4241362"/>
            <a:ext cx="1657979" cy="225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039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E2057-F3BB-B8C7-DA1A-96B49E35E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D4841-0ABE-A02D-1935-0A02D0BFB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Run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BB681-ECF2-902F-5636-77C43A54F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412230-F31E-F1B1-C848-81A5D289A0EC}"/>
              </a:ext>
            </a:extLst>
          </p:cNvPr>
          <p:cNvSpPr/>
          <p:nvPr/>
        </p:nvSpPr>
        <p:spPr>
          <a:xfrm>
            <a:off x="1125415" y="1511423"/>
            <a:ext cx="747932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Give the specific location of the assailant(s) and how many there are</a:t>
            </a:r>
          </a:p>
          <a:p>
            <a:pPr lvl="0"/>
            <a:endParaRPr lang="en-US" sz="2000" dirty="0"/>
          </a:p>
          <a:p>
            <a:pPr lvl="1"/>
            <a:r>
              <a:rPr lang="en-US" sz="2000" b="1" dirty="0"/>
              <a:t>- Race and gender </a:t>
            </a:r>
          </a:p>
          <a:p>
            <a:pPr lvl="1"/>
            <a:r>
              <a:rPr lang="en-US" sz="2000" b="1" dirty="0"/>
              <a:t>- Clothing description </a:t>
            </a:r>
          </a:p>
          <a:p>
            <a:pPr lvl="1"/>
            <a:r>
              <a:rPr lang="en-US" sz="2000" b="1" dirty="0"/>
              <a:t>- Physical features- height, weight, facial hair, glasses </a:t>
            </a:r>
          </a:p>
          <a:p>
            <a:pPr lvl="1"/>
            <a:r>
              <a:rPr lang="en-US" sz="2000" b="1" dirty="0"/>
              <a:t>- Type and number of weapon(s). (e.g. rifle, shotgun, handgun, etc.) </a:t>
            </a:r>
          </a:p>
          <a:p>
            <a:pPr lvl="1"/>
            <a:r>
              <a:rPr lang="en-US" sz="2000" b="1" dirty="0"/>
              <a:t>- Backpack, bags, containers? </a:t>
            </a:r>
          </a:p>
          <a:p>
            <a:pPr lvl="1"/>
            <a:r>
              <a:rPr lang="en-US" sz="2000" b="1" dirty="0"/>
              <a:t>- Do you recognize the assailant? If so, who is he/she?</a:t>
            </a:r>
          </a:p>
          <a:p>
            <a:pPr lvl="1"/>
            <a:r>
              <a:rPr lang="en-US" sz="2000" b="1" dirty="0"/>
              <a:t>- Have you heard explosions separate from gunshots?</a:t>
            </a:r>
          </a:p>
          <a:p>
            <a:pPr lvl="1"/>
            <a:endParaRPr lang="en-US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If you are unable to get out of the immediate area where the shooter is, then your option is to </a:t>
            </a:r>
            <a:r>
              <a:rPr lang="en-US" sz="2000" b="1" dirty="0"/>
              <a:t>Hide</a:t>
            </a:r>
            <a:r>
              <a:rPr lang="en-US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259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Hide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6491" y="1511423"/>
            <a:ext cx="81475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Hide in an area out of the active shooter’s view and secure the immediate area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Stay calm – your actions will influence others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Assure others that the police are working to protect them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Lock your classroom or office door. A toggle lock is located on most doors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Block the door using whatever is available: furniture, chairs, etc.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Stay out of sight from any interior or exterior windows.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Close blinds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Turn off radios and computer monitors </a:t>
            </a:r>
          </a:p>
        </p:txBody>
      </p:sp>
    </p:spTree>
    <p:extLst>
      <p:ext uri="{BB962C8B-B14F-4D97-AF65-F5344CB8AC3E}">
        <p14:creationId xmlns:p14="http://schemas.microsoft.com/office/powerpoint/2010/main" val="1836998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Hide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1662" y="1804500"/>
            <a:ext cx="799513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Don’t assume that someone else has contacted the police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Contact police by calling 911.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Provide your specific location and stay on the phone with the dispatcher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Number of people at your location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Number of people injured (if any) and the type of injuries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428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Hide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79938" y="1616055"/>
            <a:ext cx="81240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Silence cell phones (without turning them off, if possible)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Keep occupants calm and quiet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Position occupants out of sight, on the floor and behind items that might offer additional protection – walls, file cabinets, etc.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Attempts to rescue persons should only be made if the rescue can be done without further endangering the persons inside a secure area.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Consider the risk of exposure created by opening the door.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If there is any doubt about compromising the safety of persons in the secured area, the area must remain secured.</a:t>
            </a:r>
          </a:p>
        </p:txBody>
      </p:sp>
    </p:spTree>
    <p:extLst>
      <p:ext uri="{BB962C8B-B14F-4D97-AF65-F5344CB8AC3E}">
        <p14:creationId xmlns:p14="http://schemas.microsoft.com/office/powerpoint/2010/main" val="13290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Hide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2338" y="1799492"/>
            <a:ext cx="78544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Remember that the shooter may bang on a door and yell for help to entice you to open the door.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Know all alternate exits in your building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Remember the safety of the masses versus the safety of a few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Remember the shooter will not stop until his objectives have been met or are engaged by an outside force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Remember that the safest place for you is inside a secure area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Hide out if the shooter has NOT detected you and be prepared to confront and </a:t>
            </a:r>
            <a:r>
              <a:rPr lang="en-US" sz="2000" b="1" dirty="0"/>
              <a:t>FIGHT</a:t>
            </a:r>
            <a:r>
              <a:rPr lang="en-US" sz="2000" dirty="0"/>
              <a:t> the shooter. </a:t>
            </a:r>
          </a:p>
        </p:txBody>
      </p:sp>
    </p:spTree>
    <p:extLst>
      <p:ext uri="{BB962C8B-B14F-4D97-AF65-F5344CB8AC3E}">
        <p14:creationId xmlns:p14="http://schemas.microsoft.com/office/powerpoint/2010/main" val="3559474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Fight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1662" y="1600200"/>
            <a:ext cx="79951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ONLY as a last resort and only when your life is in imminent danger should you make an attempt to take down the shooter. </a:t>
            </a:r>
          </a:p>
          <a:p>
            <a:pPr lvl="0"/>
            <a:r>
              <a:rPr lang="en-US" sz="2000" dirty="0"/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If you take a shooter down, do not hold on to the weapon.</a:t>
            </a:r>
          </a:p>
          <a:p>
            <a:pPr lvl="0"/>
            <a:r>
              <a:rPr lang="en-US" sz="2000" dirty="0"/>
              <a:t>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When police enter the scene, they will not know if you are the shooter.  Keep the weapon close to you but put a box or trash can over it.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A group can take a shooter down easily. There is no more risk of the loss of life because the shooter intends to kill anyway.</a:t>
            </a:r>
          </a:p>
        </p:txBody>
      </p:sp>
    </p:spTree>
    <p:extLst>
      <p:ext uri="{BB962C8B-B14F-4D97-AF65-F5344CB8AC3E}">
        <p14:creationId xmlns:p14="http://schemas.microsoft.com/office/powerpoint/2010/main" val="2815169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Fight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37846" y="1580885"/>
            <a:ext cx="77489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Technique 1  -  shooter enters and students throw anything at them and tackle them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Technique 2 -   upon hearing gunshots, a couple students get near door and create diversion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Technique 3 -  same as #2 except lights are turned out and obstacle placed within couple feet of door with students ready to tackle and escape out of room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 The only wrong action is no action!!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 Keep the survival mindset that you will survive!! Never give up, you will survive!!</a:t>
            </a:r>
          </a:p>
        </p:txBody>
      </p:sp>
    </p:spTree>
    <p:extLst>
      <p:ext uri="{BB962C8B-B14F-4D97-AF65-F5344CB8AC3E}">
        <p14:creationId xmlns:p14="http://schemas.microsoft.com/office/powerpoint/2010/main" val="4262619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Shooter: After It’s Over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1999" y="1527278"/>
            <a:ext cx="783101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What happens when it is all over? </a:t>
            </a:r>
          </a:p>
          <a:p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Remain in secure areas until instructed otherwise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When the police arrive, put down any item you may have in your hands and keep them visible at all times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You may be instructed to keep your hands on your head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Avoid making any quick movements toward officers such as holding on to them for safety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Avoid pointing, screaming or yelling</a:t>
            </a:r>
          </a:p>
        </p:txBody>
      </p:sp>
    </p:spTree>
    <p:extLst>
      <p:ext uri="{BB962C8B-B14F-4D97-AF65-F5344CB8AC3E}">
        <p14:creationId xmlns:p14="http://schemas.microsoft.com/office/powerpoint/2010/main" val="163406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Shooter: After It’s Over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1569162"/>
            <a:ext cx="788963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You may be searched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You will be escorted out of the building by law enforcement  personnel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Do not stop to ask officers for help or directions when evacuating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Once evacuated, no one will be permitted to re-enter the crime scene.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You will likely be interviewed about the incident by police officers</a:t>
            </a:r>
          </a:p>
          <a:p>
            <a:pPr lvl="0"/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Medical care and post incident counseling services will be made available as soon as practical, as well as in the days, weeks, and months following.</a:t>
            </a:r>
          </a:p>
        </p:txBody>
      </p:sp>
    </p:spTree>
    <p:extLst>
      <p:ext uri="{BB962C8B-B14F-4D97-AF65-F5344CB8AC3E}">
        <p14:creationId xmlns:p14="http://schemas.microsoft.com/office/powerpoint/2010/main" val="3522502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If You See Something….</a:t>
            </a:r>
            <a:br>
              <a:rPr lang="en-US" sz="3200" dirty="0">
                <a:latin typeface="Arial Black" pitchFamily="34" charset="0"/>
              </a:rPr>
            </a:br>
            <a:r>
              <a:rPr lang="en-US" sz="3200" dirty="0">
                <a:latin typeface="Arial Black" pitchFamily="34" charset="0"/>
              </a:rPr>
              <a:t>Say Something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61292" y="2102562"/>
            <a:ext cx="772550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Safety is a shared responsibility of all members of the Sinclair community.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Please help us keep our community safe by being aware of possible threats, by quickly reporting observations and by taking a leadership role during emergencies. </a:t>
            </a:r>
          </a:p>
          <a:p>
            <a:endParaRPr lang="en-US" sz="2000" b="1" i="1" dirty="0"/>
          </a:p>
          <a:p>
            <a:pPr algn="ctr"/>
            <a:r>
              <a:rPr lang="en-US" sz="2800" b="1" i="1" dirty="0"/>
              <a:t>IF YOU SEE SOMETHING, SAY SOMETHING</a:t>
            </a:r>
            <a:r>
              <a:rPr lang="en-US" sz="2800" dirty="0"/>
              <a:t>.  </a:t>
            </a:r>
          </a:p>
          <a:p>
            <a:pPr algn="ctr"/>
            <a:r>
              <a:rPr lang="en-US" sz="2800" dirty="0"/>
              <a:t>Contact Sinclair Police Dispatch at 937-512-2700</a:t>
            </a:r>
          </a:p>
          <a:p>
            <a:pPr algn="ctr"/>
            <a:r>
              <a:rPr lang="en-US" sz="2800" dirty="0"/>
              <a:t>or 9-1-1 from any campus phone</a:t>
            </a:r>
          </a:p>
        </p:txBody>
      </p:sp>
    </p:spTree>
    <p:extLst>
      <p:ext uri="{BB962C8B-B14F-4D97-AF65-F5344CB8AC3E}">
        <p14:creationId xmlns:p14="http://schemas.microsoft.com/office/powerpoint/2010/main" val="4012993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Subject Training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6286"/>
            <a:ext cx="8229600" cy="4819877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84476" y="1515621"/>
            <a:ext cx="66342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Department of Public Safety and Sinclair Police take pride in maintaining a safe campus for staff, faculty, students and visitors. </a:t>
            </a:r>
          </a:p>
          <a:p>
            <a:endParaRPr lang="en-US" sz="2000" dirty="0"/>
          </a:p>
          <a:p>
            <a:r>
              <a:rPr lang="en-US" sz="2000" dirty="0"/>
              <a:t>This PowerPoint© presentation is part of the department’s on-going program to provide informative training that the campus community may study and learn from. </a:t>
            </a:r>
          </a:p>
          <a:p>
            <a:endParaRPr lang="en-US" sz="2000" dirty="0"/>
          </a:p>
          <a:p>
            <a:r>
              <a:rPr lang="en-US" sz="2000" dirty="0"/>
              <a:t>Sinclair Police officers that patrol the campus are available to answer any questions. </a:t>
            </a:r>
          </a:p>
          <a:p>
            <a:endParaRPr lang="en-US" sz="2000" dirty="0"/>
          </a:p>
          <a:p>
            <a:r>
              <a:rPr lang="en-US" sz="2000" dirty="0"/>
              <a:t>In addition, the Sinclair Police Speaker’s Bureau can provide an officer to speak to any campus group by contacting the department at (937) 512-2700.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39" y="3076736"/>
            <a:ext cx="1860820" cy="45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01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marL="1371600" lvl="3" indent="0">
              <a:buNone/>
            </a:pPr>
            <a:r>
              <a:rPr lang="en-US" sz="2400" b="1" dirty="0">
                <a:hlinkClick r:id="rId2"/>
              </a:rPr>
              <a:t>This presentation is also available on video </a:t>
            </a:r>
            <a:endParaRPr lang="en-US" sz="2400" b="1" dirty="0"/>
          </a:p>
          <a:p>
            <a:pPr marL="1371600" lvl="3" indent="0">
              <a:buNone/>
            </a:pPr>
            <a:endParaRPr lang="en-US" dirty="0"/>
          </a:p>
          <a:p>
            <a:pPr lvl="0"/>
            <a:r>
              <a:rPr lang="en-US" sz="2000" dirty="0"/>
              <a:t>Sinclair Community College prides itself on maintaining safe campuses whether you are taking classes at the Dayton Campus, Courseview Campus or Centerville Campus.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But bad things can occur anywhere despite the precautions taken. 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One of the most publicized incidents involves an active shooter. 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What are your options if you encounter an active shooter?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870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61292" y="1152993"/>
            <a:ext cx="7924800" cy="3995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active shooter is actively engaged in killing or attempting to kill people in a populated area.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most cases, active shooters use firearms as their weapon of choice, while displaying no predetermined selection of their victims. 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Active shooter incidents are fluid-like, ever-changing and place tremendous demands upon law enforcement as they deploy personnel in an effort to quell the shooter’s intentions to kill innocent people.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Hopefully, this presentation will provide you with more insight into what is involved in a shooter scenario and what to expect from responding law enforcement officials.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5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1417638"/>
            <a:ext cx="7924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How you respond to an active shooter situation will depend upon several dynamic and personal limitations.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Always keep in mind that there may be more than one shooter involved as well as multiple buildings.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Although it may be difficult, always try to remain calm and project that calmness to anyone else that may be with you. 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Pay attention to all instructions which you may hear from law enforcement from a myriad of avenues.</a:t>
            </a:r>
          </a:p>
        </p:txBody>
      </p:sp>
    </p:spTree>
    <p:extLst>
      <p:ext uri="{BB962C8B-B14F-4D97-AF65-F5344CB8AC3E}">
        <p14:creationId xmlns:p14="http://schemas.microsoft.com/office/powerpoint/2010/main" val="98002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r>
              <a:rPr lang="en-US" dirty="0"/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91661" y="1152993"/>
            <a:ext cx="83585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/>
              <a:t>The active shooter is highly publicized but we also may encounter workplace violence incidents as well. </a:t>
            </a:r>
          </a:p>
          <a:p>
            <a:pPr lvl="0"/>
            <a:endParaRPr lang="en-US" sz="2000" dirty="0"/>
          </a:p>
          <a:p>
            <a:pPr lvl="0"/>
            <a:r>
              <a:rPr lang="en-US" sz="2000"/>
              <a:t>The active </a:t>
            </a:r>
            <a:r>
              <a:rPr lang="en-US" sz="2000" dirty="0"/>
              <a:t>shooter may have several of these characteristics;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A student with a vendetta, a disgruntled employee or  estranged significant other, usually middle-aged Caucasian man</a:t>
            </a:r>
          </a:p>
          <a:p>
            <a:r>
              <a:rPr lang="en-US" sz="2000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Has poor social skills and is likely to be very familiar with firearms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There is most likely a recent personnel office action against the person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May be a misfit, loner, nonconformist, eccentric, oddity, rebel</a:t>
            </a:r>
          </a:p>
          <a:p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Has difficulty coping with losses and/or failures or has a history of            being bullied or teased</a:t>
            </a:r>
          </a:p>
        </p:txBody>
      </p:sp>
    </p:spTree>
    <p:extLst>
      <p:ext uri="{BB962C8B-B14F-4D97-AF65-F5344CB8AC3E}">
        <p14:creationId xmlns:p14="http://schemas.microsoft.com/office/powerpoint/2010/main" val="286280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77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15108" y="1019429"/>
            <a:ext cx="8229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The active shooter has the desire to kill or seriously injure without concern for his/her safety or the threat of capture.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The shooter will continue to move throughout an area until stopped by law enforcement, he/she commits suicide, or there is some other intervention.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Sinclair’s challenges include </a:t>
            </a:r>
          </a:p>
          <a:p>
            <a:pPr lvl="0"/>
            <a:r>
              <a:rPr lang="en-US" sz="2000" dirty="0"/>
              <a:t>            Not having a centralized administrative office</a:t>
            </a:r>
          </a:p>
          <a:p>
            <a:pPr lvl="0"/>
            <a:r>
              <a:rPr lang="en-US" sz="2000" dirty="0"/>
              <a:t>            Unrestricted visitor access at all campuses</a:t>
            </a:r>
          </a:p>
          <a:p>
            <a:pPr lvl="0"/>
            <a:r>
              <a:rPr lang="en-US" sz="2000" dirty="0"/>
              <a:t>            Classrooms are generally unlocked during business hours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The advantages Sinclair has is a rapid law enforcement response from a dedicated and concerned campus community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0"/>
            <a:r>
              <a:rPr lang="en-US" sz="2000" dirty="0"/>
              <a:t>             Solidly constructed facilities that provide places of refuge and multiple</a:t>
            </a:r>
          </a:p>
          <a:p>
            <a:pPr lvl="0"/>
            <a:r>
              <a:rPr lang="en-US" sz="2000" dirty="0"/>
              <a:t>             escape routes</a:t>
            </a:r>
          </a:p>
        </p:txBody>
      </p:sp>
    </p:spTree>
    <p:extLst>
      <p:ext uri="{BB962C8B-B14F-4D97-AF65-F5344CB8AC3E}">
        <p14:creationId xmlns:p14="http://schemas.microsoft.com/office/powerpoint/2010/main" val="3432814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61292" y="1832931"/>
            <a:ext cx="77255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What can you do to protect yourself from an active shooter? </a:t>
            </a:r>
          </a:p>
          <a:p>
            <a:endParaRPr lang="en-US" sz="2000" dirty="0"/>
          </a:p>
          <a:p>
            <a:r>
              <a:rPr lang="en-US" sz="2000" dirty="0"/>
              <a:t>There are three options to consider:</a:t>
            </a:r>
          </a:p>
          <a:p>
            <a:endParaRPr lang="en-US" sz="2000" dirty="0"/>
          </a:p>
          <a:p>
            <a:pPr lvl="0"/>
            <a:r>
              <a:rPr lang="en-US" sz="2000" b="1" dirty="0"/>
              <a:t>RUN</a:t>
            </a:r>
          </a:p>
          <a:p>
            <a:pPr lvl="0"/>
            <a:endParaRPr lang="en-US" sz="2000" b="1" dirty="0"/>
          </a:p>
          <a:p>
            <a:pPr lvl="0"/>
            <a:r>
              <a:rPr lang="en-US" sz="2000" b="1" dirty="0"/>
              <a:t>	HIDE</a:t>
            </a:r>
          </a:p>
          <a:p>
            <a:pPr lvl="0"/>
            <a:endParaRPr lang="en-US" sz="2000" b="1" dirty="0"/>
          </a:p>
          <a:p>
            <a:pPr lvl="0"/>
            <a:r>
              <a:rPr lang="en-US" sz="2000" b="1" dirty="0"/>
              <a:t>		FIGHT</a:t>
            </a:r>
          </a:p>
          <a:p>
            <a:pPr lvl="0"/>
            <a:endParaRPr lang="en-US" sz="2000" b="1" dirty="0"/>
          </a:p>
          <a:p>
            <a:pPr lv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9766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0" y="368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Active Shooter Options: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25415" y="1511423"/>
            <a:ext cx="74793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Leave the area and run in the opposite direction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Leave your belongings behind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Get yourself and others out of the immediate area and go to a safe place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Put as much distance between yourself and the shooter as possible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/>
              <a:t>Call for emergency services as soon as possible once you have reached </a:t>
            </a:r>
            <a:r>
              <a:rPr lang="en-US" sz="2000"/>
              <a:t>a safe area</a:t>
            </a:r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20289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</TotalTime>
  <Words>1542</Words>
  <Application>Microsoft Office PowerPoint</Application>
  <PresentationFormat>On-screen Show (4:3)</PresentationFormat>
  <Paragraphs>169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Symbol</vt:lpstr>
      <vt:lpstr>Office Theme</vt:lpstr>
      <vt:lpstr>Department of Public Safety See Something, Say Something </vt:lpstr>
      <vt:lpstr>Subject Training </vt:lpstr>
      <vt:lpstr>Active Shooter Options</vt:lpstr>
      <vt:lpstr>Active Shooter Options</vt:lpstr>
      <vt:lpstr>Active Shooter Options</vt:lpstr>
      <vt:lpstr>Active Shooter Options</vt:lpstr>
      <vt:lpstr>Active Shooter Options</vt:lpstr>
      <vt:lpstr>Active Shooter Options</vt:lpstr>
      <vt:lpstr>Active Shooter Options: Run</vt:lpstr>
      <vt:lpstr>Active Shooter Options: Run</vt:lpstr>
      <vt:lpstr>Active Shooter Options: Hide</vt:lpstr>
      <vt:lpstr>Active Shooter Options: Hide</vt:lpstr>
      <vt:lpstr>Active Shooter Options: Hide</vt:lpstr>
      <vt:lpstr>Active Shooter Options: Hide </vt:lpstr>
      <vt:lpstr>Active Shooter Options: Fight</vt:lpstr>
      <vt:lpstr>Active Shooter Options: Fight</vt:lpstr>
      <vt:lpstr>Active Shooter: After It’s Over</vt:lpstr>
      <vt:lpstr>Active Shooter: After It’s Over</vt:lpstr>
      <vt:lpstr>If You See Something…. Say Something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Vogelsong</dc:creator>
  <cp:lastModifiedBy>Coss, Michael</cp:lastModifiedBy>
  <cp:revision>182</cp:revision>
  <cp:lastPrinted>2013-03-15T12:15:23Z</cp:lastPrinted>
  <dcterms:created xsi:type="dcterms:W3CDTF">2011-05-19T13:44:44Z</dcterms:created>
  <dcterms:modified xsi:type="dcterms:W3CDTF">2026-03-20T17:46:45Z</dcterms:modified>
</cp:coreProperties>
</file>