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68" r:id="rId3"/>
    <p:sldId id="265" r:id="rId4"/>
    <p:sldId id="269" r:id="rId5"/>
    <p:sldId id="270" r:id="rId6"/>
    <p:sldId id="271" r:id="rId7"/>
    <p:sldId id="272" r:id="rId8"/>
    <p:sldId id="273" r:id="rId9"/>
    <p:sldId id="274" r:id="rId10"/>
    <p:sldId id="278" r:id="rId11"/>
    <p:sldId id="275" r:id="rId12"/>
    <p:sldId id="276" r:id="rId13"/>
    <p:sldId id="277" r:id="rId14"/>
    <p:sldId id="279" r:id="rId15"/>
    <p:sldId id="280" r:id="rId16"/>
    <p:sldId id="281" r:id="rId17"/>
    <p:sldId id="288" r:id="rId18"/>
    <p:sldId id="282" r:id="rId19"/>
    <p:sldId id="286" r:id="rId20"/>
    <p:sldId id="287" r:id="rId21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9" d="100"/>
          <a:sy n="89" d="100"/>
        </p:scale>
        <p:origin x="1282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75" d="100"/>
          <a:sy n="75" d="100"/>
        </p:scale>
        <p:origin x="-1752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5CCC72-1163-4965-BBDE-1F7BA9AEAE5F}" type="datetimeFigureOut">
              <a:rPr lang="en-US" smtClean="0"/>
              <a:pPr/>
              <a:t>6/27/2019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BBF8D3-0144-48B7-B292-EF75B4F569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08264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453EE1-280E-4DCE-92AE-8E35D0492D5C}" type="datetimeFigureOut">
              <a:rPr lang="en-US" smtClean="0"/>
              <a:pPr/>
              <a:t>6/27/2019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E23DE9-0EE7-417B-BF09-2542AF0410E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0697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6543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2976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B916F-913F-B848-A1EB-F52DFC0E1737}" type="datetimeFigureOut">
              <a:rPr lang="en-US" smtClean="0"/>
              <a:pPr/>
              <a:t>6/27/2019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F93C6-40B2-1C49-915E-B8D660DA52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1599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B916F-913F-B848-A1EB-F52DFC0E1737}" type="datetimeFigureOut">
              <a:rPr lang="en-US" smtClean="0"/>
              <a:pPr/>
              <a:t>6/27/2019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F93C6-40B2-1C49-915E-B8D660DA525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PPT Background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147786"/>
            <a:ext cx="9144000" cy="710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6257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B916F-913F-B848-A1EB-F52DFC0E1737}" type="datetimeFigureOut">
              <a:rPr lang="en-US" smtClean="0"/>
              <a:pPr/>
              <a:t>6/27/2019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F93C6-40B2-1C49-915E-B8D660DA525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PPT Background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147786"/>
            <a:ext cx="9144000" cy="710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537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B916F-913F-B848-A1EB-F52DFC0E1737}" type="datetimeFigureOut">
              <a:rPr lang="en-US" smtClean="0"/>
              <a:pPr/>
              <a:t>6/27/2019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F93C6-40B2-1C49-915E-B8D660DA525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PPT Background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147786"/>
            <a:ext cx="9144000" cy="710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5798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B916F-913F-B848-A1EB-F52DFC0E1737}" type="datetimeFigureOut">
              <a:rPr lang="en-US" smtClean="0"/>
              <a:pPr/>
              <a:t>6/27/2019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F93C6-40B2-1C49-915E-B8D660DA525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PPT Background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147786"/>
            <a:ext cx="9144000" cy="710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0589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B916F-913F-B848-A1EB-F52DFC0E1737}" type="datetimeFigureOut">
              <a:rPr lang="en-US" smtClean="0"/>
              <a:pPr/>
              <a:t>6/27/2019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F93C6-40B2-1C49-915E-B8D660DA525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PPT Background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147786"/>
            <a:ext cx="9144000" cy="710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3419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B916F-913F-B848-A1EB-F52DFC0E1737}" type="datetimeFigureOut">
              <a:rPr lang="en-US" smtClean="0"/>
              <a:pPr/>
              <a:t>6/27/2019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F93C6-40B2-1C49-915E-B8D660DA525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 descr="PPT Background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147786"/>
            <a:ext cx="9144000" cy="710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69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B916F-913F-B848-A1EB-F52DFC0E1737}" type="datetimeFigureOut">
              <a:rPr lang="en-US" smtClean="0"/>
              <a:pPr/>
              <a:t>6/27/2019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F93C6-40B2-1C49-915E-B8D660DA525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 descr="PPT Background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147786"/>
            <a:ext cx="9144000" cy="710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855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B916F-913F-B848-A1EB-F52DFC0E1737}" type="datetimeFigureOut">
              <a:rPr lang="en-US" smtClean="0"/>
              <a:pPr/>
              <a:t>6/27/2019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F93C6-40B2-1C49-915E-B8D660DA525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 descr="PPT Background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147786"/>
            <a:ext cx="9144000" cy="710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8134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B916F-913F-B848-A1EB-F52DFC0E1737}" type="datetimeFigureOut">
              <a:rPr lang="en-US" smtClean="0"/>
              <a:pPr/>
              <a:t>6/27/2019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F93C6-40B2-1C49-915E-B8D660DA525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PPT Background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147786"/>
            <a:ext cx="9144000" cy="710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8920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B916F-913F-B848-A1EB-F52DFC0E1737}" type="datetimeFigureOut">
              <a:rPr lang="en-US" smtClean="0"/>
              <a:pPr/>
              <a:t>6/27/2019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F93C6-40B2-1C49-915E-B8D660DA525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PPT Background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147786"/>
            <a:ext cx="9144000" cy="710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3008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0B916F-913F-B848-A1EB-F52DFC0E1737}" type="datetimeFigureOut">
              <a:rPr lang="en-US" smtClean="0"/>
              <a:pPr/>
              <a:t>6/27/2019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BF93C6-40B2-1C49-915E-B8D660DA52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138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rtemiscenter.org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rcshelter.com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2898843"/>
            <a:ext cx="7772400" cy="198444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Arial Black" pitchFamily="34" charset="0"/>
              </a:rPr>
              <a:t>Department of Public </a:t>
            </a:r>
            <a:r>
              <a:rPr lang="en-US" sz="3200" dirty="0">
                <a:latin typeface="Arial Black" pitchFamily="34" charset="0"/>
              </a:rPr>
              <a:t>Safety</a:t>
            </a:r>
            <a:br>
              <a:rPr lang="en-US" sz="3200" dirty="0">
                <a:latin typeface="Arial Black" pitchFamily="34" charset="0"/>
              </a:rPr>
            </a:br>
            <a:r>
              <a:rPr lang="en-US" sz="3200" dirty="0" smtClean="0">
                <a:latin typeface="Arial Black" pitchFamily="34" charset="0"/>
              </a:rPr>
              <a:t>Domestic Violence Training</a:t>
            </a:r>
            <a:br>
              <a:rPr lang="en-US" sz="3200" dirty="0" smtClean="0">
                <a:latin typeface="Arial Black" pitchFamily="34" charset="0"/>
              </a:rPr>
            </a:br>
            <a:endParaRPr lang="en-US" sz="3200" dirty="0">
              <a:latin typeface="Arial Black" pitchFamily="34" charset="0"/>
            </a:endParaRP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>
          <a:xfrm>
            <a:off x="1371600" y="4429759"/>
            <a:ext cx="6400800" cy="2051427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3010" y="4152117"/>
            <a:ext cx="1657979" cy="2429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99039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8991600" cy="1143000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Arial Black" pitchFamily="34" charset="0"/>
              </a:rPr>
              <a:t>Domestic Violence: </a:t>
            </a:r>
            <a:r>
              <a:rPr lang="en-US" sz="3200" dirty="0" smtClean="0">
                <a:latin typeface="Arial Black" pitchFamily="34" charset="0"/>
              </a:rPr>
              <a:t>Causes &amp; Excuses</a:t>
            </a:r>
            <a:endParaRPr lang="en-US" sz="3200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0925"/>
            <a:ext cx="8229600" cy="4951325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effectLst>
                  <a:outerShdw blurRad="38100" dist="38100" dir="2700000" algn="tl">
                    <a:srgbClr val="C0C0C0"/>
                  </a:outerShdw>
                </a:effectLst>
                <a:cs typeface="Arial" panose="020B0604020202020204" pitchFamily="34" charset="0"/>
              </a:rPr>
              <a:t> </a:t>
            </a:r>
            <a:r>
              <a:rPr lang="en-US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cs typeface="Arial" panose="020B0604020202020204" pitchFamily="34" charset="0"/>
              </a:rPr>
              <a:t>Financial pressure: in particular the financial pressure of supporting relatives in </a:t>
            </a:r>
            <a:r>
              <a:rPr lang="en-US" alt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anose="020B0604020202020204" pitchFamily="34" charset="0"/>
              </a:rPr>
              <a:t>the home </a:t>
            </a:r>
            <a:r>
              <a:rPr lang="en-US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cs typeface="Arial" panose="020B0604020202020204" pitchFamily="34" charset="0"/>
              </a:rPr>
              <a:t>country and the pressure of </a:t>
            </a:r>
            <a:r>
              <a:rPr lang="en-US" alt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anose="020B0604020202020204" pitchFamily="34" charset="0"/>
              </a:rPr>
              <a:t>unemployment. </a:t>
            </a:r>
            <a:endParaRPr lang="en-US" altLang="en-US" sz="2400" dirty="0">
              <a:effectLst>
                <a:outerShdw blurRad="38100" dist="38100" dir="2700000" algn="tl">
                  <a:srgbClr val="C0C0C0"/>
                </a:outerShdw>
              </a:effectLst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endParaRPr lang="en-US" altLang="en-US" sz="2400" dirty="0">
              <a:effectLst>
                <a:outerShdw blurRad="38100" dist="38100" dir="2700000" algn="tl">
                  <a:srgbClr val="C0C0C0"/>
                </a:outerShdw>
              </a:effectLst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cs typeface="Arial" panose="020B0604020202020204" pitchFamily="34" charset="0"/>
              </a:rPr>
              <a:t>   </a:t>
            </a:r>
            <a:r>
              <a:rPr lang="en-US" alt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anose="020B0604020202020204" pitchFamily="34" charset="0"/>
              </a:rPr>
              <a:t>Gambling.</a:t>
            </a:r>
            <a:endParaRPr lang="en-US" altLang="en-US" sz="2400" dirty="0">
              <a:effectLst>
                <a:outerShdw blurRad="38100" dist="38100" dir="2700000" algn="tl">
                  <a:srgbClr val="C0C0C0"/>
                </a:outerShdw>
              </a:effectLst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endParaRPr lang="en-US" altLang="en-US" sz="2400" dirty="0">
              <a:effectLst>
                <a:outerShdw blurRad="38100" dist="38100" dir="2700000" algn="tl">
                  <a:srgbClr val="C0C0C0"/>
                </a:outerShdw>
              </a:effectLst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cs typeface="Arial" panose="020B0604020202020204" pitchFamily="34" charset="0"/>
              </a:rPr>
              <a:t>   Changes in women’s attitudes, expectation and roles.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cs typeface="Arial" panose="020B0604020202020204" pitchFamily="34" charset="0"/>
              </a:rPr>
              <a:t> </a:t>
            </a:r>
            <a:endParaRPr lang="en-US" altLang="en-US" sz="2400" dirty="0">
              <a:effectLst>
                <a:outerShdw blurRad="38100" dist="38100" dir="2700000" algn="tl">
                  <a:srgbClr val="C0C0C0"/>
                </a:outerShdw>
              </a:effectLst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cs typeface="Arial" panose="020B0604020202020204" pitchFamily="34" charset="0"/>
              </a:rPr>
              <a:t>   Relationship difficulties, including issues relating to children, which </a:t>
            </a:r>
            <a:r>
              <a:rPr lang="en-US" alt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anose="020B0604020202020204" pitchFamily="34" charset="0"/>
              </a:rPr>
              <a:t>were</a:t>
            </a:r>
          </a:p>
          <a:p>
            <a:pPr marL="0" indent="0">
              <a:buNone/>
              <a:defRPr/>
            </a:pPr>
            <a:r>
              <a:rPr lang="en-US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cs typeface="Arial" panose="020B0604020202020204" pitchFamily="34" charset="0"/>
              </a:rPr>
              <a:t> </a:t>
            </a:r>
            <a:r>
              <a:rPr lang="en-US" alt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anose="020B0604020202020204" pitchFamily="34" charset="0"/>
              </a:rPr>
              <a:t>        seen </a:t>
            </a:r>
            <a:r>
              <a:rPr lang="en-US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cs typeface="Arial" panose="020B0604020202020204" pitchFamily="34" charset="0"/>
              </a:rPr>
              <a:t>to </a:t>
            </a:r>
            <a:r>
              <a:rPr lang="en-US" alt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anose="020B0604020202020204" pitchFamily="34" charset="0"/>
              </a:rPr>
              <a:t>put </a:t>
            </a:r>
            <a:r>
              <a:rPr lang="en-US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cs typeface="Arial" panose="020B0604020202020204" pitchFamily="34" charset="0"/>
              </a:rPr>
              <a:t>pressure on relationships that may lead to </a:t>
            </a:r>
            <a:r>
              <a:rPr lang="en-US" alt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anose="020B0604020202020204" pitchFamily="34" charset="0"/>
              </a:rPr>
              <a:t>Domestic</a:t>
            </a:r>
          </a:p>
          <a:p>
            <a:pPr marL="0" indent="0">
              <a:buNone/>
              <a:defRPr/>
            </a:pPr>
            <a:r>
              <a:rPr lang="en-US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cs typeface="Arial" panose="020B0604020202020204" pitchFamily="34" charset="0"/>
              </a:rPr>
              <a:t> </a:t>
            </a:r>
            <a:r>
              <a:rPr lang="en-US" alt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anose="020B0604020202020204" pitchFamily="34" charset="0"/>
              </a:rPr>
              <a:t>        Violence. </a:t>
            </a:r>
            <a:endParaRPr lang="en-US" altLang="en-US" sz="2400" dirty="0">
              <a:effectLst>
                <a:outerShdw blurRad="38100" dist="38100" dir="2700000" algn="tl">
                  <a:srgbClr val="C0C0C0"/>
                </a:outerShdw>
              </a:effectLst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None/>
              <a:defRPr/>
            </a:pPr>
            <a:endParaRPr lang="en-US" altLang="en-US" sz="2400" dirty="0">
              <a:effectLst>
                <a:outerShdw blurRad="38100" dist="38100" dir="2700000" algn="tl">
                  <a:srgbClr val="C0C0C0"/>
                </a:outerShdw>
              </a:effectLst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cs typeface="Arial" panose="020B0604020202020204" pitchFamily="34" charset="0"/>
              </a:rPr>
              <a:t>  Cultural differences, in the context of mixed </a:t>
            </a:r>
            <a:r>
              <a:rPr lang="en-US" alt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anose="020B0604020202020204" pitchFamily="34" charset="0"/>
              </a:rPr>
              <a:t>marriages.</a:t>
            </a:r>
            <a:endParaRPr lang="en-US" altLang="en-US" sz="2400" dirty="0">
              <a:effectLst>
                <a:outerShdw blurRad="38100" dist="38100" dir="2700000" algn="tl">
                  <a:srgbClr val="C0C0C0"/>
                </a:outerShdw>
              </a:effectLst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None/>
              <a:defRPr/>
            </a:pPr>
            <a:endParaRPr lang="en-US" altLang="en-US" sz="2400" dirty="0">
              <a:effectLst>
                <a:outerShdw blurRad="38100" dist="38100" dir="2700000" algn="tl">
                  <a:srgbClr val="C0C0C0"/>
                </a:outerShdw>
              </a:effectLst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AU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cs typeface="Arial" panose="020B0604020202020204" pitchFamily="34" charset="0"/>
              </a:rPr>
              <a:t>   Provocation from women experiencing the freedom of women's </a:t>
            </a:r>
            <a:r>
              <a:rPr lang="en-AU" alt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anose="020B0604020202020204" pitchFamily="34" charset="0"/>
              </a:rPr>
              <a:t>rights.</a:t>
            </a:r>
            <a:endParaRPr lang="en-AU" altLang="en-US" sz="2400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98171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8991600" cy="1143000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Arial Black" pitchFamily="34" charset="0"/>
              </a:rPr>
              <a:t>Domestic Violence: </a:t>
            </a:r>
            <a:r>
              <a:rPr lang="en-US" sz="3200" dirty="0" smtClean="0">
                <a:latin typeface="Arial Black" pitchFamily="34" charset="0"/>
              </a:rPr>
              <a:t>Indicators</a:t>
            </a:r>
            <a:endParaRPr lang="en-US" sz="3200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0925"/>
            <a:ext cx="8229600" cy="495132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effectLst>
                  <a:outerShdw blurRad="38100" dist="38100" dir="2700000" algn="tl">
                    <a:srgbClr val="FFFFFF"/>
                  </a:outerShdw>
                </a:effectLst>
                <a:cs typeface="Arial" panose="020B0604020202020204" pitchFamily="34" charset="0"/>
              </a:rPr>
              <a:t>Physical injuries, including broken bones, </a:t>
            </a:r>
            <a:r>
              <a:rPr lang="en-US" altLang="en-US" sz="20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Arial" panose="020B0604020202020204" pitchFamily="34" charset="0"/>
              </a:rPr>
              <a:t>no </a:t>
            </a:r>
            <a:r>
              <a:rPr lang="en-US" altLang="en-US" sz="2000" dirty="0">
                <a:effectLst>
                  <a:outerShdw blurRad="38100" dist="38100" dir="2700000" algn="tl">
                    <a:srgbClr val="FFFFFF"/>
                  </a:outerShdw>
                </a:effectLst>
                <a:cs typeface="Arial" panose="020B0604020202020204" pitchFamily="34" charset="0"/>
              </a:rPr>
              <a:t>explanation for </a:t>
            </a:r>
            <a:r>
              <a:rPr lang="en-US" altLang="en-US" sz="20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Arial" panose="020B0604020202020204" pitchFamily="34" charset="0"/>
              </a:rPr>
              <a:t>injuries.</a:t>
            </a:r>
            <a:endParaRPr lang="en-US" altLang="en-US" sz="2000" dirty="0">
              <a:effectLst>
                <a:outerShdw blurRad="38100" dist="38100" dir="2700000" algn="tl">
                  <a:srgbClr val="FFFFFF"/>
                </a:outerShdw>
              </a:effectLst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endParaRPr lang="en-US" altLang="en-US" sz="2000" dirty="0">
              <a:effectLst>
                <a:outerShdw blurRad="38100" dist="38100" dir="2700000" algn="tl">
                  <a:srgbClr val="FFFFFF"/>
                </a:outerShdw>
              </a:effectLst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effectLst>
                  <a:outerShdw blurRad="38100" dist="38100" dir="2700000" algn="tl">
                    <a:srgbClr val="FFFFFF"/>
                  </a:outerShdw>
                </a:effectLst>
                <a:cs typeface="Arial" panose="020B0604020202020204" pitchFamily="34" charset="0"/>
              </a:rPr>
              <a:t>  Threats to safety, intimidation or </a:t>
            </a:r>
            <a:r>
              <a:rPr lang="en-US" altLang="en-US" sz="20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Arial" panose="020B0604020202020204" pitchFamily="34" charset="0"/>
              </a:rPr>
              <a:t>harassment. </a:t>
            </a:r>
            <a:endParaRPr lang="en-US" altLang="en-US" sz="2000" dirty="0">
              <a:effectLst>
                <a:outerShdw blurRad="38100" dist="38100" dir="2700000" algn="tl">
                  <a:srgbClr val="FFFFFF"/>
                </a:outerShdw>
              </a:effectLst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None/>
              <a:defRPr/>
            </a:pPr>
            <a:endParaRPr lang="en-US" altLang="en-US" sz="2000" dirty="0">
              <a:effectLst>
                <a:outerShdw blurRad="38100" dist="38100" dir="2700000" algn="tl">
                  <a:srgbClr val="FFFFFF"/>
                </a:outerShdw>
              </a:effectLst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effectLst>
                  <a:outerShdw blurRad="38100" dist="38100" dir="2700000" algn="tl">
                    <a:srgbClr val="FFFFFF"/>
                  </a:outerShdw>
                </a:effectLst>
                <a:cs typeface="Arial" panose="020B0604020202020204" pitchFamily="34" charset="0"/>
              </a:rPr>
              <a:t>  Current or previous police </a:t>
            </a:r>
            <a:r>
              <a:rPr lang="en-US" altLang="en-US" sz="20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Arial" panose="020B0604020202020204" pitchFamily="34" charset="0"/>
              </a:rPr>
              <a:t>involvements.  </a:t>
            </a:r>
            <a:endParaRPr lang="en-US" altLang="en-US" sz="2000" dirty="0">
              <a:effectLst>
                <a:outerShdw blurRad="38100" dist="38100" dir="2700000" algn="tl">
                  <a:srgbClr val="FFFFFF"/>
                </a:outerShdw>
              </a:effectLst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endParaRPr lang="en-US" altLang="en-US" sz="2000" dirty="0">
              <a:effectLst>
                <a:outerShdw blurRad="38100" dist="38100" dir="2700000" algn="tl">
                  <a:srgbClr val="FFFFFF"/>
                </a:outerShdw>
              </a:effectLst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effectLst>
                  <a:outerShdw blurRad="38100" dist="38100" dir="2700000" algn="tl">
                    <a:srgbClr val="FFFFFF"/>
                  </a:outerShdw>
                </a:effectLst>
                <a:cs typeface="Arial" panose="020B0604020202020204" pitchFamily="34" charset="0"/>
              </a:rPr>
              <a:t>  Feelings of sadness or depression, low self </a:t>
            </a:r>
            <a:r>
              <a:rPr lang="en-US" altLang="en-US" sz="20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Arial" panose="020B0604020202020204" pitchFamily="34" charset="0"/>
              </a:rPr>
              <a:t>esteem.</a:t>
            </a:r>
            <a:endParaRPr lang="en-US" altLang="en-US" sz="2000" dirty="0">
              <a:effectLst>
                <a:outerShdw blurRad="38100" dist="38100" dir="2700000" algn="tl">
                  <a:srgbClr val="FFFFFF"/>
                </a:outerShdw>
              </a:effectLst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endParaRPr lang="en-US" altLang="en-US" sz="2000" dirty="0">
              <a:effectLst>
                <a:outerShdw blurRad="38100" dist="38100" dir="2700000" algn="tl">
                  <a:srgbClr val="FFFFFF"/>
                </a:outerShdw>
              </a:effectLst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effectLst>
                  <a:outerShdw blurRad="38100" dist="38100" dir="2700000" algn="tl">
                    <a:srgbClr val="FFFFFF"/>
                  </a:outerShdw>
                </a:effectLst>
                <a:cs typeface="Arial" panose="020B0604020202020204" pitchFamily="34" charset="0"/>
              </a:rPr>
              <a:t>  Difficulty in concentration or </a:t>
            </a:r>
            <a:r>
              <a:rPr lang="en-US" altLang="en-US" sz="20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Arial" panose="020B0604020202020204" pitchFamily="34" charset="0"/>
              </a:rPr>
              <a:t>focus. </a:t>
            </a:r>
            <a:endParaRPr lang="en-US" altLang="en-US" sz="2000" dirty="0">
              <a:effectLst>
                <a:outerShdw blurRad="38100" dist="38100" dir="2700000" algn="tl">
                  <a:srgbClr val="FFFFFF"/>
                </a:outerShdw>
              </a:effectLst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endParaRPr lang="en-US" altLang="en-US" sz="2000" dirty="0">
              <a:effectLst>
                <a:outerShdw blurRad="38100" dist="38100" dir="2700000" algn="tl">
                  <a:srgbClr val="FFFFFF"/>
                </a:outerShdw>
              </a:effectLst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AU" altLang="en-US" sz="2000" dirty="0">
                <a:effectLst>
                  <a:outerShdw blurRad="38100" dist="38100" dir="2700000" algn="tl">
                    <a:srgbClr val="FFFFFF"/>
                  </a:outerShdw>
                </a:effectLst>
                <a:cs typeface="Arial" panose="020B0604020202020204" pitchFamily="34" charset="0"/>
              </a:rPr>
              <a:t>  Being denied access to funds or resources </a:t>
            </a:r>
            <a:r>
              <a:rPr lang="en-AU" altLang="en-US" sz="20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Arial" panose="020B0604020202020204" pitchFamily="34" charset="0"/>
              </a:rPr>
              <a:t>and/or repeated </a:t>
            </a:r>
            <a:r>
              <a:rPr lang="en-AU" altLang="en-US" sz="2000" dirty="0">
                <a:effectLst>
                  <a:outerShdw blurRad="38100" dist="38100" dir="2700000" algn="tl">
                    <a:srgbClr val="FFFFFF"/>
                  </a:outerShdw>
                </a:effectLst>
                <a:cs typeface="Arial" panose="020B0604020202020204" pitchFamily="34" charset="0"/>
              </a:rPr>
              <a:t>requests </a:t>
            </a:r>
            <a:r>
              <a:rPr lang="en-AU" altLang="en-US" sz="20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Arial" panose="020B0604020202020204" pitchFamily="34" charset="0"/>
              </a:rPr>
              <a:t>for</a:t>
            </a:r>
          </a:p>
          <a:p>
            <a:pPr marL="0" indent="0">
              <a:buNone/>
              <a:defRPr/>
            </a:pPr>
            <a:r>
              <a:rPr lang="en-AU" altLang="en-US" sz="2000" dirty="0">
                <a:effectLst>
                  <a:outerShdw blurRad="38100" dist="38100" dir="2700000" algn="tl">
                    <a:srgbClr val="FFFFFF"/>
                  </a:outerShdw>
                </a:effectLst>
                <a:cs typeface="Arial" panose="020B0604020202020204" pitchFamily="34" charset="0"/>
              </a:rPr>
              <a:t> </a:t>
            </a:r>
            <a:r>
              <a:rPr lang="en-AU" altLang="en-US" sz="20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Arial" panose="020B0604020202020204" pitchFamily="34" charset="0"/>
              </a:rPr>
              <a:t>       </a:t>
            </a:r>
            <a:r>
              <a:rPr lang="en-AU" altLang="en-US" sz="2000" dirty="0">
                <a:effectLst>
                  <a:outerShdw blurRad="38100" dist="38100" dir="2700000" algn="tl">
                    <a:srgbClr val="FFFFFF"/>
                  </a:outerShdw>
                </a:effectLst>
                <a:cs typeface="Arial" panose="020B0604020202020204" pitchFamily="34" charset="0"/>
              </a:rPr>
              <a:t>financial </a:t>
            </a:r>
            <a:r>
              <a:rPr lang="en-AU" altLang="en-US" sz="20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Arial" panose="020B0604020202020204" pitchFamily="34" charset="0"/>
              </a:rPr>
              <a:t>assistance.</a:t>
            </a:r>
            <a:endParaRPr lang="en-AU" altLang="en-US" sz="3600" dirty="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2635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8991600" cy="1143000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Arial Black" pitchFamily="34" charset="0"/>
              </a:rPr>
              <a:t>Domestic Violence: </a:t>
            </a:r>
            <a:r>
              <a:rPr lang="en-US" sz="3200" dirty="0" smtClean="0">
                <a:latin typeface="Arial Black" pitchFamily="34" charset="0"/>
              </a:rPr>
              <a:t>Indicators</a:t>
            </a:r>
            <a:endParaRPr lang="en-US" sz="3200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0925"/>
            <a:ext cx="8229600" cy="495132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  <a:defRPr/>
            </a:pPr>
            <a:r>
              <a:rPr lang="en-AU" altLang="en-US" sz="2000" dirty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anose="02020603050405020304" pitchFamily="18" charset="0"/>
              </a:rPr>
              <a:t>Over protective of children and avoidance of </a:t>
            </a:r>
            <a:r>
              <a:rPr lang="en-AU" altLang="en-US" sz="20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anose="02020603050405020304" pitchFamily="18" charset="0"/>
              </a:rPr>
              <a:t>discussing children.</a:t>
            </a:r>
            <a:r>
              <a:rPr lang="en-AU" altLang="en-US" sz="20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Arial" panose="020B0604020202020204" pitchFamily="34" charset="0"/>
              </a:rPr>
              <a:t> </a:t>
            </a:r>
            <a:endParaRPr lang="en-AU" altLang="en-US" sz="2000" dirty="0">
              <a:effectLst>
                <a:outerShdw blurRad="38100" dist="38100" dir="2700000" algn="tl">
                  <a:srgbClr val="FFFFFF"/>
                </a:outerShdw>
              </a:effectLst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endParaRPr lang="en-AU" altLang="en-US" sz="2000" dirty="0">
              <a:effectLst>
                <a:outerShdw blurRad="38100" dist="38100" dir="2700000" algn="tl">
                  <a:srgbClr val="FFFFFF"/>
                </a:outerShdw>
              </a:effectLst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AU" altLang="en-US" sz="2000" dirty="0">
                <a:effectLst>
                  <a:outerShdw blurRad="38100" dist="38100" dir="2700000" algn="tl">
                    <a:srgbClr val="FFFFFF"/>
                  </a:outerShdw>
                </a:effectLst>
                <a:cs typeface="Arial" panose="020B0604020202020204" pitchFamily="34" charset="0"/>
              </a:rPr>
              <a:t>  Current or previous separation in the </a:t>
            </a:r>
            <a:r>
              <a:rPr lang="en-AU" altLang="en-US" sz="20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Arial" panose="020B0604020202020204" pitchFamily="34" charset="0"/>
              </a:rPr>
              <a:t>relationship.</a:t>
            </a:r>
            <a:endParaRPr lang="en-AU" altLang="en-US" sz="2000" dirty="0">
              <a:effectLst>
                <a:outerShdw blurRad="38100" dist="38100" dir="2700000" algn="tl">
                  <a:srgbClr val="FFFFFF"/>
                </a:outerShdw>
              </a:effectLst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endParaRPr lang="en-AU" altLang="en-US" sz="2000" dirty="0">
              <a:effectLst>
                <a:outerShdw blurRad="38100" dist="38100" dir="2700000" algn="tl">
                  <a:srgbClr val="FFFFFF"/>
                </a:outerShdw>
              </a:effectLst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AU" altLang="en-US" sz="2000" dirty="0">
                <a:effectLst>
                  <a:outerShdw blurRad="38100" dist="38100" dir="2700000" algn="tl">
                    <a:srgbClr val="FFFFFF"/>
                  </a:outerShdw>
                </a:effectLst>
                <a:cs typeface="Arial" panose="020B0604020202020204" pitchFamily="34" charset="0"/>
              </a:rPr>
              <a:t>  Extensive use of </a:t>
            </a:r>
            <a:r>
              <a:rPr lang="en-AU" altLang="en-US" sz="20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Arial" panose="020B0604020202020204" pitchFamily="34" charset="0"/>
              </a:rPr>
              <a:t>medications.</a:t>
            </a:r>
            <a:endParaRPr lang="en-AU" altLang="en-US" sz="2000" dirty="0">
              <a:effectLst>
                <a:outerShdw blurRad="38100" dist="38100" dir="2700000" algn="tl">
                  <a:srgbClr val="FFFFFF"/>
                </a:outerShdw>
              </a:effectLst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endParaRPr lang="en-AU" altLang="en-US" sz="2000" dirty="0">
              <a:effectLst>
                <a:outerShdw blurRad="38100" dist="38100" dir="2700000" algn="tl">
                  <a:srgbClr val="FFFFFF"/>
                </a:outerShdw>
              </a:effectLst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AU" altLang="en-US" sz="2000" dirty="0">
                <a:effectLst>
                  <a:outerShdw blurRad="38100" dist="38100" dir="2700000" algn="tl">
                    <a:srgbClr val="FFFFFF"/>
                  </a:outerShdw>
                </a:effectLst>
                <a:cs typeface="Arial" panose="020B0604020202020204" pitchFamily="34" charset="0"/>
              </a:rPr>
              <a:t>  Lack of self esteem or self </a:t>
            </a:r>
            <a:r>
              <a:rPr lang="en-AU" altLang="en-US" sz="20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Arial" panose="020B0604020202020204" pitchFamily="34" charset="0"/>
              </a:rPr>
              <a:t>confidence.</a:t>
            </a:r>
            <a:endParaRPr lang="en-AU" altLang="en-US" sz="2000" dirty="0">
              <a:effectLst>
                <a:outerShdw blurRad="38100" dist="38100" dir="2700000" algn="tl">
                  <a:srgbClr val="FFFFFF"/>
                </a:outerShdw>
              </a:effectLst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None/>
              <a:defRPr/>
            </a:pPr>
            <a:endParaRPr lang="en-AU" altLang="en-US" sz="2000" dirty="0">
              <a:effectLst>
                <a:outerShdw blurRad="38100" dist="38100" dir="2700000" algn="tl">
                  <a:srgbClr val="FFFFFF"/>
                </a:outerShdw>
              </a:effectLst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AU" altLang="en-US" sz="2000" dirty="0">
                <a:effectLst>
                  <a:outerShdw blurRad="38100" dist="38100" dir="2700000" algn="tl">
                    <a:srgbClr val="FFFFFF"/>
                  </a:outerShdw>
                </a:effectLst>
                <a:cs typeface="Arial" panose="020B0604020202020204" pitchFamily="34" charset="0"/>
              </a:rPr>
              <a:t>  Problems with sleep &amp; </a:t>
            </a:r>
            <a:r>
              <a:rPr lang="en-AU" altLang="en-US" sz="20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Arial" panose="020B0604020202020204" pitchFamily="34" charset="0"/>
              </a:rPr>
              <a:t>sleeplessness.</a:t>
            </a:r>
            <a:endParaRPr lang="en-AU" altLang="en-US" sz="2000" dirty="0">
              <a:effectLst>
                <a:outerShdw blurRad="38100" dist="38100" dir="2700000" algn="tl">
                  <a:srgbClr val="FFFFFF"/>
                </a:outerShdw>
              </a:effectLst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None/>
              <a:defRPr/>
            </a:pPr>
            <a:endParaRPr lang="en-AU" altLang="en-US" sz="2000" dirty="0">
              <a:effectLst>
                <a:outerShdw blurRad="38100" dist="38100" dir="2700000" algn="tl">
                  <a:srgbClr val="FFFFFF"/>
                </a:outerShdw>
              </a:effectLst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AU" altLang="en-US" sz="2000" dirty="0">
                <a:effectLst>
                  <a:outerShdw blurRad="38100" dist="38100" dir="2700000" algn="tl">
                    <a:srgbClr val="FFFFFF"/>
                  </a:outerShdw>
                </a:effectLst>
                <a:cs typeface="Arial" panose="020B0604020202020204" pitchFamily="34" charset="0"/>
              </a:rPr>
              <a:t>  Nervous or withdrawn </a:t>
            </a:r>
            <a:r>
              <a:rPr lang="en-AU" altLang="en-US" sz="20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Arial" panose="020B0604020202020204" pitchFamily="34" charset="0"/>
              </a:rPr>
              <a:t>behaviours. </a:t>
            </a:r>
            <a:endParaRPr lang="en-AU" altLang="en-US" sz="2000" dirty="0">
              <a:effectLst>
                <a:outerShdw blurRad="38100" dist="38100" dir="2700000" algn="tl">
                  <a:srgbClr val="FFFFFF"/>
                </a:outerShdw>
              </a:effectLst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934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8991600" cy="1143000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Arial Black" pitchFamily="34" charset="0"/>
              </a:rPr>
              <a:t>Domestic Violence: </a:t>
            </a:r>
            <a:r>
              <a:rPr lang="en-US" sz="3200" dirty="0" smtClean="0">
                <a:latin typeface="Arial Black" pitchFamily="34" charset="0"/>
              </a:rPr>
              <a:t>Indicators</a:t>
            </a:r>
            <a:endParaRPr lang="en-US" sz="3200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0925"/>
            <a:ext cx="8229600" cy="495132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  <a:defRPr/>
            </a:pPr>
            <a:r>
              <a:rPr lang="en-AU" altLang="en-US" sz="2000" dirty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anose="02020603050405020304" pitchFamily="18" charset="0"/>
              </a:rPr>
              <a:t>Aggressive behaviours or </a:t>
            </a:r>
            <a:r>
              <a:rPr lang="en-AU" altLang="en-US" sz="20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anose="02020603050405020304" pitchFamily="18" charset="0"/>
              </a:rPr>
              <a:t>language. </a:t>
            </a:r>
            <a:endParaRPr lang="en-AU" altLang="en-US" sz="2000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buFont typeface="Wingdings" panose="05000000000000000000" pitchFamily="2" charset="2"/>
              <a:buNone/>
              <a:defRPr/>
            </a:pPr>
            <a:endParaRPr lang="en-US" altLang="en-US" sz="2000" dirty="0">
              <a:effectLst>
                <a:outerShdw blurRad="38100" dist="38100" dir="2700000" algn="tl">
                  <a:srgbClr val="FFFFFF"/>
                </a:outerShdw>
              </a:effectLst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effectLst>
                  <a:outerShdw blurRad="38100" dist="38100" dir="2700000" algn="tl">
                    <a:srgbClr val="FFFFFF"/>
                  </a:outerShdw>
                </a:effectLst>
                <a:cs typeface="Arial" panose="020B0604020202020204" pitchFamily="34" charset="0"/>
              </a:rPr>
              <a:t> Isolation from friends, family &amp; </a:t>
            </a:r>
            <a:r>
              <a:rPr lang="en-US" altLang="en-US" sz="20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Arial" panose="020B0604020202020204" pitchFamily="34" charset="0"/>
              </a:rPr>
              <a:t>community. </a:t>
            </a:r>
            <a:endParaRPr lang="en-US" altLang="en-US" sz="2000" dirty="0">
              <a:effectLst>
                <a:outerShdw blurRad="38100" dist="38100" dir="2700000" algn="tl">
                  <a:srgbClr val="FFFFFF"/>
                </a:outerShdw>
              </a:effectLst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endParaRPr lang="en-US" altLang="en-US" sz="2000" dirty="0">
              <a:effectLst>
                <a:outerShdw blurRad="38100" dist="38100" dir="2700000" algn="tl">
                  <a:srgbClr val="FFFFFF"/>
                </a:outerShdw>
              </a:effectLst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effectLst>
                  <a:outerShdw blurRad="38100" dist="38100" dir="2700000" algn="tl">
                    <a:srgbClr val="FFFFFF"/>
                  </a:outerShdw>
                </a:effectLst>
                <a:cs typeface="Arial" panose="020B0604020202020204" pitchFamily="34" charset="0"/>
              </a:rPr>
              <a:t>  Medical or psychosomatic illness, such </a:t>
            </a:r>
            <a:r>
              <a:rPr lang="en-US" altLang="en-US" sz="20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Arial" panose="020B0604020202020204" pitchFamily="34" charset="0"/>
              </a:rPr>
              <a:t>as headaches </a:t>
            </a:r>
            <a:r>
              <a:rPr lang="en-US" altLang="en-US" sz="2000" dirty="0">
                <a:effectLst>
                  <a:outerShdw blurRad="38100" dist="38100" dir="2700000" algn="tl">
                    <a:srgbClr val="FFFFFF"/>
                  </a:outerShdw>
                </a:effectLst>
                <a:cs typeface="Arial" panose="020B0604020202020204" pitchFamily="34" charset="0"/>
              </a:rPr>
              <a:t>or </a:t>
            </a:r>
            <a:r>
              <a:rPr lang="en-US" altLang="en-US" sz="20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Arial" panose="020B0604020202020204" pitchFamily="34" charset="0"/>
              </a:rPr>
              <a:t>stomach</a:t>
            </a:r>
          </a:p>
          <a:p>
            <a:pPr marL="0" indent="0">
              <a:buNone/>
              <a:defRPr/>
            </a:pPr>
            <a:r>
              <a:rPr lang="en-US" altLang="en-US" sz="2000" dirty="0">
                <a:effectLst>
                  <a:outerShdw blurRad="38100" dist="38100" dir="2700000" algn="tl">
                    <a:srgbClr val="FFFFFF"/>
                  </a:outerShdw>
                </a:effectLst>
                <a:cs typeface="Arial" panose="020B0604020202020204" pitchFamily="34" charset="0"/>
              </a:rPr>
              <a:t> </a:t>
            </a:r>
            <a:r>
              <a:rPr lang="en-US" altLang="en-US" sz="20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Arial" panose="020B0604020202020204" pitchFamily="34" charset="0"/>
              </a:rPr>
              <a:t>       problems</a:t>
            </a:r>
            <a:r>
              <a:rPr lang="en-US" altLang="en-US" sz="2000" dirty="0">
                <a:effectLst>
                  <a:outerShdw blurRad="38100" dist="38100" dir="2700000" algn="tl">
                    <a:srgbClr val="FFFFFF"/>
                  </a:outerShdw>
                </a:effectLst>
                <a:cs typeface="Arial" panose="020B0604020202020204" pitchFamily="34" charset="0"/>
              </a:rPr>
              <a:t>, frequent </a:t>
            </a:r>
            <a:r>
              <a:rPr lang="en-US" altLang="en-US" sz="20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Arial" panose="020B0604020202020204" pitchFamily="34" charset="0"/>
              </a:rPr>
              <a:t>visits </a:t>
            </a:r>
            <a:r>
              <a:rPr lang="en-US" altLang="en-US" sz="2000" dirty="0">
                <a:effectLst>
                  <a:outerShdw blurRad="38100" dist="38100" dir="2700000" algn="tl">
                    <a:srgbClr val="FFFFFF"/>
                  </a:outerShdw>
                </a:effectLst>
                <a:cs typeface="Arial" panose="020B0604020202020204" pitchFamily="34" charset="0"/>
              </a:rPr>
              <a:t>to hospital or </a:t>
            </a:r>
            <a:r>
              <a:rPr lang="en-US" altLang="en-US" sz="20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Arial" panose="020B0604020202020204" pitchFamily="34" charset="0"/>
              </a:rPr>
              <a:t>doctor. </a:t>
            </a:r>
            <a:endParaRPr lang="en-US" altLang="en-US" sz="2000" dirty="0">
              <a:effectLst>
                <a:outerShdw blurRad="38100" dist="38100" dir="2700000" algn="tl">
                  <a:srgbClr val="FFFFFF"/>
                </a:outerShdw>
              </a:effectLst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None/>
              <a:defRPr/>
            </a:pPr>
            <a:endParaRPr lang="en-US" altLang="en-US" sz="2000" dirty="0">
              <a:effectLst>
                <a:outerShdw blurRad="38100" dist="38100" dir="2700000" algn="tl">
                  <a:srgbClr val="FFFFFF"/>
                </a:outerShdw>
              </a:effectLst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effectLst>
                  <a:outerShdw blurRad="38100" dist="38100" dir="2700000" algn="tl">
                    <a:srgbClr val="FFFFFF"/>
                  </a:outerShdw>
                </a:effectLst>
                <a:cs typeface="Arial" panose="020B0604020202020204" pitchFamily="34" charset="0"/>
              </a:rPr>
              <a:t>  Eating </a:t>
            </a:r>
            <a:r>
              <a:rPr lang="en-US" altLang="en-US" sz="20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Arial" panose="020B0604020202020204" pitchFamily="34" charset="0"/>
              </a:rPr>
              <a:t>disorders.</a:t>
            </a:r>
            <a:endParaRPr lang="en-US" altLang="en-US" sz="2000" dirty="0">
              <a:effectLst>
                <a:outerShdw blurRad="38100" dist="38100" dir="2700000" algn="tl">
                  <a:srgbClr val="FFFFFF"/>
                </a:outerShdw>
              </a:effectLst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None/>
              <a:defRPr/>
            </a:pPr>
            <a:endParaRPr lang="en-US" altLang="en-US" sz="2000" dirty="0">
              <a:effectLst>
                <a:outerShdw blurRad="38100" dist="38100" dir="2700000" algn="tl">
                  <a:srgbClr val="FFFFFF"/>
                </a:outerShdw>
              </a:effectLst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AU" altLang="en-US" sz="2000" dirty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anose="02020603050405020304" pitchFamily="18" charset="0"/>
              </a:rPr>
              <a:t>  Difficulty with </a:t>
            </a:r>
            <a:r>
              <a:rPr lang="en-AU" altLang="en-US" sz="20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anose="02020603050405020304" pitchFamily="18" charset="0"/>
              </a:rPr>
              <a:t>friendships.</a:t>
            </a:r>
            <a:r>
              <a:rPr lang="en-AU" altLang="en-US" sz="20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endParaRPr lang="en-AU" altLang="en-US" sz="2000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8699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8991600" cy="1143000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Arial Black" pitchFamily="34" charset="0"/>
              </a:rPr>
              <a:t>Domestic Violence: </a:t>
            </a:r>
            <a:r>
              <a:rPr lang="en-US" sz="3200" dirty="0" smtClean="0">
                <a:latin typeface="Arial Black" pitchFamily="34" charset="0"/>
              </a:rPr>
              <a:t>If You Need Help</a:t>
            </a:r>
            <a:endParaRPr lang="en-US" sz="3200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0925"/>
            <a:ext cx="8229600" cy="495132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  <a:defRPr/>
            </a:pPr>
            <a:r>
              <a:rPr lang="en-US" altLang="en-US" sz="20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anose="02020603050405020304" pitchFamily="18" charset="0"/>
              </a:rPr>
              <a:t>If </a:t>
            </a:r>
            <a:r>
              <a:rPr lang="en-US" altLang="en-US" sz="2000" dirty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anose="02020603050405020304" pitchFamily="18" charset="0"/>
              </a:rPr>
              <a:t>on campus dial 9-1-1 from any campus phone if the incident is in the process of occurring. 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endParaRPr lang="en-US" altLang="en-US" sz="2000" dirty="0">
              <a:effectLst>
                <a:outerShdw blurRad="38100" dist="38100" dir="2700000" algn="tl">
                  <a:srgbClr val="FFFFFF"/>
                </a:outerShdw>
              </a:effectLst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altLang="en-US" sz="20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anose="02020603050405020304" pitchFamily="18" charset="0"/>
              </a:rPr>
              <a:t>If on any campus, contact Sinclair Police at 937-512-2700 for immediate assistance, to file a report or to get </a:t>
            </a:r>
            <a:r>
              <a:rPr lang="en-US" altLang="en-US" sz="2000" dirty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anose="02020603050405020304" pitchFamily="18" charset="0"/>
              </a:rPr>
              <a:t>q</a:t>
            </a:r>
            <a:r>
              <a:rPr lang="en-US" altLang="en-US" sz="20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anose="02020603050405020304" pitchFamily="18" charset="0"/>
              </a:rPr>
              <a:t>uestions answered. 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endParaRPr lang="en-US" altLang="en-US" sz="2000" dirty="0">
              <a:effectLst>
                <a:outerShdw blurRad="38100" dist="38100" dir="2700000" algn="tl">
                  <a:srgbClr val="FFFFFF"/>
                </a:outerShdw>
              </a:effectLst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altLang="en-US" sz="20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anose="02020603050405020304" pitchFamily="18" charset="0"/>
              </a:rPr>
              <a:t>If off-campus dial 9-1-1 if the incident is in the process of occurring. 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endParaRPr lang="en-US" altLang="en-US" sz="2000" dirty="0">
              <a:effectLst>
                <a:outerShdw blurRad="38100" dist="38100" dir="2700000" algn="tl">
                  <a:srgbClr val="FFFFFF"/>
                </a:outerShdw>
              </a:effectLst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altLang="en-US" sz="20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anose="02020603050405020304" pitchFamily="18" charset="0"/>
              </a:rPr>
              <a:t>Contact your local police department for immediate assistance, to file a report or to get questions answered. 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endParaRPr lang="en-US" altLang="en-US" sz="2000" dirty="0">
              <a:effectLst>
                <a:outerShdw blurRad="38100" dist="38100" dir="2700000" algn="tl">
                  <a:srgbClr val="FFFFFF"/>
                </a:outerShdw>
              </a:effectLst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endParaRPr lang="en-AU" altLang="en-US" sz="2000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67896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Arial Black" pitchFamily="34" charset="0"/>
              </a:rPr>
              <a:t>On-Campus Resources </a:t>
            </a:r>
            <a:endParaRPr lang="en-US" sz="3200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/>
          </a:bodyPr>
          <a:lstStyle/>
          <a:p>
            <a:pPr lvl="1"/>
            <a:endParaRPr lang="en-US" dirty="0">
              <a:latin typeface="Arial Black" pitchFamily="34" charset="0"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98946" y="1622158"/>
            <a:ext cx="7887854" cy="31957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00"/>
              </a:spcBef>
            </a:pPr>
            <a:r>
              <a:rPr lang="en-US" sz="2000" b="1" dirty="0">
                <a:solidFill>
                  <a:srgbClr val="B01513"/>
                </a:solidFill>
                <a:latin typeface="Calibri" panose="020F0502020204030204" pitchFamily="34" charset="0"/>
                <a:ea typeface="Meiryo" panose="020B0604030504040204" pitchFamily="34" charset="-128"/>
                <a:cs typeface="Helvetica" panose="020B0604020202020204" pitchFamily="34" charset="0"/>
              </a:rPr>
              <a:t>Resources for Students</a:t>
            </a:r>
            <a:endParaRPr lang="en-US" sz="2000" b="1" dirty="0">
              <a:solidFill>
                <a:srgbClr val="B01513"/>
              </a:solidFill>
              <a:latin typeface="Calibri" panose="020F0502020204030204" pitchFamily="34" charset="0"/>
              <a:ea typeface="Meiryo" panose="020B0604030504040204" pitchFamily="34" charset="-128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Campus Ministry - (937) </a:t>
            </a:r>
            <a:r>
              <a:rPr lang="en-US" sz="20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512-2481</a:t>
            </a:r>
            <a:endParaRPr lang="en-US" sz="2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r>
              <a:rPr lang="en-US" sz="20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Title 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IX Coordinator 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Garamond" panose="02020404030301010803" pitchFamily="18" charset="0"/>
              </a:rPr>
              <a:t>(937) </a:t>
            </a:r>
            <a:r>
              <a:rPr lang="en-US" sz="2000" dirty="0" smtClean="0">
                <a:latin typeface="Calibri" panose="020F0502020204030204" pitchFamily="34" charset="0"/>
                <a:ea typeface="Times New Roman" panose="02020603050405020304" pitchFamily="18" charset="0"/>
                <a:cs typeface="Garamond" panose="02020404030301010803" pitchFamily="18" charset="0"/>
              </a:rPr>
              <a:t>512-4434</a:t>
            </a:r>
            <a:endParaRPr lang="en-US" sz="2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Counseling Services: (937) </a:t>
            </a:r>
            <a:r>
              <a:rPr lang="en-US" sz="20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512-3032 </a:t>
            </a:r>
            <a:endParaRPr lang="en-US" sz="2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Sinclair Police: (937) 512-2700 </a:t>
            </a:r>
          </a:p>
          <a:p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</a:p>
          <a:p>
            <a:pPr>
              <a:spcBef>
                <a:spcPts val="200"/>
              </a:spcBef>
            </a:pPr>
            <a:r>
              <a:rPr lang="en-US" sz="2000" b="1" dirty="0">
                <a:solidFill>
                  <a:srgbClr val="B01513"/>
                </a:solidFill>
                <a:latin typeface="Calibri" panose="020F0502020204030204" pitchFamily="34" charset="0"/>
                <a:ea typeface="Meiryo" panose="020B0604030504040204" pitchFamily="34" charset="-128"/>
                <a:cs typeface="Helvetica" panose="020B0604020202020204" pitchFamily="34" charset="0"/>
              </a:rPr>
              <a:t>Resources for Employees</a:t>
            </a:r>
            <a:endParaRPr lang="en-US" sz="2000" b="1" dirty="0">
              <a:solidFill>
                <a:srgbClr val="B01513"/>
              </a:solidFill>
              <a:latin typeface="Calibri" panose="020F0502020204030204" pitchFamily="34" charset="0"/>
              <a:ea typeface="Meiryo" panose="020B0604030504040204" pitchFamily="34" charset="-128"/>
              <a:cs typeface="Times New Roman" panose="02020603050405020304" pitchFamily="18" charset="0"/>
            </a:endParaRPr>
          </a:p>
          <a:p>
            <a:r>
              <a:rPr lang="en-US" sz="20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Title 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IX Coordinator 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Garamond" panose="02020404030301010803" pitchFamily="18" charset="0"/>
              </a:rPr>
              <a:t>(937) </a:t>
            </a:r>
            <a:r>
              <a:rPr lang="en-US" sz="2000" dirty="0" smtClean="0">
                <a:latin typeface="Calibri" panose="020F0502020204030204" pitchFamily="34" charset="0"/>
                <a:ea typeface="Times New Roman" panose="02020603050405020304" pitchFamily="18" charset="0"/>
                <a:cs typeface="Garamond" panose="02020404030301010803" pitchFamily="18" charset="0"/>
              </a:rPr>
              <a:t>512-4434</a:t>
            </a:r>
            <a:endParaRPr lang="en-US" sz="2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Employee Care (full-time employees): (937) 208-6626 or 1-800-628-9343</a:t>
            </a:r>
          </a:p>
          <a:p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Sinclair Police: (937) 512-2700 </a:t>
            </a:r>
            <a:endParaRPr lang="en-US" sz="20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2857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Arial Black" pitchFamily="34" charset="0"/>
              </a:rPr>
              <a:t>Off-Campus Resources </a:t>
            </a:r>
            <a:endParaRPr lang="en-US" sz="3200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/>
          </a:bodyPr>
          <a:lstStyle/>
          <a:p>
            <a:pPr lvl="1"/>
            <a:endParaRPr lang="en-US" dirty="0">
              <a:latin typeface="Arial Black" pitchFamily="34" charset="0"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5709" y="996603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0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Meiryo" panose="020B0604030504040204" pitchFamily="34" charset="-128"/>
                <a:cs typeface="Helvetica" panose="020B0604020202020204" pitchFamily="34" charset="0"/>
              </a:rPr>
              <a:t>Montgomery </a:t>
            </a:r>
            <a:r>
              <a:rPr lang="en-US" sz="2000" b="1" u="sng" dirty="0">
                <a:solidFill>
                  <a:srgbClr val="FF0000"/>
                </a:solidFill>
                <a:latin typeface="Calibri" panose="020F0502020204030204" pitchFamily="34" charset="0"/>
                <a:ea typeface="Meiryo" panose="020B0604030504040204" pitchFamily="34" charset="-128"/>
                <a:cs typeface="Helvetica" panose="020B0604020202020204" pitchFamily="34" charset="0"/>
              </a:rPr>
              <a:t>County</a:t>
            </a:r>
            <a:endParaRPr lang="en-US" sz="2000" dirty="0">
              <a:solidFill>
                <a:srgbClr val="FF0000"/>
              </a:solidFill>
              <a:latin typeface="Calibri" panose="020F0502020204030204" pitchFamily="34" charset="0"/>
              <a:ea typeface="Meiryo" panose="020B0604030504040204" pitchFamily="34" charset="-128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Artemis Center for Alternatives to Domestic Violence, Dayton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Phone: </a:t>
            </a:r>
            <a:r>
              <a:rPr lang="en-US" sz="2000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937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en-US" sz="2000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461-HELP (4357)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2000" u="sng" dirty="0">
                <a:solidFill>
                  <a:srgbClr val="4FB8C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2"/>
              </a:rPr>
              <a:t>www.artemiscenter.org</a:t>
            </a:r>
            <a:endParaRPr lang="en-US" sz="2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Services offered include crisis intervention, court advocacy and crime victim compensation assistance.</a:t>
            </a:r>
            <a:endParaRPr lang="en-US" sz="2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2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Dayton Children’s Hospital, Dayton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Services offered are strictly for children and adolescents and include sexual assault examinations.</a:t>
            </a:r>
            <a:endParaRPr lang="en-US" sz="2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2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Miami Valley Hospital</a:t>
            </a:r>
            <a:r>
              <a:rPr lang="en-US" sz="20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Dayton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Services offered include sexual assault examinations, STI prevention treatment and 24 hour care.</a:t>
            </a:r>
            <a:endParaRPr lang="en-US" sz="2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2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669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Arial Black" pitchFamily="34" charset="0"/>
              </a:rPr>
              <a:t>Off-Campus Resources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/>
          </a:bodyPr>
          <a:lstStyle/>
          <a:p>
            <a:pPr lvl="1"/>
            <a:endParaRPr lang="en-US" dirty="0">
              <a:latin typeface="Arial Black" pitchFamily="34" charset="0"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1016727"/>
            <a:ext cx="8409709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dirty="0">
                <a:latin typeface="Century Gothic" panose="020B0502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en-US" sz="20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Meiryo" panose="020B0604030504040204" pitchFamily="34" charset="-128"/>
                <a:cs typeface="Helvetica" panose="020B0604020202020204" pitchFamily="34" charset="0"/>
              </a:rPr>
              <a:t>Montgomery County – continued</a:t>
            </a:r>
          </a:p>
          <a:p>
            <a:endParaRPr lang="en-US" sz="2000" dirty="0">
              <a:solidFill>
                <a:srgbClr val="FF0000"/>
              </a:solidFill>
              <a:latin typeface="Calibri" panose="020F0502020204030204" pitchFamily="34" charset="0"/>
              <a:ea typeface="Meiryo" panose="020B0604030504040204" pitchFamily="34" charset="-128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b="1" dirty="0" smtClean="0">
                <a:solidFill>
                  <a:srgbClr val="000000"/>
                </a:solidFill>
                <a:latin typeface="Century Gothic" panose="020B0502020202020204" pitchFamily="34" charset="0"/>
                <a:ea typeface="Meiryo" panose="020B0604030504040204" pitchFamily="34" charset="-128"/>
              </a:rPr>
              <a:t>Victim/Witness </a:t>
            </a:r>
            <a:r>
              <a:rPr lang="en-US" b="1" dirty="0">
                <a:solidFill>
                  <a:srgbClr val="000000"/>
                </a:solidFill>
                <a:latin typeface="Century Gothic" panose="020B0502020202020204" pitchFamily="34" charset="0"/>
                <a:ea typeface="Meiryo" panose="020B0604030504040204" pitchFamily="34" charset="-128"/>
              </a:rPr>
              <a:t>Division / City of Dayton Prosecutor’s Office (for misdemeanors only) </a:t>
            </a:r>
            <a:endParaRPr lang="en-US" b="1" dirty="0" smtClean="0">
              <a:solidFill>
                <a:srgbClr val="000000"/>
              </a:solidFill>
              <a:latin typeface="Century Gothic" panose="020B0502020202020204" pitchFamily="34" charset="0"/>
              <a:ea typeface="Meiryo" panose="020B0604030504040204" pitchFamily="34" charset="-128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000000"/>
                </a:solidFill>
                <a:latin typeface="Century Gothic" panose="020B0502020202020204" pitchFamily="34" charset="0"/>
                <a:ea typeface="Meiryo" panose="020B0604030504040204" pitchFamily="34" charset="-128"/>
              </a:rPr>
              <a:t> </a:t>
            </a:r>
            <a:r>
              <a:rPr lang="en-US" sz="2800" b="1" dirty="0" smtClean="0">
                <a:solidFill>
                  <a:srgbClr val="000000"/>
                </a:solidFill>
                <a:latin typeface="Century Gothic" panose="020B0502020202020204" pitchFamily="34" charset="0"/>
                <a:ea typeface="Meiryo" panose="020B0604030504040204" pitchFamily="34" charset="-128"/>
              </a:rPr>
              <a:t>   </a:t>
            </a:r>
            <a:r>
              <a:rPr lang="en-US" dirty="0" smtClean="0">
                <a:solidFill>
                  <a:srgbClr val="000000"/>
                </a:solidFill>
                <a:latin typeface="Century Gothic" panose="020B0502020202020204" pitchFamily="34" charset="0"/>
                <a:ea typeface="Meiryo" panose="020B0604030504040204" pitchFamily="34" charset="-128"/>
              </a:rPr>
              <a:t>(937) 333-4100</a:t>
            </a:r>
            <a:endParaRPr lang="en-US" sz="2800" dirty="0">
              <a:solidFill>
                <a:srgbClr val="000000"/>
              </a:solidFill>
              <a:latin typeface="Century Gothic" panose="020B0502020202020204" pitchFamily="34" charset="0"/>
              <a:ea typeface="Meiryo" panose="020B0604030504040204" pitchFamily="34" charset="-128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b="1" dirty="0" smtClean="0">
                <a:solidFill>
                  <a:srgbClr val="000000"/>
                </a:solidFill>
                <a:latin typeface="Century Gothic" panose="020B0502020202020204"/>
                <a:ea typeface="Meiryo" panose="020B0604030504040204" pitchFamily="34" charset="-128"/>
              </a:rPr>
              <a:t>YWCA Dayton</a:t>
            </a:r>
            <a:endParaRPr lang="en-US" b="1" dirty="0">
              <a:solidFill>
                <a:srgbClr val="000000"/>
              </a:solidFill>
              <a:latin typeface="Century Gothic" panose="020B0502020202020204"/>
              <a:ea typeface="Meiryo" panose="020B0604030504040204" pitchFamily="34" charset="-128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Century Gothic" panose="020B0502020202020204" pitchFamily="34" charset="0"/>
                <a:ea typeface="Meiryo" panose="020B0604030504040204" pitchFamily="34" charset="-128"/>
              </a:rPr>
              <a:t>(</a:t>
            </a:r>
            <a:r>
              <a:rPr lang="en-US" dirty="0">
                <a:solidFill>
                  <a:srgbClr val="00000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937) </a:t>
            </a:r>
            <a:r>
              <a:rPr lang="en-US" dirty="0" smtClean="0">
                <a:solidFill>
                  <a:srgbClr val="00000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333-4100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endParaRPr lang="en-US" dirty="0" smtClean="0">
              <a:solidFill>
                <a:srgbClr val="000000"/>
              </a:solidFill>
              <a:latin typeface="Century Gothic" panose="020B0502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endParaRPr lang="en-US" sz="2800" dirty="0">
              <a:solidFill>
                <a:srgbClr val="000000"/>
              </a:solidFill>
              <a:latin typeface="Century Gothic" panose="020B0502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solidFill>
                  <a:srgbClr val="000000"/>
                </a:solidFill>
                <a:latin typeface="Century Gothic" panose="020B0502020202020204" pitchFamily="34" charset="0"/>
                <a:ea typeface="Meiryo" panose="020B0604030504040204" pitchFamily="34" charset="-128"/>
              </a:rPr>
              <a:t> </a:t>
            </a:r>
            <a:endParaRPr lang="en-US" sz="2800" dirty="0">
              <a:solidFill>
                <a:srgbClr val="000000"/>
              </a:solidFill>
              <a:latin typeface="Arial" panose="020B0604020202020204" pitchFamily="34" charset="0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02091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Arial Black" pitchFamily="34" charset="0"/>
              </a:rPr>
              <a:t>Off-Campus Resources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/>
          </a:bodyPr>
          <a:lstStyle/>
          <a:p>
            <a:pPr lvl="1"/>
            <a:endParaRPr lang="en-US" dirty="0">
              <a:latin typeface="Arial Black" pitchFamily="34" charset="0"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1016727"/>
            <a:ext cx="8409709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dirty="0">
                <a:latin typeface="Century Gothic" panose="020B0502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en-US" sz="20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Meiryo" panose="020B0604030504040204" pitchFamily="34" charset="-128"/>
                <a:cs typeface="Helvetica" panose="020B0604020202020204" pitchFamily="34" charset="0"/>
              </a:rPr>
              <a:t>Montgomery County – continued</a:t>
            </a:r>
          </a:p>
          <a:p>
            <a:endParaRPr lang="en-US" sz="2000" dirty="0">
              <a:solidFill>
                <a:srgbClr val="FF0000"/>
              </a:solidFill>
              <a:latin typeface="Calibri" panose="020F0502020204030204" pitchFamily="34" charset="0"/>
              <a:ea typeface="Meiryo" panose="020B0604030504040204" pitchFamily="34" charset="-128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b="1" dirty="0" smtClean="0">
                <a:solidFill>
                  <a:srgbClr val="000000"/>
                </a:solidFill>
                <a:latin typeface="Century Gothic" panose="020B0502020202020204" pitchFamily="34" charset="0"/>
                <a:ea typeface="Meiryo" panose="020B0604030504040204" pitchFamily="34" charset="-128"/>
              </a:rPr>
              <a:t>Victim/Witness </a:t>
            </a:r>
            <a:r>
              <a:rPr lang="en-US" b="1" dirty="0">
                <a:solidFill>
                  <a:srgbClr val="000000"/>
                </a:solidFill>
                <a:latin typeface="Century Gothic" panose="020B0502020202020204" pitchFamily="34" charset="0"/>
                <a:ea typeface="Meiryo" panose="020B0604030504040204" pitchFamily="34" charset="-128"/>
              </a:rPr>
              <a:t>Division / City of Dayton Prosecutor’s Office (for misdemeanors only) </a:t>
            </a:r>
            <a:endParaRPr lang="en-US" sz="2800" dirty="0">
              <a:solidFill>
                <a:srgbClr val="000000"/>
              </a:solidFill>
              <a:latin typeface="Arial" panose="020B0604020202020204" pitchFamily="34" charset="0"/>
              <a:ea typeface="Meiryo" panose="020B0604030504040204" pitchFamily="34" charset="-128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Century Gothic" panose="020B0502020202020204" pitchFamily="34" charset="0"/>
                <a:ea typeface="Meiryo" panose="020B0604030504040204" pitchFamily="34" charset="-128"/>
              </a:rPr>
              <a:t>(</a:t>
            </a:r>
            <a:r>
              <a:rPr lang="en-US" dirty="0">
                <a:solidFill>
                  <a:srgbClr val="00000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937) </a:t>
            </a:r>
            <a:r>
              <a:rPr lang="en-US" dirty="0" smtClean="0">
                <a:solidFill>
                  <a:srgbClr val="00000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333-4100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endParaRPr lang="en-US" sz="2800" dirty="0" smtClean="0">
              <a:solidFill>
                <a:srgbClr val="000000"/>
              </a:solidFill>
              <a:latin typeface="Century Gothic" panose="020B0502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endParaRPr lang="en-US" sz="2800" dirty="0">
              <a:solidFill>
                <a:srgbClr val="000000"/>
              </a:solidFill>
              <a:latin typeface="Century Gothic" panose="020B0502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solidFill>
                  <a:srgbClr val="000000"/>
                </a:solidFill>
                <a:latin typeface="Century Gothic" panose="020B0502020202020204" pitchFamily="34" charset="0"/>
                <a:ea typeface="Meiryo" panose="020B0604030504040204" pitchFamily="34" charset="-128"/>
              </a:rPr>
              <a:t> </a:t>
            </a:r>
            <a:endParaRPr lang="en-US" sz="2800" dirty="0">
              <a:solidFill>
                <a:srgbClr val="000000"/>
              </a:solidFill>
              <a:latin typeface="Arial" panose="020B0604020202020204" pitchFamily="34" charset="0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09818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Arial Black" pitchFamily="34" charset="0"/>
              </a:rPr>
              <a:t>Off-Campus Resources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/>
          </a:bodyPr>
          <a:lstStyle/>
          <a:p>
            <a:pPr lvl="1"/>
            <a:endParaRPr lang="en-US" dirty="0">
              <a:latin typeface="Arial Black" pitchFamily="34" charset="0"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26473" y="1503807"/>
            <a:ext cx="8160327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000" b="1" u="sng" dirty="0">
                <a:solidFill>
                  <a:srgbClr val="FF0000"/>
                </a:solidFill>
                <a:latin typeface="Calibri" panose="020F0502020204030204" pitchFamily="34" charset="0"/>
                <a:ea typeface="Meiryo" panose="020B0604030504040204" pitchFamily="34" charset="-128"/>
                <a:cs typeface="Helvetica" panose="020B0604020202020204" pitchFamily="34" charset="0"/>
              </a:rPr>
              <a:t>Warren County</a:t>
            </a:r>
            <a:endParaRPr lang="en-US" sz="2000" dirty="0">
              <a:solidFill>
                <a:srgbClr val="FF0000"/>
              </a:solidFill>
              <a:latin typeface="Calibri" panose="020F0502020204030204" pitchFamily="34" charset="0"/>
              <a:ea typeface="Meiryo" panose="020B0604030504040204" pitchFamily="34" charset="-128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b="1" spc="20" dirty="0">
                <a:solidFill>
                  <a:srgbClr val="000000"/>
                </a:solidFill>
                <a:latin typeface="Calibri" panose="020F050202020403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Abuse and Rape Crisis Shelter of Warren County</a:t>
            </a:r>
            <a:r>
              <a:rPr lang="en-US" sz="2000" spc="20" dirty="0">
                <a:solidFill>
                  <a:srgbClr val="000000"/>
                </a:solidFill>
                <a:latin typeface="Calibri" panose="020F0502020204030204" pitchFamily="34" charset="0"/>
                <a:ea typeface="Meiryo" panose="020B0604030504040204" pitchFamily="34" charset="-128"/>
              </a:rPr>
              <a:t/>
            </a:r>
            <a:br>
              <a:rPr lang="en-US" sz="2000" spc="20" dirty="0">
                <a:solidFill>
                  <a:srgbClr val="000000"/>
                </a:solidFill>
                <a:latin typeface="Calibri" panose="020F0502020204030204" pitchFamily="34" charset="0"/>
                <a:ea typeface="Meiryo" panose="020B0604030504040204" pitchFamily="34" charset="-128"/>
              </a:rPr>
            </a:br>
            <a:r>
              <a:rPr lang="en-US" sz="2000" spc="20" dirty="0">
                <a:solidFill>
                  <a:srgbClr val="000000"/>
                </a:solidFill>
                <a:latin typeface="Calibri" panose="020F0502020204030204" pitchFamily="34" charset="0"/>
                <a:ea typeface="Meiryo" panose="020B0604030504040204" pitchFamily="34" charset="-128"/>
              </a:rPr>
              <a:t>(513) 695-1185</a:t>
            </a:r>
            <a:br>
              <a:rPr lang="en-US" sz="2000" spc="20" dirty="0">
                <a:solidFill>
                  <a:srgbClr val="000000"/>
                </a:solidFill>
                <a:latin typeface="Calibri" panose="020F0502020204030204" pitchFamily="34" charset="0"/>
                <a:ea typeface="Meiryo" panose="020B0604030504040204" pitchFamily="34" charset="-128"/>
              </a:rPr>
            </a:br>
            <a:r>
              <a:rPr lang="en-US" sz="2000" u="sng" spc="20" dirty="0">
                <a:solidFill>
                  <a:srgbClr val="000000"/>
                </a:solidFill>
                <a:latin typeface="Calibri" panose="020F0502020204030204" pitchFamily="34" charset="0"/>
                <a:ea typeface="Meiryo" panose="020B0604030504040204" pitchFamily="34" charset="-128"/>
                <a:hlinkClick r:id="rId2"/>
              </a:rPr>
              <a:t>www.arcshelter.com</a:t>
            </a:r>
            <a:endParaRPr lang="en-US" sz="2000" dirty="0">
              <a:solidFill>
                <a:srgbClr val="000000"/>
              </a:solidFill>
              <a:latin typeface="Calibri" panose="020F0502020204030204" pitchFamily="34" charset="0"/>
              <a:ea typeface="Meiryo" panose="020B0604030504040204" pitchFamily="34" charset="-128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Services offered include hospital advocacy, SANE program, SART participant, police advocacy, court advocacy, protection order assistance, victim compensation assistance, case management, support groups, survivor needs kits and prevention education.</a:t>
            </a:r>
            <a:endParaRPr lang="en-US" sz="2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ea typeface="Meiryo" panose="020B0604030504040204" pitchFamily="34" charset="-128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147478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Arial Black" panose="020B0A04020102020204" pitchFamily="34" charset="0"/>
              </a:rPr>
              <a:t>Subject Training </a:t>
            </a:r>
            <a:endParaRPr lang="en-US" sz="3200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6286"/>
            <a:ext cx="8229600" cy="4819877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384476" y="1515621"/>
            <a:ext cx="6634263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The Department of Public Safety and Sinclair Police take pride in maintaining a safe campus for staff, faculty, students and visitors. </a:t>
            </a:r>
            <a:endParaRPr lang="en-US" sz="2000" dirty="0" smtClean="0"/>
          </a:p>
          <a:p>
            <a:endParaRPr lang="en-US" sz="2000" dirty="0"/>
          </a:p>
          <a:p>
            <a:r>
              <a:rPr lang="en-US" sz="2000" dirty="0" smtClean="0"/>
              <a:t>This PowerPoint© presentation </a:t>
            </a:r>
            <a:r>
              <a:rPr lang="en-US" sz="2000" dirty="0"/>
              <a:t>is part of the department’s on-going program to provide informative training that the campus community may study and learn from. </a:t>
            </a:r>
            <a:endParaRPr lang="en-US" sz="2000" dirty="0" smtClean="0"/>
          </a:p>
          <a:p>
            <a:endParaRPr lang="en-US" sz="2000" dirty="0"/>
          </a:p>
          <a:p>
            <a:r>
              <a:rPr lang="en-US" sz="2000" dirty="0" smtClean="0"/>
              <a:t>Sinclair </a:t>
            </a:r>
            <a:r>
              <a:rPr lang="en-US" sz="2000" dirty="0"/>
              <a:t>Police officers that patrol the campus are available to answer any questions. </a:t>
            </a:r>
            <a:endParaRPr lang="en-US" sz="2000" dirty="0" smtClean="0"/>
          </a:p>
          <a:p>
            <a:endParaRPr lang="en-US" sz="2000" dirty="0"/>
          </a:p>
          <a:p>
            <a:r>
              <a:rPr lang="en-US" sz="2000" dirty="0"/>
              <a:t>In addition, the Sinclair Police Speaker’s Bureau can provide an officer to speak to any campus group by contacting the department at (937) 512-2700.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464" y="2300532"/>
            <a:ext cx="1993732" cy="152269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920" y="4397905"/>
            <a:ext cx="1860820" cy="456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0016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Arial Black" pitchFamily="34" charset="0"/>
              </a:rPr>
              <a:t>Off-Campus Resources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/>
          </a:bodyPr>
          <a:lstStyle/>
          <a:p>
            <a:pPr lvl="1"/>
            <a:endParaRPr lang="en-US" dirty="0">
              <a:latin typeface="Arial Black" pitchFamily="34" charset="0"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26473" y="1417638"/>
            <a:ext cx="8160327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000" b="1" u="sng" dirty="0">
                <a:solidFill>
                  <a:srgbClr val="FF0000"/>
                </a:solidFill>
                <a:latin typeface="Calibri" panose="020F0502020204030204" pitchFamily="34" charset="0"/>
                <a:ea typeface="Meiryo" panose="020B0604030504040204" pitchFamily="34" charset="-128"/>
                <a:cs typeface="Helvetica" panose="020B0604020202020204" pitchFamily="34" charset="0"/>
              </a:rPr>
              <a:t>Warren </a:t>
            </a:r>
            <a:r>
              <a:rPr lang="en-US" sz="20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Meiryo" panose="020B0604030504040204" pitchFamily="34" charset="-128"/>
                <a:cs typeface="Helvetica" panose="020B0604020202020204" pitchFamily="34" charset="0"/>
              </a:rPr>
              <a:t>County - continued</a:t>
            </a:r>
            <a:endParaRPr lang="en-US" sz="2000" dirty="0">
              <a:solidFill>
                <a:srgbClr val="FF0000"/>
              </a:solidFill>
              <a:latin typeface="Calibri" panose="020F0502020204030204" pitchFamily="34" charset="0"/>
              <a:ea typeface="Meiryo" panose="020B0604030504040204" pitchFamily="34" charset="-128"/>
            </a:endParaRPr>
          </a:p>
          <a:p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ea typeface="Meiryo" panose="020B0604030504040204" pitchFamily="34" charset="-128"/>
              </a:rPr>
              <a:t> 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b="1" dirty="0">
                <a:solidFill>
                  <a:srgbClr val="000000"/>
                </a:solidFill>
                <a:latin typeface="Calibri" panose="020F0502020204030204" pitchFamily="34" charset="0"/>
                <a:ea typeface="Meiryo" panose="020B0604030504040204" pitchFamily="34" charset="-128"/>
              </a:rPr>
              <a:t>Victim Witness Services Division of the Warren County Prosecutor's Office</a:t>
            </a:r>
            <a:endParaRPr lang="en-US" sz="2000" dirty="0">
              <a:solidFill>
                <a:srgbClr val="000000"/>
              </a:solidFill>
              <a:latin typeface="Calibri" panose="020F0502020204030204" pitchFamily="34" charset="0"/>
              <a:ea typeface="Meiryo" panose="020B0604030504040204" pitchFamily="34" charset="-128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ea typeface="Meiryo" panose="020B0604030504040204" pitchFamily="34" charset="-128"/>
              </a:rPr>
              <a:t>513-695-1325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ea typeface="Meiryo" panose="020B0604030504040204" pitchFamily="34" charset="-128"/>
              </a:rPr>
              <a:t>Services offered include </a:t>
            </a: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24-hour response to law enforcement requests for intervention and assistance, court advocacy, escorts and support during all stages of the criminal justice process, assistance in completing a Victim Impact Statement, assistance with </a:t>
            </a:r>
            <a:r>
              <a:rPr lang="en-US" sz="2000" u="sng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VINE</a:t>
            </a: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registration/State Victim Notification Program, referrals to appropriate social service agencies, notification and explanation of all court proceedings and </a:t>
            </a:r>
            <a:r>
              <a:rPr lang="en-US" sz="2000" u="sng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Victims of Crime Compensation</a:t>
            </a: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application assistance. </a:t>
            </a:r>
            <a:endParaRPr lang="en-US" sz="2000" dirty="0">
              <a:solidFill>
                <a:srgbClr val="000000"/>
              </a:solidFill>
              <a:effectLst/>
              <a:latin typeface="Calibri" panose="020F0502020204030204" pitchFamily="34" charset="0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38485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Arial Black" pitchFamily="34" charset="0"/>
              </a:rPr>
              <a:t>Domestic Violence: What Is It?</a:t>
            </a:r>
            <a:endParaRPr lang="en-US" sz="3200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1325"/>
          </a:xfrm>
        </p:spPr>
        <p:txBody>
          <a:bodyPr>
            <a:normAutofit/>
          </a:bodyPr>
          <a:lstStyle/>
          <a:p>
            <a:pPr lvl="3"/>
            <a:endParaRPr lang="en-US" sz="1400" dirty="0">
              <a:latin typeface="Arial Black" pitchFamily="34" charset="0"/>
            </a:endParaRPr>
          </a:p>
          <a:p>
            <a:r>
              <a:rPr lang="en-AU" altLang="en-US" dirty="0" smtClean="0"/>
              <a:t>Domestic and </a:t>
            </a:r>
            <a:r>
              <a:rPr lang="en-AU" altLang="en-US" dirty="0"/>
              <a:t>Family Violence </a:t>
            </a:r>
            <a:r>
              <a:rPr lang="en-AU" altLang="en-US" dirty="0" smtClean="0"/>
              <a:t>is </a:t>
            </a:r>
            <a:r>
              <a:rPr lang="en-AU" altLang="en-US" dirty="0"/>
              <a:t>an abuse of power </a:t>
            </a:r>
            <a:r>
              <a:rPr lang="en-AU" altLang="en-US" dirty="0" smtClean="0"/>
              <a:t>perpetrated </a:t>
            </a:r>
            <a:r>
              <a:rPr lang="en-AU" altLang="en-US" dirty="0"/>
              <a:t>mainly (</a:t>
            </a:r>
            <a:r>
              <a:rPr lang="en-AU" altLang="en-US" dirty="0" smtClean="0"/>
              <a:t>but not </a:t>
            </a:r>
            <a:r>
              <a:rPr lang="en-AU" altLang="en-US" dirty="0"/>
              <a:t>only) by men </a:t>
            </a:r>
            <a:r>
              <a:rPr lang="en-AU" altLang="en-US" dirty="0" smtClean="0"/>
              <a:t>against women </a:t>
            </a:r>
            <a:r>
              <a:rPr lang="en-AU" altLang="en-US" dirty="0"/>
              <a:t>in a relationship or after separation.  </a:t>
            </a:r>
            <a:endParaRPr lang="en-AU" altLang="en-US" dirty="0" smtClean="0"/>
          </a:p>
          <a:p>
            <a:endParaRPr lang="en-AU" altLang="en-US" dirty="0"/>
          </a:p>
          <a:p>
            <a:r>
              <a:rPr lang="en-AU" altLang="en-US" dirty="0" smtClean="0"/>
              <a:t>It </a:t>
            </a:r>
            <a:r>
              <a:rPr lang="en-AU" altLang="en-US" dirty="0"/>
              <a:t>occurs when one partner attempts to physically and/or psychologically dominate and control the other.</a:t>
            </a:r>
            <a:endParaRPr lang="en-AU" alt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3870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Arial Black" pitchFamily="34" charset="0"/>
              </a:rPr>
              <a:t>Domestic Violence: What Is It?</a:t>
            </a:r>
            <a:endParaRPr lang="en-US" sz="3200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1954"/>
            <a:ext cx="8229600" cy="4951325"/>
          </a:xfrm>
        </p:spPr>
        <p:txBody>
          <a:bodyPr>
            <a:normAutofit/>
          </a:bodyPr>
          <a:lstStyle/>
          <a:p>
            <a:pPr lvl="3"/>
            <a:endParaRPr lang="en-US" sz="1400" dirty="0">
              <a:latin typeface="Arial Black" pitchFamily="34" charset="0"/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SzPct val="90000"/>
              <a:buFont typeface="Wingdings" panose="05000000000000000000" pitchFamily="2" charset="2"/>
              <a:buChar char="Ø"/>
              <a:defRPr/>
            </a:pPr>
            <a:r>
              <a:rPr lang="en-AU" alt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Physical abuse</a:t>
            </a:r>
            <a:r>
              <a:rPr lang="en-AU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:</a:t>
            </a:r>
          </a:p>
          <a:p>
            <a:pPr>
              <a:spcBef>
                <a:spcPts val="0"/>
              </a:spcBef>
              <a:buSzPct val="90000"/>
              <a:buNone/>
              <a:defRPr/>
            </a:pPr>
            <a:r>
              <a:rPr lang="en-AU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	Kicking, slapping, hitting, punching, pushing, pulling, </a:t>
            </a:r>
            <a:endParaRPr lang="en-AU" altLang="en-US" sz="2400" dirty="0" smtClean="0">
              <a:effectLst>
                <a:outerShdw blurRad="38100" dist="38100" dir="2700000" algn="tl">
                  <a:srgbClr val="C0C0C0"/>
                </a:outerShdw>
              </a:effectLst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buSzPct val="90000"/>
              <a:buNone/>
              <a:defRPr/>
            </a:pPr>
            <a:r>
              <a:rPr lang="en-AU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AU" alt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    choking </a:t>
            </a:r>
            <a:r>
              <a:rPr lang="en-AU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and property damage. </a:t>
            </a:r>
          </a:p>
          <a:p>
            <a:pPr>
              <a:lnSpc>
                <a:spcPct val="90000"/>
              </a:lnSpc>
              <a:spcBef>
                <a:spcPct val="50000"/>
              </a:spcBef>
              <a:buSzPct val="90000"/>
              <a:buFont typeface="Wingdings" panose="05000000000000000000" pitchFamily="2" charset="2"/>
              <a:buChar char="Ø"/>
              <a:defRPr/>
            </a:pPr>
            <a:r>
              <a:rPr lang="en-AU" alt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Emotional </a:t>
            </a:r>
            <a:r>
              <a:rPr lang="en-AU" alt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abuse:</a:t>
            </a:r>
          </a:p>
          <a:p>
            <a:pPr>
              <a:lnSpc>
                <a:spcPct val="90000"/>
              </a:lnSpc>
              <a:spcBef>
                <a:spcPct val="50000"/>
              </a:spcBef>
              <a:buSzPct val="90000"/>
              <a:buNone/>
              <a:defRPr/>
            </a:pPr>
            <a:r>
              <a:rPr lang="en-AU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	Jealously, anger, intimidation, controlling, neglect, </a:t>
            </a:r>
            <a:r>
              <a:rPr lang="en-AU" alt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humiliation, threats</a:t>
            </a:r>
            <a:r>
              <a:rPr lang="en-AU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, isolation and </a:t>
            </a:r>
            <a:r>
              <a:rPr lang="en-AU" alt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verbal </a:t>
            </a:r>
            <a:r>
              <a:rPr lang="en-AU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abuse. </a:t>
            </a:r>
          </a:p>
          <a:p>
            <a:pPr>
              <a:lnSpc>
                <a:spcPct val="90000"/>
              </a:lnSpc>
              <a:spcBef>
                <a:spcPct val="50000"/>
              </a:spcBef>
              <a:buSzPct val="90000"/>
              <a:buFont typeface="Wingdings" panose="05000000000000000000" pitchFamily="2" charset="2"/>
              <a:buChar char="Ø"/>
              <a:defRPr/>
            </a:pPr>
            <a:r>
              <a:rPr lang="en-AU" alt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Social </a:t>
            </a:r>
            <a:r>
              <a:rPr lang="en-AU" alt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Abuse: </a:t>
            </a:r>
          </a:p>
          <a:p>
            <a:pPr>
              <a:lnSpc>
                <a:spcPct val="90000"/>
              </a:lnSpc>
              <a:spcBef>
                <a:spcPct val="50000"/>
              </a:spcBef>
              <a:buSzPct val="90000"/>
              <a:buNone/>
              <a:defRPr/>
            </a:pPr>
            <a:r>
              <a:rPr lang="en-AU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	Being stopped from meeting or seeing friends or family, 	not allowed to leave the </a:t>
            </a:r>
            <a:r>
              <a:rPr lang="en-AU" alt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home and/or being </a:t>
            </a:r>
            <a:r>
              <a:rPr lang="en-AU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stalked.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3941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Arial Black" pitchFamily="34" charset="0"/>
              </a:rPr>
              <a:t>Domestic Violence: What Is It?</a:t>
            </a:r>
            <a:endParaRPr lang="en-US" sz="3200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1954"/>
            <a:ext cx="8229600" cy="4951325"/>
          </a:xfrm>
        </p:spPr>
        <p:txBody>
          <a:bodyPr>
            <a:normAutofit/>
          </a:bodyPr>
          <a:lstStyle/>
          <a:p>
            <a:pPr lvl="3"/>
            <a:endParaRPr lang="en-US" sz="1400" dirty="0">
              <a:latin typeface="Arial Black" pitchFamily="34" charset="0"/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SzPct val="90000"/>
              <a:buFont typeface="Wingdings" panose="05000000000000000000" pitchFamily="2" charset="2"/>
              <a:buChar char="Ø"/>
              <a:defRPr/>
            </a:pPr>
            <a:r>
              <a:rPr lang="en-AU" alt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Sexual abuse:  </a:t>
            </a:r>
          </a:p>
          <a:p>
            <a:pPr>
              <a:spcBef>
                <a:spcPts val="0"/>
              </a:spcBef>
              <a:buSzPct val="90000"/>
              <a:buNone/>
              <a:defRPr/>
            </a:pPr>
            <a:r>
              <a:rPr lang="en-AU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	Forcing and coercing sexual acts, rape and having sex </a:t>
            </a:r>
            <a:endParaRPr lang="en-AU" altLang="en-US" sz="2400" dirty="0" smtClean="0">
              <a:effectLst>
                <a:outerShdw blurRad="38100" dist="38100" dir="2700000" algn="tl">
                  <a:srgbClr val="C0C0C0"/>
                </a:outerShdw>
              </a:effectLst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buSzPct val="90000"/>
              <a:buNone/>
              <a:defRPr/>
            </a:pPr>
            <a:r>
              <a:rPr lang="en-AU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AU" alt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    without </a:t>
            </a:r>
            <a:r>
              <a:rPr lang="en-AU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wanting to.  </a:t>
            </a:r>
          </a:p>
          <a:p>
            <a:pPr>
              <a:lnSpc>
                <a:spcPct val="90000"/>
              </a:lnSpc>
              <a:spcBef>
                <a:spcPct val="50000"/>
              </a:spcBef>
              <a:buSzPct val="90000"/>
              <a:buFont typeface="Wingdings" panose="05000000000000000000" pitchFamily="2" charset="2"/>
              <a:buChar char="Ø"/>
              <a:defRPr/>
            </a:pPr>
            <a:r>
              <a:rPr lang="en-AU" alt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Economic </a:t>
            </a:r>
            <a:r>
              <a:rPr lang="en-AU" alt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Abuse:</a:t>
            </a:r>
          </a:p>
          <a:p>
            <a:pPr>
              <a:lnSpc>
                <a:spcPct val="90000"/>
              </a:lnSpc>
              <a:spcBef>
                <a:spcPct val="50000"/>
              </a:spcBef>
              <a:buSzPct val="90000"/>
              <a:buNone/>
              <a:defRPr/>
            </a:pPr>
            <a:r>
              <a:rPr lang="en-AU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	Controlling access to money and other resources, forced</a:t>
            </a:r>
          </a:p>
          <a:p>
            <a:pPr>
              <a:buSzPct val="90000"/>
              <a:buNone/>
              <a:defRPr/>
            </a:pPr>
            <a:r>
              <a:rPr lang="en-AU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     </a:t>
            </a:r>
            <a:r>
              <a:rPr lang="en-AU" alt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to </a:t>
            </a:r>
            <a:r>
              <a:rPr lang="en-AU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live without money.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678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Arial Black" pitchFamily="34" charset="0"/>
              </a:rPr>
              <a:t>Domestic Violence: Myth VS Truth</a:t>
            </a:r>
            <a:endParaRPr lang="en-US" sz="3200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4370"/>
            <a:ext cx="8229600" cy="4951325"/>
          </a:xfrm>
        </p:spPr>
        <p:txBody>
          <a:bodyPr>
            <a:normAutofit fontScale="85000" lnSpcReduction="20000"/>
          </a:bodyPr>
          <a:lstStyle/>
          <a:p>
            <a:pPr fontAlgn="base"/>
            <a:r>
              <a:rPr lang="en-AU" sz="2400" b="1" dirty="0" smtClean="0"/>
              <a:t>Myth: Domestic </a:t>
            </a:r>
            <a:r>
              <a:rPr lang="en-AU" sz="2400" b="1" dirty="0"/>
              <a:t>and Family violence only occurs in working or poorer </a:t>
            </a:r>
            <a:r>
              <a:rPr lang="en-AU" sz="2400" b="1" dirty="0" smtClean="0"/>
              <a:t>families.</a:t>
            </a:r>
            <a:endParaRPr lang="en-US" sz="2400" dirty="0" smtClean="0"/>
          </a:p>
          <a:p>
            <a:pPr fontAlgn="base"/>
            <a:r>
              <a:rPr lang="en-AU" sz="2400" b="1" dirty="0" smtClean="0"/>
              <a:t>Truth: Domestic </a:t>
            </a:r>
            <a:r>
              <a:rPr lang="en-AU" sz="2400" b="1" dirty="0"/>
              <a:t>and family violence happens in all communities, from all social and cultural groupings. </a:t>
            </a:r>
            <a:endParaRPr lang="en-AU" sz="2400" b="1" dirty="0" smtClean="0"/>
          </a:p>
          <a:p>
            <a:pPr marL="0" indent="0" fontAlgn="base">
              <a:buNone/>
            </a:pPr>
            <a:endParaRPr lang="en-US" sz="2400" dirty="0"/>
          </a:p>
          <a:p>
            <a:pPr fontAlgn="base"/>
            <a:r>
              <a:rPr lang="en-AU" sz="2400" b="1" dirty="0" smtClean="0"/>
              <a:t>Myth: Violent </a:t>
            </a:r>
            <a:r>
              <a:rPr lang="en-AU" sz="2400" b="1" dirty="0"/>
              <a:t>men cannot control </a:t>
            </a:r>
            <a:r>
              <a:rPr lang="en-AU" sz="2400" b="1" dirty="0" smtClean="0"/>
              <a:t>themselves</a:t>
            </a:r>
            <a:r>
              <a:rPr lang="en-AU" sz="2400" b="1" dirty="0"/>
              <a:t>, their </a:t>
            </a:r>
            <a:r>
              <a:rPr lang="en-AU" sz="2400" b="1" dirty="0" err="1" smtClean="0"/>
              <a:t>behavior</a:t>
            </a:r>
            <a:r>
              <a:rPr lang="en-AU" sz="2400" b="1" dirty="0" smtClean="0"/>
              <a:t> </a:t>
            </a:r>
            <a:r>
              <a:rPr lang="en-AU" sz="2400" b="1" dirty="0"/>
              <a:t>is “out of their control”</a:t>
            </a:r>
            <a:endParaRPr lang="en-US" sz="2400" dirty="0"/>
          </a:p>
          <a:p>
            <a:pPr fontAlgn="base"/>
            <a:r>
              <a:rPr lang="en-AU" sz="2400" b="1" dirty="0" smtClean="0"/>
              <a:t>Truth: If </a:t>
            </a:r>
            <a:r>
              <a:rPr lang="en-AU" sz="2400" b="1" dirty="0"/>
              <a:t>men cannot control their violent behaviours then they would try to dominate and control everybody including their bosses, their work friends and all other people they come into contact with.</a:t>
            </a:r>
            <a:r>
              <a:rPr lang="en-AU" sz="2400" dirty="0"/>
              <a:t> </a:t>
            </a:r>
            <a:endParaRPr lang="en-AU" sz="2400" dirty="0" smtClean="0"/>
          </a:p>
          <a:p>
            <a:pPr marL="0" indent="0" fontAlgn="base">
              <a:buNone/>
            </a:pPr>
            <a:endParaRPr lang="en-US" sz="2400" dirty="0"/>
          </a:p>
          <a:p>
            <a:pPr fontAlgn="base"/>
            <a:r>
              <a:rPr lang="en-AU" sz="2400" b="1" dirty="0" smtClean="0"/>
              <a:t>Myth: Women </a:t>
            </a:r>
            <a:r>
              <a:rPr lang="en-AU" sz="2400" b="1" dirty="0"/>
              <a:t>enjoy being abused, otherwise they would leave the </a:t>
            </a:r>
            <a:r>
              <a:rPr lang="en-AU" sz="2400" b="1" dirty="0" smtClean="0"/>
              <a:t>situation. </a:t>
            </a:r>
            <a:endParaRPr lang="en-US" sz="2400" dirty="0"/>
          </a:p>
          <a:p>
            <a:pPr fontAlgn="base"/>
            <a:r>
              <a:rPr lang="en-AU" sz="2400" b="1" dirty="0" smtClean="0"/>
              <a:t>Truth: There </a:t>
            </a:r>
            <a:r>
              <a:rPr lang="en-AU" sz="2400" b="1" dirty="0"/>
              <a:t>are many reasons why women do not leave violent situations. They fear social isolation, community stigma and financial problems. Also after long-term abuse, their self esteem is very low and they do not have the support systems to build their confidence. 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3830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Arial Black" pitchFamily="34" charset="0"/>
              </a:rPr>
              <a:t>Domestic Violence: Myth VS Truth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4370"/>
            <a:ext cx="8229600" cy="4951325"/>
          </a:xfrm>
        </p:spPr>
        <p:txBody>
          <a:bodyPr>
            <a:normAutofit/>
          </a:bodyPr>
          <a:lstStyle/>
          <a:p>
            <a:pPr fontAlgn="base"/>
            <a:r>
              <a:rPr lang="en-AU" sz="2000" b="1" dirty="0" smtClean="0"/>
              <a:t>Myth: Loving </a:t>
            </a:r>
            <a:r>
              <a:rPr lang="en-AU" sz="2000" b="1" dirty="0"/>
              <a:t>caring partners do not use </a:t>
            </a:r>
            <a:r>
              <a:rPr lang="en-AU" sz="2000" b="1" dirty="0" smtClean="0"/>
              <a:t>violence.</a:t>
            </a:r>
            <a:endParaRPr lang="en-US" sz="2000" dirty="0"/>
          </a:p>
          <a:p>
            <a:pPr fontAlgn="base"/>
            <a:r>
              <a:rPr lang="en-AU" sz="2000" b="1" dirty="0" smtClean="0"/>
              <a:t>Truth: Violence </a:t>
            </a:r>
            <a:r>
              <a:rPr lang="en-AU" sz="2000" b="1" dirty="0"/>
              <a:t>can happen even in the most loving  and caring relationships. </a:t>
            </a:r>
            <a:endParaRPr lang="en-AU" sz="2000" b="1" dirty="0" smtClean="0"/>
          </a:p>
          <a:p>
            <a:pPr marL="0" indent="0" fontAlgn="base">
              <a:buNone/>
            </a:pPr>
            <a:endParaRPr lang="en-US" sz="2000" dirty="0"/>
          </a:p>
          <a:p>
            <a:pPr fontAlgn="base"/>
            <a:r>
              <a:rPr lang="en-AU" sz="2000" b="1" dirty="0" smtClean="0"/>
              <a:t>Myth: Only </a:t>
            </a:r>
            <a:r>
              <a:rPr lang="en-AU" sz="2000" b="1" dirty="0"/>
              <a:t>small numbers of women have experienced domestic &amp; family </a:t>
            </a:r>
            <a:r>
              <a:rPr lang="en-AU" sz="2000" b="1" dirty="0" smtClean="0"/>
              <a:t>violence.</a:t>
            </a:r>
            <a:endParaRPr lang="en-US" sz="2000" dirty="0"/>
          </a:p>
          <a:p>
            <a:pPr fontAlgn="base"/>
            <a:r>
              <a:rPr lang="en-AU" sz="2000" b="1" dirty="0" smtClean="0"/>
              <a:t>Truth: one </a:t>
            </a:r>
            <a:r>
              <a:rPr lang="en-AU" sz="2000" b="1" dirty="0"/>
              <a:t>in three to five women will experience domestic &amp; family violence. </a:t>
            </a:r>
            <a:endParaRPr lang="en-AU" sz="2000" b="1" dirty="0" smtClean="0"/>
          </a:p>
          <a:p>
            <a:pPr marL="0" indent="0" fontAlgn="base">
              <a:buNone/>
            </a:pPr>
            <a:endParaRPr lang="en-US" sz="2000" dirty="0"/>
          </a:p>
          <a:p>
            <a:pPr fontAlgn="base"/>
            <a:r>
              <a:rPr lang="en-AU" sz="2000" b="1" dirty="0" smtClean="0"/>
              <a:t>Myth: Alcohol </a:t>
            </a:r>
            <a:r>
              <a:rPr lang="en-AU" sz="2000" b="1" dirty="0"/>
              <a:t>and stress are to blame for domestic violence. </a:t>
            </a:r>
            <a:endParaRPr lang="en-US" sz="2000" dirty="0"/>
          </a:p>
          <a:p>
            <a:pPr fontAlgn="base"/>
            <a:r>
              <a:rPr lang="en-AU" sz="2000" b="1" dirty="0" smtClean="0"/>
              <a:t>Truth: Alcohol </a:t>
            </a:r>
            <a:r>
              <a:rPr lang="en-AU" sz="2000" b="1" dirty="0"/>
              <a:t>and stress are not an excuse for domestic violence, it only acts as a excuse.  It is up to the person who commits domestic violence to accept responsibility. 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814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Arial Black" pitchFamily="34" charset="0"/>
              </a:rPr>
              <a:t>Domestic Violence: Myth VS Truth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0925"/>
            <a:ext cx="8229600" cy="4951325"/>
          </a:xfrm>
        </p:spPr>
        <p:txBody>
          <a:bodyPr>
            <a:normAutofit fontScale="92500" lnSpcReduction="20000"/>
          </a:bodyPr>
          <a:lstStyle/>
          <a:p>
            <a:pPr fontAlgn="base"/>
            <a:r>
              <a:rPr lang="en-AU" sz="2000" b="1" dirty="0" smtClean="0"/>
              <a:t>Myth</a:t>
            </a:r>
            <a:r>
              <a:rPr lang="en-US" sz="2000" dirty="0" smtClean="0"/>
              <a:t>: </a:t>
            </a:r>
            <a:r>
              <a:rPr lang="en-AU" sz="2000" b="1" dirty="0" smtClean="0"/>
              <a:t>Domestic </a:t>
            </a:r>
            <a:r>
              <a:rPr lang="en-AU" sz="2000" b="1" dirty="0"/>
              <a:t>Violence is rarely spoken about, it is a private family matter. </a:t>
            </a:r>
            <a:endParaRPr lang="en-US" sz="2000" dirty="0"/>
          </a:p>
          <a:p>
            <a:pPr fontAlgn="base"/>
            <a:r>
              <a:rPr lang="en-AU" sz="2000" b="1" dirty="0" smtClean="0"/>
              <a:t>Truth: Domestic Violence </a:t>
            </a:r>
            <a:r>
              <a:rPr lang="en-AU" sz="2000" b="1" dirty="0"/>
              <a:t>is a crime.  It is not part of any relationship. </a:t>
            </a:r>
            <a:endParaRPr lang="en-AU" sz="2000" b="1" dirty="0" smtClean="0"/>
          </a:p>
          <a:p>
            <a:pPr marL="0" indent="0" fontAlgn="base">
              <a:buNone/>
            </a:pPr>
            <a:endParaRPr lang="en-US" sz="2000" dirty="0"/>
          </a:p>
          <a:p>
            <a:pPr fontAlgn="base"/>
            <a:r>
              <a:rPr lang="en-AU" sz="2000" b="1" dirty="0" smtClean="0"/>
              <a:t>Myth: Domestic Violence </a:t>
            </a:r>
            <a:r>
              <a:rPr lang="en-AU" sz="2000" b="1" dirty="0"/>
              <a:t>only happens where there is unemployment and poverty in the </a:t>
            </a:r>
            <a:r>
              <a:rPr lang="en-AU" sz="2000" b="1" dirty="0" smtClean="0"/>
              <a:t>family.</a:t>
            </a:r>
            <a:endParaRPr lang="en-US" sz="2000" dirty="0"/>
          </a:p>
          <a:p>
            <a:pPr fontAlgn="base"/>
            <a:r>
              <a:rPr lang="en-AU" sz="2000" b="1" dirty="0" smtClean="0"/>
              <a:t>Truth: Women </a:t>
            </a:r>
            <a:r>
              <a:rPr lang="en-AU" sz="2000" b="1" dirty="0"/>
              <a:t>from all backgrounds, all ages, all cultures, employed and unemployed are likely to be victims of domestic </a:t>
            </a:r>
            <a:r>
              <a:rPr lang="en-AU" sz="2000" b="1" dirty="0" smtClean="0"/>
              <a:t>violence. </a:t>
            </a:r>
          </a:p>
          <a:p>
            <a:pPr marL="0" indent="0" fontAlgn="base">
              <a:buNone/>
            </a:pPr>
            <a:endParaRPr lang="en-US" sz="2000" dirty="0"/>
          </a:p>
          <a:p>
            <a:pPr fontAlgn="base"/>
            <a:r>
              <a:rPr lang="en-AU" sz="2000" b="1" dirty="0" smtClean="0"/>
              <a:t>Myth: Women </a:t>
            </a:r>
            <a:r>
              <a:rPr lang="en-AU" sz="2000" b="1" dirty="0"/>
              <a:t>know their rights and can leave the situation if they want to. </a:t>
            </a:r>
            <a:endParaRPr lang="en-US" sz="2000" dirty="0"/>
          </a:p>
          <a:p>
            <a:pPr fontAlgn="base"/>
            <a:r>
              <a:rPr lang="en-AU" sz="2000" b="1" dirty="0" smtClean="0"/>
              <a:t>Truth: A </a:t>
            </a:r>
            <a:r>
              <a:rPr lang="en-AU" sz="2000" b="1" dirty="0"/>
              <a:t>strong sense of silence and secrecy often go with Domestic </a:t>
            </a:r>
            <a:r>
              <a:rPr lang="en-AU" sz="2000" b="1" dirty="0" smtClean="0"/>
              <a:t>Violence. Women </a:t>
            </a:r>
            <a:r>
              <a:rPr lang="en-AU" sz="2000" b="1" dirty="0"/>
              <a:t>fear speaking out. The violence causes low self-esteem and no one wants their family to break up.  Most women hope the violence will stop. </a:t>
            </a:r>
            <a:endParaRPr lang="en-AU" sz="2000" b="1" dirty="0" smtClean="0"/>
          </a:p>
          <a:p>
            <a:pPr marL="0" indent="0" fontAlgn="base">
              <a:buNone/>
            </a:pPr>
            <a:endParaRPr lang="en-US" sz="2000" dirty="0"/>
          </a:p>
          <a:p>
            <a:pPr fontAlgn="base"/>
            <a:r>
              <a:rPr lang="en-AU" sz="2000" b="1" dirty="0" smtClean="0"/>
              <a:t>Myth: Some </a:t>
            </a:r>
            <a:r>
              <a:rPr lang="en-AU" sz="2000" b="1" dirty="0"/>
              <a:t>women provoke violence and they are part of the </a:t>
            </a:r>
            <a:r>
              <a:rPr lang="en-AU" sz="2000" b="1" dirty="0" smtClean="0"/>
              <a:t>problem. </a:t>
            </a:r>
            <a:endParaRPr lang="en-US" sz="2000" dirty="0"/>
          </a:p>
          <a:p>
            <a:pPr fontAlgn="base"/>
            <a:r>
              <a:rPr lang="en-AU" sz="2000" b="1" dirty="0" smtClean="0"/>
              <a:t>Truth: No </a:t>
            </a:r>
            <a:r>
              <a:rPr lang="en-AU" sz="2000" b="1" dirty="0"/>
              <a:t>family deserves violence, dealing with problems in ways that don’t involve violence is the key, not blaming the victim. 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612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8991600" cy="1143000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Arial Black" pitchFamily="34" charset="0"/>
              </a:rPr>
              <a:t>Domestic Violence: </a:t>
            </a:r>
            <a:r>
              <a:rPr lang="en-US" sz="3200" dirty="0" smtClean="0">
                <a:latin typeface="Arial Black" pitchFamily="34" charset="0"/>
              </a:rPr>
              <a:t>Causes &amp; Excuses</a:t>
            </a:r>
            <a:endParaRPr lang="en-US" sz="3200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0925"/>
            <a:ext cx="8229600" cy="495132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AU" altLang="en-US" sz="2000" dirty="0">
                <a:cs typeface="Arial" panose="020B0604020202020204" pitchFamily="34" charset="0"/>
              </a:rPr>
              <a:t>Financial pressure on the </a:t>
            </a:r>
            <a:r>
              <a:rPr lang="en-AU" altLang="en-US" sz="2000" dirty="0" smtClean="0">
                <a:cs typeface="Arial" panose="020B0604020202020204" pitchFamily="34" charset="0"/>
              </a:rPr>
              <a:t>family causing stress.</a:t>
            </a:r>
            <a:endParaRPr lang="en-AU" altLang="en-US" sz="2000" dirty="0">
              <a:cs typeface="Arial" panose="020B0604020202020204" pitchFamily="34" charset="0"/>
            </a:endParaRPr>
          </a:p>
          <a:p>
            <a:pPr>
              <a:buNone/>
            </a:pPr>
            <a:endParaRPr lang="en-AU" altLang="en-US" sz="2000" dirty="0"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AU" altLang="en-US" sz="2000" dirty="0">
                <a:cs typeface="Arial" panose="020B0604020202020204" pitchFamily="34" charset="0"/>
              </a:rPr>
              <a:t>  Drug &amp; alcohol abuse by one or </a:t>
            </a:r>
            <a:r>
              <a:rPr lang="en-AU" altLang="en-US" sz="2000" dirty="0" smtClean="0">
                <a:cs typeface="Arial" panose="020B0604020202020204" pitchFamily="34" charset="0"/>
              </a:rPr>
              <a:t>more family members.</a:t>
            </a:r>
            <a:endParaRPr lang="en-AU" altLang="en-US" sz="2000" dirty="0"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en-AU" altLang="en-US" sz="2000" dirty="0"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AU" altLang="en-US" sz="2000" dirty="0">
                <a:cs typeface="Arial" panose="020B0604020202020204" pitchFamily="34" charset="0"/>
              </a:rPr>
              <a:t>  Gambling by either </a:t>
            </a:r>
            <a:r>
              <a:rPr lang="en-AU" altLang="en-US" sz="2000" dirty="0" smtClean="0">
                <a:cs typeface="Arial" panose="020B0604020202020204" pitchFamily="34" charset="0"/>
              </a:rPr>
              <a:t>partner.</a:t>
            </a:r>
            <a:endParaRPr lang="en-AU" altLang="en-US" sz="2000" dirty="0"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AU" altLang="en-US" sz="2000" dirty="0"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AU" altLang="en-US" sz="2000" dirty="0">
                <a:cs typeface="Arial" panose="020B0604020202020204" pitchFamily="34" charset="0"/>
              </a:rPr>
              <a:t>  Abuse within extended families, generational </a:t>
            </a:r>
            <a:r>
              <a:rPr lang="en-AU" altLang="en-US" sz="2000" dirty="0" smtClean="0">
                <a:cs typeface="Arial" panose="020B0604020202020204" pitchFamily="34" charset="0"/>
              </a:rPr>
              <a:t>abuse.</a:t>
            </a:r>
            <a:endParaRPr lang="en-AU" altLang="en-US" sz="2000" dirty="0"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en-AU" altLang="en-US" sz="2000" dirty="0"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AU" altLang="en-US" sz="2000" dirty="0">
                <a:cs typeface="Arial" panose="020B0604020202020204" pitchFamily="34" charset="0"/>
              </a:rPr>
              <a:t>  Typical and acceptable  “male” </a:t>
            </a:r>
            <a:r>
              <a:rPr lang="en-AU" altLang="en-US" sz="2000" dirty="0" smtClean="0">
                <a:cs typeface="Arial" panose="020B0604020202020204" pitchFamily="34" charset="0"/>
              </a:rPr>
              <a:t>behaviour. </a:t>
            </a:r>
            <a:endParaRPr lang="en-AU" altLang="en-US" sz="2000" dirty="0"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en-AU" altLang="en-US" sz="2000" dirty="0"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AU" altLang="en-US" sz="2000" dirty="0">
                <a:cs typeface="Arial" panose="020B0604020202020204" pitchFamily="34" charset="0"/>
              </a:rPr>
              <a:t>  Culturally acceptable </a:t>
            </a:r>
            <a:r>
              <a:rPr lang="en-AU" altLang="en-US" sz="2000" dirty="0" smtClean="0">
                <a:cs typeface="Arial" panose="020B0604020202020204" pitchFamily="34" charset="0"/>
              </a:rPr>
              <a:t>behaviour.</a:t>
            </a:r>
            <a:endParaRPr lang="en-AU" altLang="en-US" sz="20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7461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2043</TotalTime>
  <Words>1064</Words>
  <Application>Microsoft Office PowerPoint</Application>
  <PresentationFormat>On-screen Show (4:3)</PresentationFormat>
  <Paragraphs>189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3" baseType="lpstr">
      <vt:lpstr>Meiryo</vt:lpstr>
      <vt:lpstr>Arial</vt:lpstr>
      <vt:lpstr>Arial Black</vt:lpstr>
      <vt:lpstr>Arial Unicode MS</vt:lpstr>
      <vt:lpstr>Calibri</vt:lpstr>
      <vt:lpstr>Century Gothic</vt:lpstr>
      <vt:lpstr>Garamond</vt:lpstr>
      <vt:lpstr>Helvetica</vt:lpstr>
      <vt:lpstr>Symbol</vt:lpstr>
      <vt:lpstr>Tahoma</vt:lpstr>
      <vt:lpstr>Times New Roman</vt:lpstr>
      <vt:lpstr>Wingdings</vt:lpstr>
      <vt:lpstr>Office Theme</vt:lpstr>
      <vt:lpstr>Department of Public Safety Domestic Violence Training </vt:lpstr>
      <vt:lpstr>Subject Training </vt:lpstr>
      <vt:lpstr>Domestic Violence: What Is It?</vt:lpstr>
      <vt:lpstr>Domestic Violence: What Is It?</vt:lpstr>
      <vt:lpstr>Domestic Violence: What Is It?</vt:lpstr>
      <vt:lpstr>Domestic Violence: Myth VS Truth</vt:lpstr>
      <vt:lpstr>Domestic Violence: Myth VS Truth</vt:lpstr>
      <vt:lpstr>Domestic Violence: Myth VS Truth</vt:lpstr>
      <vt:lpstr>Domestic Violence: Causes &amp; Excuses</vt:lpstr>
      <vt:lpstr>Domestic Violence: Causes &amp; Excuses</vt:lpstr>
      <vt:lpstr>Domestic Violence: Indicators</vt:lpstr>
      <vt:lpstr>Domestic Violence: Indicators</vt:lpstr>
      <vt:lpstr>Domestic Violence: Indicators</vt:lpstr>
      <vt:lpstr>Domestic Violence: If You Need Help</vt:lpstr>
      <vt:lpstr>On-Campus Resources </vt:lpstr>
      <vt:lpstr>Off-Campus Resources </vt:lpstr>
      <vt:lpstr>Off-Campus Resources </vt:lpstr>
      <vt:lpstr>Off-Campus Resources </vt:lpstr>
      <vt:lpstr>Off-Campus Resources </vt:lpstr>
      <vt:lpstr>Off-Campus Resources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Kelly Vogelsong</dc:creator>
  <cp:lastModifiedBy>Coss, Michael</cp:lastModifiedBy>
  <cp:revision>186</cp:revision>
  <cp:lastPrinted>2013-03-15T12:15:23Z</cp:lastPrinted>
  <dcterms:created xsi:type="dcterms:W3CDTF">2011-05-19T13:44:44Z</dcterms:created>
  <dcterms:modified xsi:type="dcterms:W3CDTF">2019-06-27T18:38:20Z</dcterms:modified>
</cp:coreProperties>
</file>