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56" r:id="rId2"/>
    <p:sldId id="268" r:id="rId3"/>
    <p:sldId id="265" r:id="rId4"/>
    <p:sldId id="269" r:id="rId5"/>
    <p:sldId id="270" r:id="rId6"/>
    <p:sldId id="271" r:id="rId7"/>
    <p:sldId id="272" r:id="rId8"/>
    <p:sldId id="273" r:id="rId9"/>
    <p:sldId id="274" r:id="rId1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9" d="100"/>
          <a:sy n="89" d="100"/>
        </p:scale>
        <p:origin x="1282" y="7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5" d="100"/>
          <a:sy n="75" d="100"/>
        </p:scale>
        <p:origin x="-175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05CCC72-1163-4965-BBDE-1F7BA9AEAE5F}" type="datetimeFigureOut">
              <a:rPr lang="en-US" smtClean="0"/>
              <a:pPr/>
              <a:t>6/27/2019</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FBBF8D3-0144-48B7-B292-EF75B4F5694F}" type="slidenum">
              <a:rPr lang="en-US" smtClean="0"/>
              <a:pPr/>
              <a:t>‹#›</a:t>
            </a:fld>
            <a:endParaRPr lang="en-US" dirty="0"/>
          </a:p>
        </p:txBody>
      </p:sp>
    </p:spTree>
    <p:extLst>
      <p:ext uri="{BB962C8B-B14F-4D97-AF65-F5344CB8AC3E}">
        <p14:creationId xmlns:p14="http://schemas.microsoft.com/office/powerpoint/2010/main" val="1230826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39453EE1-280E-4DCE-92AE-8E35D0492D5C}" type="datetimeFigureOut">
              <a:rPr lang="en-US" smtClean="0"/>
              <a:pPr/>
              <a:t>6/27/2019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D2E23DE9-0EE7-417B-BF09-2542AF0410E7}" type="slidenum">
              <a:rPr lang="en-US" smtClean="0"/>
              <a:pPr/>
              <a:t>‹#›</a:t>
            </a:fld>
            <a:endParaRPr lang="en-US" dirty="0"/>
          </a:p>
        </p:txBody>
      </p:sp>
    </p:spTree>
    <p:extLst>
      <p:ext uri="{BB962C8B-B14F-4D97-AF65-F5344CB8AC3E}">
        <p14:creationId xmlns:p14="http://schemas.microsoft.com/office/powerpoint/2010/main" val="1980697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6543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442976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0B916F-913F-B848-A1EB-F52DFC0E1737}" type="datetimeFigureOut">
              <a:rPr lang="en-US" smtClean="0"/>
              <a:pPr/>
              <a:t>6/27/2019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BF93C6-40B2-1C49-915E-B8D660DA5252}" type="slidenum">
              <a:rPr lang="en-US" smtClean="0"/>
              <a:pPr/>
              <a:t>‹#›</a:t>
            </a:fld>
            <a:endParaRPr lang="en-US" dirty="0"/>
          </a:p>
        </p:txBody>
      </p:sp>
    </p:spTree>
    <p:extLst>
      <p:ext uri="{BB962C8B-B14F-4D97-AF65-F5344CB8AC3E}">
        <p14:creationId xmlns:p14="http://schemas.microsoft.com/office/powerpoint/2010/main" val="1421599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B916F-913F-B848-A1EB-F52DFC0E1737}" type="datetimeFigureOut">
              <a:rPr lang="en-US" smtClean="0"/>
              <a:pPr/>
              <a:t>6/27/2019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BF93C6-40B2-1C49-915E-B8D660DA5252}" type="slidenum">
              <a:rPr lang="en-US" smtClean="0"/>
              <a:pPr/>
              <a:t>‹#›</a:t>
            </a:fld>
            <a:endParaRPr lang="en-US" dirty="0"/>
          </a:p>
        </p:txBody>
      </p:sp>
      <p:pic>
        <p:nvPicPr>
          <p:cNvPr id="7" name="Picture 6"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966257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B916F-913F-B848-A1EB-F52DFC0E1737}" type="datetimeFigureOut">
              <a:rPr lang="en-US" smtClean="0"/>
              <a:pPr/>
              <a:t>6/27/2019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BF93C6-40B2-1C49-915E-B8D660DA5252}" type="slidenum">
              <a:rPr lang="en-US" smtClean="0"/>
              <a:pPr/>
              <a:t>‹#›</a:t>
            </a:fld>
            <a:endParaRPr lang="en-US" dirty="0"/>
          </a:p>
        </p:txBody>
      </p:sp>
      <p:pic>
        <p:nvPicPr>
          <p:cNvPr id="7" name="Picture 6"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877537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B916F-913F-B848-A1EB-F52DFC0E1737}" type="datetimeFigureOut">
              <a:rPr lang="en-US" smtClean="0"/>
              <a:pPr/>
              <a:t>6/27/2019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BF93C6-40B2-1C49-915E-B8D660DA5252}" type="slidenum">
              <a:rPr lang="en-US" smtClean="0"/>
              <a:pPr/>
              <a:t>‹#›</a:t>
            </a:fld>
            <a:endParaRPr lang="en-US" dirty="0"/>
          </a:p>
        </p:txBody>
      </p:sp>
      <p:pic>
        <p:nvPicPr>
          <p:cNvPr id="7" name="Picture 6"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1055798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0B916F-913F-B848-A1EB-F52DFC0E1737}" type="datetimeFigureOut">
              <a:rPr lang="en-US" smtClean="0"/>
              <a:pPr/>
              <a:t>6/27/2019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BF93C6-40B2-1C49-915E-B8D660DA5252}" type="slidenum">
              <a:rPr lang="en-US" smtClean="0"/>
              <a:pPr/>
              <a:t>‹#›</a:t>
            </a:fld>
            <a:endParaRPr lang="en-US" dirty="0"/>
          </a:p>
        </p:txBody>
      </p:sp>
      <p:pic>
        <p:nvPicPr>
          <p:cNvPr id="7" name="Picture 6"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4260589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0B916F-913F-B848-A1EB-F52DFC0E1737}" type="datetimeFigureOut">
              <a:rPr lang="en-US" smtClean="0"/>
              <a:pPr/>
              <a:t>6/27/2019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BF93C6-40B2-1C49-915E-B8D660DA5252}" type="slidenum">
              <a:rPr lang="en-US" smtClean="0"/>
              <a:pPr/>
              <a:t>‹#›</a:t>
            </a:fld>
            <a:endParaRPr lang="en-US" dirty="0"/>
          </a:p>
        </p:txBody>
      </p:sp>
      <p:pic>
        <p:nvPicPr>
          <p:cNvPr id="8" name="Picture 7"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1713419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0B916F-913F-B848-A1EB-F52DFC0E1737}" type="datetimeFigureOut">
              <a:rPr lang="en-US" smtClean="0"/>
              <a:pPr/>
              <a:t>6/27/2019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8BF93C6-40B2-1C49-915E-B8D660DA5252}" type="slidenum">
              <a:rPr lang="en-US" smtClean="0"/>
              <a:pPr/>
              <a:t>‹#›</a:t>
            </a:fld>
            <a:endParaRPr lang="en-US" dirty="0"/>
          </a:p>
        </p:txBody>
      </p:sp>
      <p:pic>
        <p:nvPicPr>
          <p:cNvPr id="10" name="Picture 9"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309069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0B916F-913F-B848-A1EB-F52DFC0E1737}" type="datetimeFigureOut">
              <a:rPr lang="en-US" smtClean="0"/>
              <a:pPr/>
              <a:t>6/27/2019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8BF93C6-40B2-1C49-915E-B8D660DA5252}" type="slidenum">
              <a:rPr lang="en-US" smtClean="0"/>
              <a:pPr/>
              <a:t>‹#›</a:t>
            </a:fld>
            <a:endParaRPr lang="en-US" dirty="0"/>
          </a:p>
        </p:txBody>
      </p:sp>
      <p:pic>
        <p:nvPicPr>
          <p:cNvPr id="6" name="Picture 5"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2187855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B916F-913F-B848-A1EB-F52DFC0E1737}" type="datetimeFigureOut">
              <a:rPr lang="en-US" smtClean="0"/>
              <a:pPr/>
              <a:t>6/27/2019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8BF93C6-40B2-1C49-915E-B8D660DA5252}" type="slidenum">
              <a:rPr lang="en-US" smtClean="0"/>
              <a:pPr/>
              <a:t>‹#›</a:t>
            </a:fld>
            <a:endParaRPr lang="en-US" dirty="0"/>
          </a:p>
        </p:txBody>
      </p:sp>
      <p:pic>
        <p:nvPicPr>
          <p:cNvPr id="5" name="Picture 4"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778134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B916F-913F-B848-A1EB-F52DFC0E1737}" type="datetimeFigureOut">
              <a:rPr lang="en-US" smtClean="0"/>
              <a:pPr/>
              <a:t>6/27/2019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BF93C6-40B2-1C49-915E-B8D660DA5252}" type="slidenum">
              <a:rPr lang="en-US" smtClean="0"/>
              <a:pPr/>
              <a:t>‹#›</a:t>
            </a:fld>
            <a:endParaRPr lang="en-US" dirty="0"/>
          </a:p>
        </p:txBody>
      </p:sp>
      <p:pic>
        <p:nvPicPr>
          <p:cNvPr id="8" name="Picture 7"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192892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B916F-913F-B848-A1EB-F52DFC0E1737}" type="datetimeFigureOut">
              <a:rPr lang="en-US" smtClean="0"/>
              <a:pPr/>
              <a:t>6/27/2019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BF93C6-40B2-1C49-915E-B8D660DA5252}" type="slidenum">
              <a:rPr lang="en-US" smtClean="0"/>
              <a:pPr/>
              <a:t>‹#›</a:t>
            </a:fld>
            <a:endParaRPr lang="en-US" dirty="0"/>
          </a:p>
        </p:txBody>
      </p:sp>
      <p:pic>
        <p:nvPicPr>
          <p:cNvPr id="8" name="Picture 7" descr="PPT Background.jpg"/>
          <p:cNvPicPr>
            <a:picLocks noChangeAspect="1"/>
          </p:cNvPicPr>
          <p:nvPr userDrawn="1"/>
        </p:nvPicPr>
        <p:blipFill>
          <a:blip r:embed="rId2"/>
          <a:stretch>
            <a:fillRect/>
          </a:stretch>
        </p:blipFill>
        <p:spPr>
          <a:xfrm>
            <a:off x="0" y="6147786"/>
            <a:ext cx="9144000" cy="710214"/>
          </a:xfrm>
          <a:prstGeom prst="rect">
            <a:avLst/>
          </a:prstGeom>
        </p:spPr>
      </p:pic>
    </p:spTree>
    <p:extLst>
      <p:ext uri="{BB962C8B-B14F-4D97-AF65-F5344CB8AC3E}">
        <p14:creationId xmlns:p14="http://schemas.microsoft.com/office/powerpoint/2010/main" val="4073008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B916F-913F-B848-A1EB-F52DFC0E1737}" type="datetimeFigureOut">
              <a:rPr lang="en-US" smtClean="0"/>
              <a:pPr/>
              <a:t>6/27/2019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BF93C6-40B2-1C49-915E-B8D660DA5252}" type="slidenum">
              <a:rPr lang="en-US" smtClean="0"/>
              <a:pPr/>
              <a:t>‹#›</a:t>
            </a:fld>
            <a:endParaRPr lang="en-US" dirty="0"/>
          </a:p>
        </p:txBody>
      </p:sp>
    </p:spTree>
    <p:extLst>
      <p:ext uri="{BB962C8B-B14F-4D97-AF65-F5344CB8AC3E}">
        <p14:creationId xmlns:p14="http://schemas.microsoft.com/office/powerpoint/2010/main" val="995138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police.sinclair.ed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685800" y="2898843"/>
            <a:ext cx="7772400" cy="1984442"/>
          </a:xfrm>
        </p:spPr>
        <p:txBody>
          <a:bodyPr>
            <a:normAutofit fontScale="90000"/>
          </a:bodyPr>
          <a:lstStyle/>
          <a:p>
            <a:r>
              <a:rPr lang="en-US" sz="3200" dirty="0" smtClean="0">
                <a:latin typeface="Arial Black" pitchFamily="34" charset="0"/>
              </a:rPr>
              <a:t>Department of Public </a:t>
            </a:r>
            <a:r>
              <a:rPr lang="en-US" sz="3200" dirty="0">
                <a:latin typeface="Arial Black" pitchFamily="34" charset="0"/>
              </a:rPr>
              <a:t>Safety</a:t>
            </a:r>
            <a:br>
              <a:rPr lang="en-US" sz="3200" dirty="0">
                <a:latin typeface="Arial Black" pitchFamily="34" charset="0"/>
              </a:rPr>
            </a:br>
            <a:r>
              <a:rPr lang="en-US" sz="3200" dirty="0" smtClean="0">
                <a:latin typeface="Arial Black" pitchFamily="34" charset="0"/>
              </a:rPr>
              <a:t>Campus Security Authorities (CSA)</a:t>
            </a:r>
            <a:br>
              <a:rPr lang="en-US" sz="3200" dirty="0" smtClean="0">
                <a:latin typeface="Arial Black" pitchFamily="34" charset="0"/>
              </a:rPr>
            </a:br>
            <a:endParaRPr lang="en-US" sz="3200" dirty="0">
              <a:latin typeface="Arial Black" pitchFamily="34" charset="0"/>
            </a:endParaRPr>
          </a:p>
        </p:txBody>
      </p:sp>
      <p:sp>
        <p:nvSpPr>
          <p:cNvPr id="10" name="Subtitle 9"/>
          <p:cNvSpPr>
            <a:spLocks noGrp="1"/>
          </p:cNvSpPr>
          <p:nvPr>
            <p:ph type="subTitle" idx="1"/>
          </p:nvPr>
        </p:nvSpPr>
        <p:spPr>
          <a:xfrm>
            <a:off x="1371600" y="4429759"/>
            <a:ext cx="6400800" cy="2051427"/>
          </a:xfrm>
        </p:spPr>
        <p:txBody>
          <a:bodyPr/>
          <a:lstStyle/>
          <a:p>
            <a:endParaRPr lang="en-US" dirty="0" smtClean="0"/>
          </a:p>
          <a:p>
            <a:endParaRPr lang="en-US" dirty="0" smtClean="0"/>
          </a:p>
          <a:p>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3010" y="4152117"/>
            <a:ext cx="1657979" cy="2429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9039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anose="020B0A04020102020204" pitchFamily="34" charset="0"/>
              </a:rPr>
              <a:t>Subject Training </a:t>
            </a:r>
            <a:endParaRPr lang="en-US" sz="3200" dirty="0">
              <a:latin typeface="Arial Black" panose="020B0A04020102020204" pitchFamily="34" charset="0"/>
            </a:endParaRPr>
          </a:p>
        </p:txBody>
      </p:sp>
      <p:sp>
        <p:nvSpPr>
          <p:cNvPr id="3" name="Content Placeholder 2"/>
          <p:cNvSpPr>
            <a:spLocks noGrp="1"/>
          </p:cNvSpPr>
          <p:nvPr>
            <p:ph idx="1"/>
          </p:nvPr>
        </p:nvSpPr>
        <p:spPr>
          <a:xfrm>
            <a:off x="457200" y="1306286"/>
            <a:ext cx="8229600" cy="4819877"/>
          </a:xfrm>
        </p:spPr>
        <p:txBody>
          <a:bodyPr>
            <a:normAutofit/>
          </a:bodyPr>
          <a:lstStyle/>
          <a:p>
            <a:endParaRPr lang="en-US" dirty="0"/>
          </a:p>
          <a:p>
            <a:endParaRPr lang="en-US" dirty="0"/>
          </a:p>
        </p:txBody>
      </p:sp>
      <p:sp>
        <p:nvSpPr>
          <p:cNvPr id="4" name="TextBox 3"/>
          <p:cNvSpPr txBox="1"/>
          <p:nvPr/>
        </p:nvSpPr>
        <p:spPr>
          <a:xfrm>
            <a:off x="2384476" y="1515621"/>
            <a:ext cx="6634263" cy="4401205"/>
          </a:xfrm>
          <a:prstGeom prst="rect">
            <a:avLst/>
          </a:prstGeom>
          <a:noFill/>
        </p:spPr>
        <p:txBody>
          <a:bodyPr wrap="square" rtlCol="0">
            <a:spAutoFit/>
          </a:bodyPr>
          <a:lstStyle/>
          <a:p>
            <a:r>
              <a:rPr lang="en-US" sz="2000" dirty="0"/>
              <a:t>The Department of Public Safety and Sinclair Police take pride in maintaining a safe campus for staff, faculty, students and visitors. </a:t>
            </a:r>
            <a:endParaRPr lang="en-US" sz="2000" dirty="0" smtClean="0"/>
          </a:p>
          <a:p>
            <a:endParaRPr lang="en-US" sz="2000" dirty="0"/>
          </a:p>
          <a:p>
            <a:r>
              <a:rPr lang="en-US" sz="2000" dirty="0" smtClean="0"/>
              <a:t>This PowerPoint© presentation </a:t>
            </a:r>
            <a:r>
              <a:rPr lang="en-US" sz="2000" dirty="0"/>
              <a:t>is part of the department’s on-going program to provide informative training that the campus community may study and learn from. </a:t>
            </a:r>
            <a:endParaRPr lang="en-US" sz="2000" dirty="0" smtClean="0"/>
          </a:p>
          <a:p>
            <a:endParaRPr lang="en-US" sz="2000" dirty="0"/>
          </a:p>
          <a:p>
            <a:r>
              <a:rPr lang="en-US" sz="2000" dirty="0" smtClean="0"/>
              <a:t>Sinclair </a:t>
            </a:r>
            <a:r>
              <a:rPr lang="en-US" sz="2000" dirty="0"/>
              <a:t>Police officers that patrol the campus are available to answer any questions. </a:t>
            </a:r>
            <a:endParaRPr lang="en-US" sz="2000" dirty="0" smtClean="0"/>
          </a:p>
          <a:p>
            <a:endParaRPr lang="en-US" sz="2000" dirty="0"/>
          </a:p>
          <a:p>
            <a:r>
              <a:rPr lang="en-US" sz="2000" dirty="0"/>
              <a:t>In addition, the Sinclair Police Speaker’s Bureau can provide an officer to speak to any campus group by contacting the department at (937) 512-2700.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464" y="2300532"/>
            <a:ext cx="1993732" cy="152269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920" y="4397905"/>
            <a:ext cx="1860820" cy="456971"/>
          </a:xfrm>
          <a:prstGeom prst="rect">
            <a:avLst/>
          </a:prstGeom>
        </p:spPr>
      </p:pic>
    </p:spTree>
    <p:extLst>
      <p:ext uri="{BB962C8B-B14F-4D97-AF65-F5344CB8AC3E}">
        <p14:creationId xmlns:p14="http://schemas.microsoft.com/office/powerpoint/2010/main" val="1582001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Clery Act and CSA’s</a:t>
            </a:r>
            <a:endParaRPr lang="en-US" sz="3200" dirty="0">
              <a:latin typeface="Arial Black" pitchFamily="34" charset="0"/>
            </a:endParaRPr>
          </a:p>
        </p:txBody>
      </p:sp>
      <p:sp>
        <p:nvSpPr>
          <p:cNvPr id="3" name="Content Placeholder 2"/>
          <p:cNvSpPr>
            <a:spLocks noGrp="1"/>
          </p:cNvSpPr>
          <p:nvPr>
            <p:ph idx="1"/>
          </p:nvPr>
        </p:nvSpPr>
        <p:spPr>
          <a:xfrm>
            <a:off x="120316" y="1247273"/>
            <a:ext cx="8229600" cy="4951325"/>
          </a:xfrm>
        </p:spPr>
        <p:txBody>
          <a:bodyPr>
            <a:normAutofit/>
          </a:bodyPr>
          <a:lstStyle/>
          <a:p>
            <a:pPr lvl="3"/>
            <a:endParaRPr lang="en-US" sz="1400" dirty="0">
              <a:latin typeface="Arial Black" pitchFamily="34" charset="0"/>
            </a:endParaRPr>
          </a:p>
          <a:p>
            <a:endParaRPr lang="en-US" dirty="0"/>
          </a:p>
        </p:txBody>
      </p:sp>
      <p:sp>
        <p:nvSpPr>
          <p:cNvPr id="4" name="TextBox 3"/>
          <p:cNvSpPr txBox="1"/>
          <p:nvPr/>
        </p:nvSpPr>
        <p:spPr>
          <a:xfrm>
            <a:off x="713874" y="1247273"/>
            <a:ext cx="7804484" cy="5016758"/>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t>Sinclair Police strongly encourages the prompt and accurate reporting of all criminal activity to Sinclair Police or the appropriate law enforcement agency, if the activity occurs off campus. </a:t>
            </a: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dirty="0" smtClean="0"/>
              <a:t>The Jeanne Clery Disclosure of Campus Security Policy and Campus Crime Statistics Act (Clery Act) requires Sinclair to report statistics concerning the occurrence of certain criminal offenses reported to Sinclair Police or any official of the institution who is defined as a  Campus Security Authority (CSA).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Under Federal law, CSA’s are required to report crimes and other security-related incidents to Sinclair Police.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Incidents are expected to be reported regardless if the victim or the perpetrator of the crime is a Sinclair student, employee or an individual with no relation to Sinclair. </a:t>
            </a:r>
            <a:endParaRPr lang="en-US" sz="2000" dirty="0"/>
          </a:p>
        </p:txBody>
      </p:sp>
    </p:spTree>
    <p:extLst>
      <p:ext uri="{BB962C8B-B14F-4D97-AF65-F5344CB8AC3E}">
        <p14:creationId xmlns:p14="http://schemas.microsoft.com/office/powerpoint/2010/main" val="3733870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Clery Act and CSA’s</a:t>
            </a:r>
            <a:endParaRPr lang="en-US" sz="3200" dirty="0">
              <a:latin typeface="Arial Black" pitchFamily="34" charset="0"/>
            </a:endParaRPr>
          </a:p>
        </p:txBody>
      </p:sp>
      <p:sp>
        <p:nvSpPr>
          <p:cNvPr id="3" name="Content Placeholder 2"/>
          <p:cNvSpPr>
            <a:spLocks noGrp="1"/>
          </p:cNvSpPr>
          <p:nvPr>
            <p:ph idx="1"/>
          </p:nvPr>
        </p:nvSpPr>
        <p:spPr>
          <a:xfrm>
            <a:off x="120316" y="1247273"/>
            <a:ext cx="8229600" cy="4951325"/>
          </a:xfrm>
        </p:spPr>
        <p:txBody>
          <a:bodyPr>
            <a:normAutofit/>
          </a:bodyPr>
          <a:lstStyle/>
          <a:p>
            <a:pPr lvl="3"/>
            <a:endParaRPr lang="en-US" sz="1400" dirty="0">
              <a:latin typeface="Arial Black" pitchFamily="34" charset="0"/>
            </a:endParaRPr>
          </a:p>
          <a:p>
            <a:endParaRPr lang="en-US" dirty="0"/>
          </a:p>
        </p:txBody>
      </p:sp>
      <p:sp>
        <p:nvSpPr>
          <p:cNvPr id="4" name="TextBox 3"/>
          <p:cNvSpPr txBox="1"/>
          <p:nvPr/>
        </p:nvSpPr>
        <p:spPr>
          <a:xfrm>
            <a:off x="713874" y="1884145"/>
            <a:ext cx="7804484" cy="4401205"/>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t>The Clery Act defines a CSA as “an official of an institution who has significant responsibility for student and campus activities, including but not limited to, student discipline, and campus judicial proceedings.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As an example, staff who oversee a student center, or student extra-curricular activities or advise clubs, have significant responsibility for student and campus activities. The next page lists the positions at  Sinclair that have been classified as a CSA based on their job description:</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1137909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Classified CSA Position at SCC</a:t>
            </a:r>
            <a:endParaRPr lang="en-US" sz="3200" dirty="0">
              <a:latin typeface="Arial Black" pitchFamily="34" charset="0"/>
            </a:endParaRPr>
          </a:p>
        </p:txBody>
      </p:sp>
      <p:sp>
        <p:nvSpPr>
          <p:cNvPr id="3" name="Content Placeholder 2"/>
          <p:cNvSpPr>
            <a:spLocks noGrp="1"/>
          </p:cNvSpPr>
          <p:nvPr>
            <p:ph idx="1"/>
          </p:nvPr>
        </p:nvSpPr>
        <p:spPr>
          <a:xfrm>
            <a:off x="457200" y="1417638"/>
            <a:ext cx="8229600" cy="4708525"/>
          </a:xfrm>
        </p:spPr>
        <p:txBody>
          <a:bodyPr>
            <a:normAutofit/>
          </a:bodyPr>
          <a:lstStyle/>
          <a:p>
            <a:pPr lvl="1"/>
            <a:endParaRPr lang="en-US" dirty="0">
              <a:latin typeface="Arial Black" pitchFamily="34" charset="0"/>
            </a:endParaRPr>
          </a:p>
          <a:p>
            <a:endParaRPr lang="en-US" dirty="0"/>
          </a:p>
          <a:p>
            <a:endParaRPr lang="en-US" dirty="0"/>
          </a:p>
        </p:txBody>
      </p:sp>
      <p:sp>
        <p:nvSpPr>
          <p:cNvPr id="4" name="TextBox 3"/>
          <p:cNvSpPr txBox="1"/>
          <p:nvPr/>
        </p:nvSpPr>
        <p:spPr>
          <a:xfrm>
            <a:off x="457200" y="1571625"/>
            <a:ext cx="4389120" cy="3139321"/>
          </a:xfrm>
          <a:prstGeom prst="rect">
            <a:avLst/>
          </a:prstGeom>
          <a:noFill/>
        </p:spPr>
        <p:txBody>
          <a:bodyPr wrap="square" rtlCol="0">
            <a:spAutoFit/>
          </a:bodyPr>
          <a:lstStyle/>
          <a:p>
            <a:r>
              <a:rPr lang="en-US" b="1" dirty="0" smtClean="0"/>
              <a:t>Athletic Director or Coaches</a:t>
            </a:r>
            <a:endParaRPr lang="en-US" dirty="0" smtClean="0"/>
          </a:p>
          <a:p>
            <a:r>
              <a:rPr lang="en-US" b="1" dirty="0" smtClean="0"/>
              <a:t>Chief Diversity Officer </a:t>
            </a:r>
            <a:endParaRPr lang="en-US" dirty="0" smtClean="0"/>
          </a:p>
          <a:p>
            <a:r>
              <a:rPr lang="en-US" b="1" dirty="0" smtClean="0"/>
              <a:t>Club Advisors</a:t>
            </a:r>
            <a:endParaRPr lang="en-US" dirty="0" smtClean="0"/>
          </a:p>
          <a:p>
            <a:r>
              <a:rPr lang="en-US" b="1" dirty="0" smtClean="0"/>
              <a:t>Counselors, Counseling Services</a:t>
            </a:r>
            <a:endParaRPr lang="en-US" dirty="0" smtClean="0"/>
          </a:p>
          <a:p>
            <a:r>
              <a:rPr lang="en-US" b="1" dirty="0" smtClean="0"/>
              <a:t>Director of Enrollment Management</a:t>
            </a:r>
            <a:endParaRPr lang="en-US" dirty="0" smtClean="0"/>
          </a:p>
          <a:p>
            <a:r>
              <a:rPr lang="en-US" b="1" dirty="0" smtClean="0"/>
              <a:t>Director of Facilities Management</a:t>
            </a:r>
            <a:endParaRPr lang="en-US" dirty="0" smtClean="0"/>
          </a:p>
          <a:p>
            <a:r>
              <a:rPr lang="en-US" b="1" dirty="0" smtClean="0"/>
              <a:t>Director of Financial Aid</a:t>
            </a:r>
            <a:endParaRPr lang="en-US" dirty="0" smtClean="0"/>
          </a:p>
          <a:p>
            <a:r>
              <a:rPr lang="en-US" b="1" dirty="0" smtClean="0"/>
              <a:t>Director of International Education</a:t>
            </a:r>
            <a:endParaRPr lang="en-US" dirty="0" smtClean="0"/>
          </a:p>
          <a:p>
            <a:r>
              <a:rPr lang="en-US" b="1" dirty="0" smtClean="0"/>
              <a:t>Director </a:t>
            </a:r>
            <a:r>
              <a:rPr lang="en-US" b="1" dirty="0" smtClean="0"/>
              <a:t>of Student Affairs</a:t>
            </a:r>
          </a:p>
          <a:p>
            <a:endParaRPr lang="en-US" dirty="0" smtClean="0"/>
          </a:p>
          <a:p>
            <a:endParaRPr lang="en-US" dirty="0"/>
          </a:p>
        </p:txBody>
      </p:sp>
      <p:sp>
        <p:nvSpPr>
          <p:cNvPr id="6" name="TextBox 5"/>
          <p:cNvSpPr txBox="1"/>
          <p:nvPr/>
        </p:nvSpPr>
        <p:spPr>
          <a:xfrm>
            <a:off x="4735902" y="1571625"/>
            <a:ext cx="4297680" cy="2862322"/>
          </a:xfrm>
          <a:prstGeom prst="rect">
            <a:avLst/>
          </a:prstGeom>
          <a:noFill/>
        </p:spPr>
        <p:txBody>
          <a:bodyPr wrap="square" rtlCol="0">
            <a:spAutoFit/>
          </a:bodyPr>
          <a:lstStyle/>
          <a:p>
            <a:r>
              <a:rPr lang="en-US" b="1" dirty="0" smtClean="0"/>
              <a:t>Directors, Learning Centers</a:t>
            </a:r>
            <a:endParaRPr lang="en-US" dirty="0"/>
          </a:p>
          <a:p>
            <a:r>
              <a:rPr lang="en-US" b="1" dirty="0" smtClean="0"/>
              <a:t>Division Deans</a:t>
            </a:r>
            <a:endParaRPr lang="en-US" dirty="0"/>
          </a:p>
          <a:p>
            <a:r>
              <a:rPr lang="en-US" b="1" dirty="0" smtClean="0"/>
              <a:t>Manager of Accessibility Services</a:t>
            </a:r>
            <a:endParaRPr lang="en-US" dirty="0"/>
          </a:p>
          <a:p>
            <a:r>
              <a:rPr lang="en-US" b="1" dirty="0" smtClean="0"/>
              <a:t>Manager of Veteran Services</a:t>
            </a:r>
            <a:endParaRPr lang="en-US" dirty="0"/>
          </a:p>
          <a:p>
            <a:r>
              <a:rPr lang="en-US" b="1" dirty="0" smtClean="0"/>
              <a:t>Ombudsman</a:t>
            </a:r>
            <a:endParaRPr lang="en-US" dirty="0"/>
          </a:p>
          <a:p>
            <a:r>
              <a:rPr lang="en-US" b="1" dirty="0" smtClean="0"/>
              <a:t>Provost &amp; Associate Provosts</a:t>
            </a:r>
            <a:endParaRPr lang="en-US" dirty="0"/>
          </a:p>
          <a:p>
            <a:r>
              <a:rPr lang="en-US" b="1" dirty="0" smtClean="0"/>
              <a:t>Title IX Coordinator &amp; Investigator</a:t>
            </a:r>
            <a:endParaRPr lang="en-US" b="1" dirty="0" smtClean="0"/>
          </a:p>
          <a:p>
            <a:r>
              <a:rPr lang="en-US" b="1" dirty="0" smtClean="0"/>
              <a:t>Vice President of Human Resources</a:t>
            </a:r>
            <a:endParaRPr lang="en-US" dirty="0"/>
          </a:p>
          <a:p>
            <a:r>
              <a:rPr lang="en-US" b="1" dirty="0" smtClean="0"/>
              <a:t>Vice President for Student Development</a:t>
            </a:r>
            <a:endParaRPr lang="en-US" dirty="0"/>
          </a:p>
          <a:p>
            <a:endParaRPr lang="en-US" dirty="0"/>
          </a:p>
        </p:txBody>
      </p:sp>
    </p:spTree>
    <p:extLst>
      <p:ext uri="{BB962C8B-B14F-4D97-AF65-F5344CB8AC3E}">
        <p14:creationId xmlns:p14="http://schemas.microsoft.com/office/powerpoint/2010/main" val="952446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CSA / Clery Act Requirements</a:t>
            </a:r>
            <a:endParaRPr lang="en-US" sz="3200" dirty="0">
              <a:latin typeface="Arial Black" pitchFamily="34" charset="0"/>
            </a:endParaRPr>
          </a:p>
        </p:txBody>
      </p:sp>
      <p:sp>
        <p:nvSpPr>
          <p:cNvPr id="3" name="Content Placeholder 2"/>
          <p:cNvSpPr>
            <a:spLocks noGrp="1"/>
          </p:cNvSpPr>
          <p:nvPr>
            <p:ph idx="1"/>
          </p:nvPr>
        </p:nvSpPr>
        <p:spPr>
          <a:xfrm>
            <a:off x="120316" y="1247273"/>
            <a:ext cx="8229600" cy="4951325"/>
          </a:xfrm>
        </p:spPr>
        <p:txBody>
          <a:bodyPr>
            <a:normAutofit/>
          </a:bodyPr>
          <a:lstStyle/>
          <a:p>
            <a:pPr lvl="3"/>
            <a:endParaRPr lang="en-US" sz="1400" dirty="0">
              <a:latin typeface="Arial Black" pitchFamily="34" charset="0"/>
            </a:endParaRPr>
          </a:p>
          <a:p>
            <a:endParaRPr lang="en-US" dirty="0"/>
          </a:p>
        </p:txBody>
      </p:sp>
      <p:sp>
        <p:nvSpPr>
          <p:cNvPr id="4" name="TextBox 3"/>
          <p:cNvSpPr txBox="1"/>
          <p:nvPr/>
        </p:nvSpPr>
        <p:spPr>
          <a:xfrm>
            <a:off x="713874" y="1417638"/>
            <a:ext cx="7804484" cy="5940088"/>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t>The Clery Act requires that the crimes listed on the next page be reported to Sinclair Police when they are received or documented on a checklist that is sent out annually by Sinclair Police.</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Sinclair must disclose statistics annually for reported Clery crimes that occur 1) on campus, 2) on public property within or immediately adjacent to the campus and 3) in or on non-campus buildings or property that the institution owns or controls (satellite centers when class is in session, Grounds Bldg., Eaker Street bldg., hotels/motels used by athletic teams, etc.)</a:t>
            </a: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dirty="0" smtClean="0"/>
              <a:t>These statistics are published by October 1 of each year in the Annual Security Report (ASR) that is available on the Sinclair Police web site at </a:t>
            </a:r>
            <a:r>
              <a:rPr lang="en-US" sz="2000" dirty="0" smtClean="0">
                <a:hlinkClick r:id="rId2"/>
              </a:rPr>
              <a:t>http://police.Sinclair.edu</a:t>
            </a:r>
            <a:r>
              <a:rPr lang="en-US" sz="2000" dirty="0" smtClean="0"/>
              <a:t>. </a:t>
            </a: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3106181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483"/>
            <a:ext cx="8229600" cy="1143000"/>
          </a:xfrm>
        </p:spPr>
        <p:txBody>
          <a:bodyPr>
            <a:normAutofit/>
          </a:bodyPr>
          <a:lstStyle/>
          <a:p>
            <a:r>
              <a:rPr lang="en-US" sz="3200" dirty="0" smtClean="0">
                <a:latin typeface="Arial Black" pitchFamily="34" charset="0"/>
              </a:rPr>
              <a:t>Reportable Clery Crimes</a:t>
            </a:r>
            <a:endParaRPr lang="en-US" sz="3200" dirty="0">
              <a:latin typeface="Arial Black" pitchFamily="34" charset="0"/>
            </a:endParaRPr>
          </a:p>
        </p:txBody>
      </p:sp>
      <p:sp>
        <p:nvSpPr>
          <p:cNvPr id="3" name="Content Placeholder 2"/>
          <p:cNvSpPr>
            <a:spLocks noGrp="1"/>
          </p:cNvSpPr>
          <p:nvPr>
            <p:ph idx="1"/>
          </p:nvPr>
        </p:nvSpPr>
        <p:spPr>
          <a:xfrm>
            <a:off x="457200" y="1417638"/>
            <a:ext cx="8229600" cy="4708525"/>
          </a:xfrm>
        </p:spPr>
        <p:txBody>
          <a:bodyPr>
            <a:normAutofit/>
          </a:bodyPr>
          <a:lstStyle/>
          <a:p>
            <a:pPr lvl="1"/>
            <a:endParaRPr lang="en-US" dirty="0">
              <a:latin typeface="Arial Black" pitchFamily="34" charset="0"/>
            </a:endParaRPr>
          </a:p>
          <a:p>
            <a:endParaRPr lang="en-US" dirty="0"/>
          </a:p>
          <a:p>
            <a:endParaRPr lang="en-US" dirty="0"/>
          </a:p>
        </p:txBody>
      </p:sp>
      <p:sp>
        <p:nvSpPr>
          <p:cNvPr id="4" name="TextBox 3"/>
          <p:cNvSpPr txBox="1"/>
          <p:nvPr/>
        </p:nvSpPr>
        <p:spPr>
          <a:xfrm>
            <a:off x="661070" y="1626265"/>
            <a:ext cx="4376756" cy="3416320"/>
          </a:xfrm>
          <a:prstGeom prst="rect">
            <a:avLst/>
          </a:prstGeom>
          <a:noFill/>
        </p:spPr>
        <p:txBody>
          <a:bodyPr wrap="square" rtlCol="0">
            <a:spAutoFit/>
          </a:bodyPr>
          <a:lstStyle/>
          <a:p>
            <a:r>
              <a:rPr lang="en-US" sz="2000" b="1" dirty="0" smtClean="0"/>
              <a:t>Murder/non-negligent manslaughter</a:t>
            </a:r>
          </a:p>
          <a:p>
            <a:r>
              <a:rPr lang="en-US" sz="2000" b="1" dirty="0" smtClean="0"/>
              <a:t>Rape</a:t>
            </a:r>
          </a:p>
          <a:p>
            <a:r>
              <a:rPr lang="en-US" sz="2000" b="1" dirty="0" smtClean="0"/>
              <a:t>Fondling</a:t>
            </a:r>
          </a:p>
          <a:p>
            <a:r>
              <a:rPr lang="en-US" sz="2000" b="1" dirty="0" smtClean="0"/>
              <a:t>Incest</a:t>
            </a:r>
          </a:p>
          <a:p>
            <a:r>
              <a:rPr lang="en-US" sz="2000" b="1" dirty="0" smtClean="0"/>
              <a:t>Statutory Rape</a:t>
            </a:r>
            <a:endParaRPr lang="en-US" sz="2000" b="1" dirty="0" smtClean="0"/>
          </a:p>
          <a:p>
            <a:r>
              <a:rPr lang="en-US" sz="2000" b="1" dirty="0" smtClean="0"/>
              <a:t>Robbery</a:t>
            </a:r>
          </a:p>
          <a:p>
            <a:r>
              <a:rPr lang="en-US" sz="2000" b="1" dirty="0" smtClean="0"/>
              <a:t>Aggravated assault</a:t>
            </a:r>
          </a:p>
          <a:p>
            <a:r>
              <a:rPr lang="en-US" sz="2000" b="1" dirty="0" smtClean="0"/>
              <a:t>Burglary</a:t>
            </a:r>
          </a:p>
          <a:p>
            <a:r>
              <a:rPr lang="en-US" sz="2000" b="1" dirty="0" smtClean="0"/>
              <a:t>Motor vehicle theft</a:t>
            </a:r>
          </a:p>
          <a:p>
            <a:endParaRPr lang="en-US" dirty="0" smtClean="0"/>
          </a:p>
          <a:p>
            <a:endParaRPr lang="en-US" dirty="0"/>
          </a:p>
        </p:txBody>
      </p:sp>
      <p:sp>
        <p:nvSpPr>
          <p:cNvPr id="5" name="TextBox 4"/>
          <p:cNvSpPr txBox="1"/>
          <p:nvPr/>
        </p:nvSpPr>
        <p:spPr>
          <a:xfrm>
            <a:off x="4951562" y="1626265"/>
            <a:ext cx="2994859" cy="2554545"/>
          </a:xfrm>
          <a:prstGeom prst="rect">
            <a:avLst/>
          </a:prstGeom>
          <a:noFill/>
        </p:spPr>
        <p:txBody>
          <a:bodyPr wrap="none" rtlCol="0">
            <a:spAutoFit/>
          </a:bodyPr>
          <a:lstStyle/>
          <a:p>
            <a:r>
              <a:rPr lang="en-US" sz="2000" b="1" dirty="0" smtClean="0"/>
              <a:t>Arson</a:t>
            </a:r>
          </a:p>
          <a:p>
            <a:r>
              <a:rPr lang="en-US" sz="2000" b="1" dirty="0" smtClean="0"/>
              <a:t>Hate Crimes</a:t>
            </a:r>
          </a:p>
          <a:p>
            <a:r>
              <a:rPr lang="en-US" sz="2000" b="1" dirty="0" smtClean="0"/>
              <a:t>Dating Violence</a:t>
            </a:r>
          </a:p>
          <a:p>
            <a:r>
              <a:rPr lang="en-US" sz="2000" b="1" dirty="0" smtClean="0"/>
              <a:t>Domestic Violence</a:t>
            </a:r>
          </a:p>
          <a:p>
            <a:r>
              <a:rPr lang="en-US" sz="2000" b="1" dirty="0" smtClean="0"/>
              <a:t>Stalking</a:t>
            </a:r>
          </a:p>
          <a:p>
            <a:r>
              <a:rPr lang="en-US" sz="2000" b="1" dirty="0" smtClean="0"/>
              <a:t>Liquor Law Violations</a:t>
            </a:r>
          </a:p>
          <a:p>
            <a:r>
              <a:rPr lang="en-US" sz="2000" b="1" dirty="0" smtClean="0"/>
              <a:t>Drug Violations</a:t>
            </a:r>
          </a:p>
          <a:p>
            <a:r>
              <a:rPr lang="en-US" sz="2000" b="1" dirty="0" smtClean="0"/>
              <a:t>Illegal Weapons Violations</a:t>
            </a:r>
          </a:p>
        </p:txBody>
      </p:sp>
    </p:spTree>
    <p:extLst>
      <p:ext uri="{BB962C8B-B14F-4D97-AF65-F5344CB8AC3E}">
        <p14:creationId xmlns:p14="http://schemas.microsoft.com/office/powerpoint/2010/main" val="290737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How CSA’s Report Crime</a:t>
            </a:r>
            <a:endParaRPr lang="en-US" sz="3200" dirty="0">
              <a:latin typeface="Arial Black" pitchFamily="34" charset="0"/>
            </a:endParaRPr>
          </a:p>
        </p:txBody>
      </p:sp>
      <p:sp>
        <p:nvSpPr>
          <p:cNvPr id="3" name="Content Placeholder 2"/>
          <p:cNvSpPr>
            <a:spLocks noGrp="1"/>
          </p:cNvSpPr>
          <p:nvPr>
            <p:ph idx="1"/>
          </p:nvPr>
        </p:nvSpPr>
        <p:spPr>
          <a:xfrm>
            <a:off x="120316" y="1247273"/>
            <a:ext cx="8229600" cy="4951325"/>
          </a:xfrm>
        </p:spPr>
        <p:txBody>
          <a:bodyPr>
            <a:normAutofit/>
          </a:bodyPr>
          <a:lstStyle/>
          <a:p>
            <a:pPr lvl="3"/>
            <a:endParaRPr lang="en-US" sz="1400" dirty="0">
              <a:latin typeface="Arial Black" pitchFamily="34" charset="0"/>
            </a:endParaRPr>
          </a:p>
          <a:p>
            <a:endParaRPr lang="en-US" dirty="0"/>
          </a:p>
        </p:txBody>
      </p:sp>
      <p:sp>
        <p:nvSpPr>
          <p:cNvPr id="4" name="TextBox 3"/>
          <p:cNvSpPr txBox="1"/>
          <p:nvPr/>
        </p:nvSpPr>
        <p:spPr>
          <a:xfrm>
            <a:off x="882316" y="1512610"/>
            <a:ext cx="7804484" cy="5324535"/>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t>CSA’s are encouraged to report crimes as soon as they receive the information. In many cases, Sinclair Police may be able to relate the incident to other crimes that may be occurring and apprehend a suspect(s). CSA’s can email their information to:</a:t>
            </a:r>
          </a:p>
          <a:p>
            <a:r>
              <a:rPr lang="en-US" sz="2000" dirty="0" smtClean="0"/>
              <a:t>                                   campus.police@sinclair.edu</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CSA’s are sent an instruction sheet and checklist annually and may elect to fill out the from and send it back to the address provided on the form. </a:t>
            </a:r>
          </a:p>
          <a:p>
            <a:pPr marL="342900" indent="-342900">
              <a:buFont typeface="Arial" panose="020B0604020202020204" pitchFamily="34" charset="0"/>
              <a:buChar char="•"/>
            </a:pPr>
            <a:endParaRPr lang="en-US" sz="2000" dirty="0"/>
          </a:p>
          <a:p>
            <a:pPr algn="ctr"/>
            <a:r>
              <a:rPr lang="en-US" sz="2000" b="1" dirty="0" smtClean="0"/>
              <a:t>If you are classified as a CSA and your position changes </a:t>
            </a:r>
          </a:p>
          <a:p>
            <a:pPr algn="ctr"/>
            <a:r>
              <a:rPr lang="en-US" sz="2000" b="1" dirty="0" smtClean="0"/>
              <a:t>during the year, or if you have any questions, please contact </a:t>
            </a:r>
          </a:p>
          <a:p>
            <a:pPr algn="ctr"/>
            <a:r>
              <a:rPr lang="en-US" sz="2000" b="1" dirty="0" smtClean="0"/>
              <a:t>Lt. </a:t>
            </a:r>
            <a:r>
              <a:rPr lang="en-US" sz="2000" b="1" dirty="0" smtClean="0"/>
              <a:t>Steve Carroll at </a:t>
            </a:r>
            <a:r>
              <a:rPr lang="en-US" sz="2000" b="1" dirty="0" smtClean="0"/>
              <a:t>ext. 2700.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1766850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548"/>
            <a:ext cx="8229600" cy="563562"/>
          </a:xfrm>
        </p:spPr>
        <p:txBody>
          <a:bodyPr>
            <a:normAutofit fontScale="90000"/>
          </a:bodyPr>
          <a:lstStyle/>
          <a:p>
            <a:r>
              <a:rPr lang="en-US" sz="3200" dirty="0" smtClean="0">
                <a:latin typeface="Arial Black" pitchFamily="34" charset="0"/>
              </a:rPr>
              <a:t>CSA Report Form</a:t>
            </a:r>
            <a:endParaRPr lang="en-US" sz="3200" dirty="0">
              <a:latin typeface="Arial Black" pitchFamily="34" charset="0"/>
            </a:endParaRPr>
          </a:p>
        </p:txBody>
      </p:sp>
      <p:sp>
        <p:nvSpPr>
          <p:cNvPr id="3" name="Content Placeholder 2"/>
          <p:cNvSpPr>
            <a:spLocks noGrp="1"/>
          </p:cNvSpPr>
          <p:nvPr>
            <p:ph idx="1"/>
          </p:nvPr>
        </p:nvSpPr>
        <p:spPr>
          <a:xfrm>
            <a:off x="120316" y="1247273"/>
            <a:ext cx="8229600" cy="4951325"/>
          </a:xfrm>
        </p:spPr>
        <p:txBody>
          <a:bodyPr>
            <a:normAutofit/>
          </a:bodyPr>
          <a:lstStyle/>
          <a:p>
            <a:pPr lvl="3"/>
            <a:endParaRPr lang="en-US" sz="1400" dirty="0">
              <a:latin typeface="Arial Black" pitchFamily="34" charset="0"/>
            </a:endParaRPr>
          </a:p>
          <a:p>
            <a:endParaRPr lang="en-US" dirty="0"/>
          </a:p>
        </p:txBody>
      </p:sp>
      <p:sp>
        <p:nvSpPr>
          <p:cNvPr id="4" name="TextBox 3"/>
          <p:cNvSpPr txBox="1"/>
          <p:nvPr/>
        </p:nvSpPr>
        <p:spPr>
          <a:xfrm>
            <a:off x="350520" y="752891"/>
            <a:ext cx="8519160" cy="5940088"/>
          </a:xfrm>
          <a:prstGeom prst="rect">
            <a:avLst/>
          </a:prstGeom>
          <a:noFill/>
        </p:spPr>
        <p:txBody>
          <a:bodyPr wrap="square" rtlCol="0">
            <a:spAutoFit/>
          </a:bodyPr>
          <a:lstStyle/>
          <a:p>
            <a:r>
              <a:rPr lang="en-US" sz="2000" dirty="0" smtClean="0"/>
              <a:t>Date _______    </a:t>
            </a:r>
            <a:r>
              <a:rPr lang="en-US" sz="2000" dirty="0"/>
              <a:t>Person Receiving Information </a:t>
            </a:r>
            <a:r>
              <a:rPr lang="en-US" sz="2000" dirty="0" smtClean="0"/>
              <a:t>_________________________</a:t>
            </a:r>
            <a:endParaRPr lang="en-US" sz="2000" dirty="0"/>
          </a:p>
          <a:p>
            <a:r>
              <a:rPr lang="en-US" sz="2000" dirty="0"/>
              <a:t> </a:t>
            </a:r>
          </a:p>
          <a:p>
            <a:r>
              <a:rPr lang="en-US" sz="2000" dirty="0"/>
              <a:t>Job Title </a:t>
            </a:r>
            <a:r>
              <a:rPr lang="en-US" sz="2000" dirty="0" smtClean="0"/>
              <a:t>__________________________   </a:t>
            </a:r>
            <a:r>
              <a:rPr lang="en-US" sz="2000" dirty="0"/>
              <a:t>Phone _______________</a:t>
            </a:r>
          </a:p>
          <a:p>
            <a:r>
              <a:rPr lang="en-US" sz="2000" dirty="0"/>
              <a:t> </a:t>
            </a:r>
          </a:p>
          <a:p>
            <a:r>
              <a:rPr lang="en-US" sz="2000" dirty="0"/>
              <a:t>Victim Name (if available) </a:t>
            </a:r>
            <a:r>
              <a:rPr lang="en-US" sz="2000" dirty="0" smtClean="0"/>
              <a:t>_________  </a:t>
            </a:r>
            <a:r>
              <a:rPr lang="en-US" sz="2000" dirty="0"/>
              <a:t>Victim declined to provide name ______</a:t>
            </a:r>
          </a:p>
          <a:p>
            <a:r>
              <a:rPr lang="en-US" sz="2000" dirty="0"/>
              <a:t> </a:t>
            </a:r>
          </a:p>
          <a:p>
            <a:r>
              <a:rPr lang="en-US" sz="2000" dirty="0"/>
              <a:t>Third Party Name (if available) </a:t>
            </a:r>
            <a:r>
              <a:rPr lang="en-US" sz="2000" dirty="0" smtClean="0"/>
              <a:t>____________ </a:t>
            </a:r>
            <a:r>
              <a:rPr lang="en-US" sz="2000" dirty="0"/>
              <a:t>Relationship </a:t>
            </a:r>
            <a:r>
              <a:rPr lang="en-US" sz="2000" dirty="0" smtClean="0"/>
              <a:t>________________</a:t>
            </a:r>
            <a:endParaRPr lang="en-US" sz="2000" dirty="0"/>
          </a:p>
          <a:p>
            <a:r>
              <a:rPr lang="en-US" sz="2000" dirty="0"/>
              <a:t> </a:t>
            </a:r>
          </a:p>
          <a:p>
            <a:r>
              <a:rPr lang="en-US" sz="2000" dirty="0"/>
              <a:t>Was crime originally reported to any law enforcement agency?  </a:t>
            </a:r>
            <a:r>
              <a:rPr lang="en-US" sz="2000" dirty="0" smtClean="0"/>
              <a:t>___ </a:t>
            </a:r>
            <a:r>
              <a:rPr lang="en-US" sz="2000" dirty="0"/>
              <a:t>yes   </a:t>
            </a:r>
            <a:r>
              <a:rPr lang="en-US" sz="2000" dirty="0" smtClean="0"/>
              <a:t>___ </a:t>
            </a:r>
            <a:r>
              <a:rPr lang="en-US" sz="2000" dirty="0"/>
              <a:t>no</a:t>
            </a:r>
          </a:p>
          <a:p>
            <a:r>
              <a:rPr lang="en-US" sz="2000" dirty="0"/>
              <a:t> </a:t>
            </a:r>
          </a:p>
          <a:p>
            <a:r>
              <a:rPr lang="en-US" sz="2000" dirty="0"/>
              <a:t>If yes, name of police agency </a:t>
            </a:r>
            <a:r>
              <a:rPr lang="en-US" sz="2000" dirty="0" smtClean="0"/>
              <a:t>___________________  </a:t>
            </a:r>
            <a:r>
              <a:rPr lang="en-US" sz="2000" dirty="0"/>
              <a:t>Date (if known) </a:t>
            </a:r>
            <a:r>
              <a:rPr lang="en-US" sz="2000" dirty="0" smtClean="0"/>
              <a:t>_______</a:t>
            </a:r>
            <a:endParaRPr lang="en-US" sz="2000" dirty="0"/>
          </a:p>
          <a:p>
            <a:r>
              <a:rPr lang="en-US" sz="2000" dirty="0"/>
              <a:t> </a:t>
            </a:r>
          </a:p>
          <a:p>
            <a:r>
              <a:rPr lang="en-US" sz="2000" dirty="0"/>
              <a:t>Date Incident Occurred </a:t>
            </a:r>
            <a:r>
              <a:rPr lang="en-US" sz="2000" dirty="0" smtClean="0"/>
              <a:t>___________  </a:t>
            </a:r>
            <a:r>
              <a:rPr lang="en-US" sz="2000" dirty="0"/>
              <a:t>Location Incident Occurred </a:t>
            </a:r>
            <a:r>
              <a:rPr lang="en-US" sz="2000" dirty="0" smtClean="0"/>
              <a:t>____________</a:t>
            </a:r>
            <a:endParaRPr lang="en-US" sz="2000" dirty="0"/>
          </a:p>
          <a:p>
            <a:r>
              <a:rPr lang="en-US" sz="2000" dirty="0"/>
              <a:t> </a:t>
            </a:r>
          </a:p>
          <a:p>
            <a:r>
              <a:rPr lang="en-US" sz="2000" dirty="0"/>
              <a:t>Crime Occurrence / Description</a:t>
            </a:r>
            <a:r>
              <a:rPr lang="en-US" sz="2000" dirty="0" smtClean="0"/>
              <a:t>:  ______________________________________</a:t>
            </a:r>
          </a:p>
          <a:p>
            <a:endParaRPr lang="en-US" sz="2000" dirty="0"/>
          </a:p>
          <a:p>
            <a:pPr algn="ctr"/>
            <a:r>
              <a:rPr lang="en-US" sz="2000" b="1" dirty="0" smtClean="0"/>
              <a:t>Please </a:t>
            </a:r>
            <a:r>
              <a:rPr lang="en-US" sz="2000" b="1" dirty="0"/>
              <a:t>return form to Chief </a:t>
            </a:r>
            <a:r>
              <a:rPr lang="en-US" sz="2000" b="1" dirty="0" smtClean="0"/>
              <a:t>John Huber or </a:t>
            </a:r>
            <a:r>
              <a:rPr lang="en-US" sz="2000" b="1" dirty="0"/>
              <a:t>to the Sinclair Police office, room </a:t>
            </a:r>
            <a:r>
              <a:rPr lang="en-US" sz="2000" b="1" dirty="0" smtClean="0"/>
              <a:t>7112, </a:t>
            </a:r>
            <a:r>
              <a:rPr lang="en-US" sz="2000" b="1" dirty="0"/>
              <a:t>as soon as information is received. </a:t>
            </a:r>
            <a:endParaRPr lang="en-US" sz="2000" dirty="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16684959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2250</TotalTime>
  <Words>688</Words>
  <Application>Microsoft Office PowerPoint</Application>
  <PresentationFormat>On-screen Show (4:3)</PresentationFormat>
  <Paragraphs>101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 Black</vt:lpstr>
      <vt:lpstr>Calibri</vt:lpstr>
      <vt:lpstr>Office Theme</vt:lpstr>
      <vt:lpstr>Department of Public Safety Campus Security Authorities (CSA) </vt:lpstr>
      <vt:lpstr>Subject Training </vt:lpstr>
      <vt:lpstr>Clery Act and CSA’s</vt:lpstr>
      <vt:lpstr>Clery Act and CSA’s</vt:lpstr>
      <vt:lpstr>Classified CSA Position at SCC</vt:lpstr>
      <vt:lpstr>CSA / Clery Act Requirements</vt:lpstr>
      <vt:lpstr>Reportable Clery Crimes</vt:lpstr>
      <vt:lpstr>How CSA’s Report Crime</vt:lpstr>
      <vt:lpstr>CSA Report Form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Vogelsong</dc:creator>
  <cp:lastModifiedBy>Coss, Michael</cp:lastModifiedBy>
  <cp:revision>184</cp:revision>
  <cp:lastPrinted>2013-03-15T12:15:23Z</cp:lastPrinted>
  <dcterms:created xsi:type="dcterms:W3CDTF">2011-05-19T13:44:44Z</dcterms:created>
  <dcterms:modified xsi:type="dcterms:W3CDTF">2019-06-27T18:32:49Z</dcterms:modified>
</cp:coreProperties>
</file>