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268" r:id="rId3"/>
    <p:sldId id="265" r:id="rId4"/>
    <p:sldId id="269" r:id="rId5"/>
    <p:sldId id="270" r:id="rId6"/>
    <p:sldId id="271" r:id="rId7"/>
    <p:sldId id="272" r:id="rId8"/>
    <p:sldId id="273" r:id="rId9"/>
    <p:sldId id="274" r:id="rId10"/>
    <p:sldId id="275" r:id="rId11"/>
    <p:sldId id="284" r:id="rId12"/>
    <p:sldId id="276" r:id="rId13"/>
    <p:sldId id="277" r:id="rId14"/>
    <p:sldId id="278" r:id="rId15"/>
    <p:sldId id="279" r:id="rId16"/>
    <p:sldId id="280" r:id="rId17"/>
    <p:sldId id="281" r:id="rId18"/>
    <p:sldId id="282" r:id="rId19"/>
    <p:sldId id="283"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306"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5" d="100"/>
          <a:sy n="75" d="100"/>
        </p:scale>
        <p:origin x="-175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05CCC72-1163-4965-BBDE-1F7BA9AEAE5F}" type="datetimeFigureOut">
              <a:rPr lang="en-US" smtClean="0"/>
              <a:pPr/>
              <a:t>3/23/2015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FBBF8D3-0144-48B7-B292-EF75B4F5694F}" type="slidenum">
              <a:rPr lang="en-US" smtClean="0"/>
              <a:pPr/>
              <a:t>‹#›</a:t>
            </a:fld>
            <a:endParaRPr lang="en-US" dirty="0"/>
          </a:p>
        </p:txBody>
      </p:sp>
    </p:spTree>
    <p:extLst>
      <p:ext uri="{BB962C8B-B14F-4D97-AF65-F5344CB8AC3E}">
        <p14:creationId xmlns:p14="http://schemas.microsoft.com/office/powerpoint/2010/main" val="1230826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9453EE1-280E-4DCE-92AE-8E35D0492D5C}" type="datetimeFigureOut">
              <a:rPr lang="en-US" smtClean="0"/>
              <a:pPr/>
              <a:t>3/23/2015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2E23DE9-0EE7-417B-BF09-2542AF0410E7}" type="slidenum">
              <a:rPr lang="en-US" smtClean="0"/>
              <a:pPr/>
              <a:t>‹#›</a:t>
            </a:fld>
            <a:endParaRPr lang="en-US" dirty="0"/>
          </a:p>
        </p:txBody>
      </p:sp>
    </p:spTree>
    <p:extLst>
      <p:ext uri="{BB962C8B-B14F-4D97-AF65-F5344CB8AC3E}">
        <p14:creationId xmlns:p14="http://schemas.microsoft.com/office/powerpoint/2010/main" val="1980697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6543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42976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BF93C6-40B2-1C49-915E-B8D660DA5252}" type="slidenum">
              <a:rPr lang="en-US" smtClean="0"/>
              <a:pPr/>
              <a:t>‹#›</a:t>
            </a:fld>
            <a:endParaRPr lang="en-US" dirty="0"/>
          </a:p>
        </p:txBody>
      </p:sp>
    </p:spTree>
    <p:extLst>
      <p:ext uri="{BB962C8B-B14F-4D97-AF65-F5344CB8AC3E}">
        <p14:creationId xmlns:p14="http://schemas.microsoft.com/office/powerpoint/2010/main" val="142159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BF93C6-40B2-1C49-915E-B8D660DA5252}" type="slidenum">
              <a:rPr lang="en-US" smtClean="0"/>
              <a:pPr/>
              <a:t>‹#›</a:t>
            </a:fld>
            <a:endParaRPr lang="en-US" dirty="0"/>
          </a:p>
        </p:txBody>
      </p:sp>
      <p:pic>
        <p:nvPicPr>
          <p:cNvPr id="7" name="Picture 6"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966257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BF93C6-40B2-1C49-915E-B8D660DA5252}" type="slidenum">
              <a:rPr lang="en-US" smtClean="0"/>
              <a:pPr/>
              <a:t>‹#›</a:t>
            </a:fld>
            <a:endParaRPr lang="en-US" dirty="0"/>
          </a:p>
        </p:txBody>
      </p:sp>
      <p:pic>
        <p:nvPicPr>
          <p:cNvPr id="7" name="Picture 6"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87753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BF93C6-40B2-1C49-915E-B8D660DA5252}" type="slidenum">
              <a:rPr lang="en-US" smtClean="0"/>
              <a:pPr/>
              <a:t>‹#›</a:t>
            </a:fld>
            <a:endParaRPr lang="en-US" dirty="0"/>
          </a:p>
        </p:txBody>
      </p:sp>
      <p:pic>
        <p:nvPicPr>
          <p:cNvPr id="7" name="Picture 6"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105579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BF93C6-40B2-1C49-915E-B8D660DA5252}" type="slidenum">
              <a:rPr lang="en-US" smtClean="0"/>
              <a:pPr/>
              <a:t>‹#›</a:t>
            </a:fld>
            <a:endParaRPr lang="en-US" dirty="0"/>
          </a:p>
        </p:txBody>
      </p:sp>
      <p:pic>
        <p:nvPicPr>
          <p:cNvPr id="7" name="Picture 6"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4260589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BF93C6-40B2-1C49-915E-B8D660DA5252}" type="slidenum">
              <a:rPr lang="en-US" smtClean="0"/>
              <a:pPr/>
              <a:t>‹#›</a:t>
            </a:fld>
            <a:endParaRPr lang="en-US" dirty="0"/>
          </a:p>
        </p:txBody>
      </p:sp>
      <p:pic>
        <p:nvPicPr>
          <p:cNvPr id="8" name="Picture 7"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171341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BF93C6-40B2-1C49-915E-B8D660DA5252}" type="slidenum">
              <a:rPr lang="en-US" smtClean="0"/>
              <a:pPr/>
              <a:t>‹#›</a:t>
            </a:fld>
            <a:endParaRPr lang="en-US" dirty="0"/>
          </a:p>
        </p:txBody>
      </p:sp>
      <p:pic>
        <p:nvPicPr>
          <p:cNvPr id="10" name="Picture 9"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30906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BF93C6-40B2-1C49-915E-B8D660DA5252}" type="slidenum">
              <a:rPr lang="en-US" smtClean="0"/>
              <a:pPr/>
              <a:t>‹#›</a:t>
            </a:fld>
            <a:endParaRPr lang="en-US" dirty="0"/>
          </a:p>
        </p:txBody>
      </p:sp>
      <p:pic>
        <p:nvPicPr>
          <p:cNvPr id="6" name="Picture 5"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218785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BF93C6-40B2-1C49-915E-B8D660DA5252}" type="slidenum">
              <a:rPr lang="en-US" smtClean="0"/>
              <a:pPr/>
              <a:t>‹#›</a:t>
            </a:fld>
            <a:endParaRPr lang="en-US" dirty="0"/>
          </a:p>
        </p:txBody>
      </p:sp>
      <p:pic>
        <p:nvPicPr>
          <p:cNvPr id="5" name="Picture 4"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77813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BF93C6-40B2-1C49-915E-B8D660DA5252}" type="slidenum">
              <a:rPr lang="en-US" smtClean="0"/>
              <a:pPr/>
              <a:t>‹#›</a:t>
            </a:fld>
            <a:endParaRPr lang="en-US" dirty="0"/>
          </a:p>
        </p:txBody>
      </p:sp>
      <p:pic>
        <p:nvPicPr>
          <p:cNvPr id="8" name="Picture 7"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1928920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B916F-913F-B848-A1EB-F52DFC0E1737}" type="datetimeFigureOut">
              <a:rPr lang="en-US" smtClean="0"/>
              <a:pPr/>
              <a:t>3/23/2015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BF93C6-40B2-1C49-915E-B8D660DA5252}" type="slidenum">
              <a:rPr lang="en-US" smtClean="0"/>
              <a:pPr/>
              <a:t>‹#›</a:t>
            </a:fld>
            <a:endParaRPr lang="en-US" dirty="0"/>
          </a:p>
        </p:txBody>
      </p:sp>
      <p:pic>
        <p:nvPicPr>
          <p:cNvPr id="8" name="Picture 7" descr="PPT Background.jpg"/>
          <p:cNvPicPr>
            <a:picLocks noChangeAspect="1"/>
          </p:cNvPicPr>
          <p:nvPr userDrawn="1"/>
        </p:nvPicPr>
        <p:blipFill>
          <a:blip r:embed="rId2"/>
          <a:stretch>
            <a:fillRect/>
          </a:stretch>
        </p:blipFill>
        <p:spPr>
          <a:xfrm>
            <a:off x="0" y="6147786"/>
            <a:ext cx="9144000" cy="710214"/>
          </a:xfrm>
          <a:prstGeom prst="rect">
            <a:avLst/>
          </a:prstGeom>
        </p:spPr>
      </p:pic>
    </p:spTree>
    <p:extLst>
      <p:ext uri="{BB962C8B-B14F-4D97-AF65-F5344CB8AC3E}">
        <p14:creationId xmlns:p14="http://schemas.microsoft.com/office/powerpoint/2010/main" val="407300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916F-913F-B848-A1EB-F52DFC0E1737}" type="datetimeFigureOut">
              <a:rPr lang="en-US" smtClean="0"/>
              <a:pPr/>
              <a:t>3/23/2015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F93C6-40B2-1C49-915E-B8D660DA5252}" type="slidenum">
              <a:rPr lang="en-US" smtClean="0"/>
              <a:pPr/>
              <a:t>‹#›</a:t>
            </a:fld>
            <a:endParaRPr lang="en-US" dirty="0"/>
          </a:p>
        </p:txBody>
      </p:sp>
    </p:spTree>
    <p:extLst>
      <p:ext uri="{BB962C8B-B14F-4D97-AF65-F5344CB8AC3E}">
        <p14:creationId xmlns:p14="http://schemas.microsoft.com/office/powerpoint/2010/main" val="995138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ms://wms.sinclair.edu/Active_Shooter-See_Something_Say_Something_Windows.wm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685800" y="2898843"/>
            <a:ext cx="7772400" cy="1984442"/>
          </a:xfrm>
        </p:spPr>
        <p:txBody>
          <a:bodyPr>
            <a:normAutofit/>
          </a:bodyPr>
          <a:lstStyle/>
          <a:p>
            <a:r>
              <a:rPr lang="en-US" sz="3200" dirty="0" smtClean="0">
                <a:latin typeface="Arial Black" pitchFamily="34" charset="0"/>
              </a:rPr>
              <a:t>Department of Public </a:t>
            </a:r>
            <a:r>
              <a:rPr lang="en-US" sz="3200" dirty="0">
                <a:latin typeface="Arial Black" pitchFamily="34" charset="0"/>
              </a:rPr>
              <a:t>Safety</a:t>
            </a:r>
            <a:br>
              <a:rPr lang="en-US" sz="3200" dirty="0">
                <a:latin typeface="Arial Black" pitchFamily="34" charset="0"/>
              </a:rPr>
            </a:br>
            <a:r>
              <a:rPr lang="en-US" sz="3200" dirty="0" smtClean="0">
                <a:latin typeface="Arial Black" pitchFamily="34" charset="0"/>
              </a:rPr>
              <a:t>See Something, Say Something</a:t>
            </a:r>
            <a:br>
              <a:rPr lang="en-US" sz="3200" dirty="0" smtClean="0">
                <a:latin typeface="Arial Black" pitchFamily="34" charset="0"/>
              </a:rPr>
            </a:br>
            <a:endParaRPr lang="en-US" sz="3200" dirty="0">
              <a:latin typeface="Arial Black" pitchFamily="34" charset="0"/>
            </a:endParaRPr>
          </a:p>
        </p:txBody>
      </p:sp>
      <p:sp>
        <p:nvSpPr>
          <p:cNvPr id="10" name="Subtitle 9"/>
          <p:cNvSpPr>
            <a:spLocks noGrp="1"/>
          </p:cNvSpPr>
          <p:nvPr>
            <p:ph type="subTitle" idx="1"/>
          </p:nvPr>
        </p:nvSpPr>
        <p:spPr>
          <a:xfrm>
            <a:off x="1371600" y="4429759"/>
            <a:ext cx="6400800" cy="2051427"/>
          </a:xfrm>
        </p:spPr>
        <p:txBody>
          <a:bodyPr/>
          <a:lstStyle/>
          <a:p>
            <a:endParaRPr lang="en-US" dirty="0" smtClean="0"/>
          </a:p>
          <a:p>
            <a:endParaRPr lang="en-US" dirty="0" smtClean="0"/>
          </a:p>
          <a:p>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3010" y="4152117"/>
            <a:ext cx="1657979" cy="2429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039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Call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691662" y="1804500"/>
            <a:ext cx="7995138" cy="1908215"/>
          </a:xfrm>
          <a:prstGeom prst="rect">
            <a:avLst/>
          </a:prstGeom>
        </p:spPr>
        <p:txBody>
          <a:bodyPr wrap="square">
            <a:spAutoFit/>
          </a:bodyPr>
          <a:lstStyle/>
          <a:p>
            <a:pPr marL="342900" lvl="0" indent="-342900">
              <a:buFont typeface="Arial" panose="020B0604020202020204" pitchFamily="34" charset="0"/>
              <a:buChar char="•"/>
            </a:pPr>
            <a:r>
              <a:rPr lang="en-US" sz="2000" dirty="0" smtClean="0"/>
              <a:t>Don’t </a:t>
            </a:r>
            <a:r>
              <a:rPr lang="en-US" sz="2000" dirty="0"/>
              <a:t>assume that someone else has contacted </a:t>
            </a:r>
            <a:r>
              <a:rPr lang="en-US" sz="2000" dirty="0" smtClean="0"/>
              <a:t>the police</a:t>
            </a:r>
            <a:endParaRPr lang="en-US" sz="2000" dirty="0"/>
          </a:p>
          <a:p>
            <a:pPr marL="342900" lvl="0" indent="-342900">
              <a:buFont typeface="Arial" panose="020B0604020202020204" pitchFamily="34" charset="0"/>
              <a:buChar char="•"/>
            </a:pPr>
            <a:r>
              <a:rPr lang="en-US" sz="2000" dirty="0" smtClean="0"/>
              <a:t>Contact </a:t>
            </a:r>
            <a:r>
              <a:rPr lang="en-US" sz="2000" dirty="0"/>
              <a:t>police by calling 911.</a:t>
            </a:r>
          </a:p>
          <a:p>
            <a:pPr marL="342900" lvl="0" indent="-342900">
              <a:buFont typeface="Arial" panose="020B0604020202020204" pitchFamily="34" charset="0"/>
              <a:buChar char="•"/>
            </a:pPr>
            <a:r>
              <a:rPr lang="en-US" sz="2000" dirty="0" smtClean="0"/>
              <a:t>Provide </a:t>
            </a:r>
            <a:r>
              <a:rPr lang="en-US" sz="2000" dirty="0"/>
              <a:t>your specific location and stay on the phone with the dispatcher </a:t>
            </a:r>
            <a:endParaRPr lang="en-US" sz="2000" dirty="0" smtClean="0"/>
          </a:p>
          <a:p>
            <a:pPr marL="342900" lvl="0" indent="-342900">
              <a:buFont typeface="Arial" panose="020B0604020202020204" pitchFamily="34" charset="0"/>
              <a:buChar char="•"/>
            </a:pPr>
            <a:r>
              <a:rPr lang="en-US" sz="2000" dirty="0" smtClean="0"/>
              <a:t>Number </a:t>
            </a:r>
            <a:r>
              <a:rPr lang="en-US" sz="2000" dirty="0"/>
              <a:t>of people at your location </a:t>
            </a:r>
            <a:endParaRPr lang="en-US" sz="2000" dirty="0" smtClean="0"/>
          </a:p>
          <a:p>
            <a:pPr marL="342900" lvl="0" indent="-342900">
              <a:buFont typeface="Arial" panose="020B0604020202020204" pitchFamily="34" charset="0"/>
              <a:buChar char="•"/>
            </a:pPr>
            <a:r>
              <a:rPr lang="en-US" sz="2000" dirty="0" smtClean="0"/>
              <a:t>Number </a:t>
            </a:r>
            <a:r>
              <a:rPr lang="en-US" sz="2000" dirty="0"/>
              <a:t>of people injured (if any) and the type of injuries </a:t>
            </a:r>
            <a:endParaRPr lang="en-US" sz="2000" dirty="0" smtClean="0"/>
          </a:p>
          <a:p>
            <a:pPr lvl="0"/>
            <a:endParaRPr lang="en-US" dirty="0"/>
          </a:p>
        </p:txBody>
      </p:sp>
    </p:spTree>
    <p:extLst>
      <p:ext uri="{BB962C8B-B14F-4D97-AF65-F5344CB8AC3E}">
        <p14:creationId xmlns:p14="http://schemas.microsoft.com/office/powerpoint/2010/main" val="1324428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Call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smtClean="0"/>
          </a:p>
          <a:p>
            <a:endParaRPr lang="en-US" dirty="0"/>
          </a:p>
          <a:p>
            <a:endParaRPr lang="en-US" dirty="0" smtClean="0"/>
          </a:p>
          <a:p>
            <a:endParaRPr lang="en-US" dirty="0"/>
          </a:p>
          <a:p>
            <a:endParaRPr lang="en-US" dirty="0"/>
          </a:p>
        </p:txBody>
      </p:sp>
      <p:sp>
        <p:nvSpPr>
          <p:cNvPr id="4" name="Rectangle 3"/>
          <p:cNvSpPr/>
          <p:nvPr/>
        </p:nvSpPr>
        <p:spPr>
          <a:xfrm>
            <a:off x="691662" y="1152993"/>
            <a:ext cx="7995138" cy="4062651"/>
          </a:xfrm>
          <a:prstGeom prst="rect">
            <a:avLst/>
          </a:prstGeom>
        </p:spPr>
        <p:txBody>
          <a:bodyPr wrap="square">
            <a:spAutoFit/>
          </a:bodyPr>
          <a:lstStyle/>
          <a:p>
            <a:pPr lvl="0"/>
            <a:endParaRPr lang="en-US" dirty="0"/>
          </a:p>
          <a:p>
            <a:pPr marL="285750" lvl="0" indent="-285750">
              <a:buFont typeface="Arial" panose="020B0604020202020204" pitchFamily="34" charset="0"/>
              <a:buChar char="•"/>
            </a:pPr>
            <a:r>
              <a:rPr lang="en-US" sz="2000" dirty="0"/>
              <a:t>Give the specific location of the assailant(s) and how many there </a:t>
            </a:r>
            <a:r>
              <a:rPr lang="en-US" sz="2000" dirty="0" smtClean="0"/>
              <a:t>are</a:t>
            </a:r>
          </a:p>
          <a:p>
            <a:pPr lvl="0"/>
            <a:endParaRPr lang="en-US" sz="2000" dirty="0"/>
          </a:p>
          <a:p>
            <a:pPr lvl="1"/>
            <a:r>
              <a:rPr lang="en-US" sz="2000" b="1" dirty="0" smtClean="0"/>
              <a:t>- Race </a:t>
            </a:r>
            <a:r>
              <a:rPr lang="en-US" sz="2000" b="1" dirty="0"/>
              <a:t>and gender </a:t>
            </a:r>
          </a:p>
          <a:p>
            <a:pPr lvl="1"/>
            <a:r>
              <a:rPr lang="en-US" sz="2000" b="1" dirty="0" smtClean="0"/>
              <a:t>- Clothing </a:t>
            </a:r>
            <a:r>
              <a:rPr lang="en-US" sz="2000" b="1" dirty="0"/>
              <a:t>description </a:t>
            </a:r>
          </a:p>
          <a:p>
            <a:pPr lvl="1"/>
            <a:r>
              <a:rPr lang="en-US" sz="2000" b="1" dirty="0" smtClean="0"/>
              <a:t>- Physical </a:t>
            </a:r>
            <a:r>
              <a:rPr lang="en-US" sz="2000" b="1" dirty="0"/>
              <a:t>features- height, weight, facial hair, glasses </a:t>
            </a:r>
          </a:p>
          <a:p>
            <a:pPr lvl="1"/>
            <a:r>
              <a:rPr lang="en-US" sz="2000" b="1" dirty="0" smtClean="0"/>
              <a:t>- Type </a:t>
            </a:r>
            <a:r>
              <a:rPr lang="en-US" sz="2000" b="1" dirty="0"/>
              <a:t>and number of weapon(s). (e.g. rifle, shotgun, handgun, etc.) </a:t>
            </a:r>
          </a:p>
          <a:p>
            <a:pPr lvl="1"/>
            <a:r>
              <a:rPr lang="en-US" sz="2000" b="1" dirty="0" smtClean="0"/>
              <a:t>- Backpack</a:t>
            </a:r>
            <a:r>
              <a:rPr lang="en-US" sz="2000" b="1" dirty="0"/>
              <a:t>, bags, containers? </a:t>
            </a:r>
          </a:p>
          <a:p>
            <a:pPr lvl="1"/>
            <a:r>
              <a:rPr lang="en-US" sz="2000" b="1" dirty="0" smtClean="0"/>
              <a:t>- Do </a:t>
            </a:r>
            <a:r>
              <a:rPr lang="en-US" sz="2000" b="1" dirty="0"/>
              <a:t>you recognize the assailant? If so, who is he/she?</a:t>
            </a:r>
          </a:p>
          <a:p>
            <a:pPr lvl="1"/>
            <a:r>
              <a:rPr lang="en-US" sz="2000" b="1" dirty="0" smtClean="0"/>
              <a:t>- Have </a:t>
            </a:r>
            <a:r>
              <a:rPr lang="en-US" sz="2000" b="1" dirty="0"/>
              <a:t>you heard explosions separate from gunshots</a:t>
            </a:r>
            <a:r>
              <a:rPr lang="en-US" sz="2000" b="1" dirty="0" smtClean="0"/>
              <a:t>?</a:t>
            </a:r>
          </a:p>
          <a:p>
            <a:pPr lvl="1"/>
            <a:endParaRPr lang="en-US" sz="2000" dirty="0"/>
          </a:p>
          <a:p>
            <a:pPr marL="285750" lvl="0" indent="-285750">
              <a:buFont typeface="Arial" panose="020B0604020202020204" pitchFamily="34" charset="0"/>
              <a:buChar char="•"/>
            </a:pPr>
            <a:r>
              <a:rPr lang="en-US" sz="2000" dirty="0"/>
              <a:t>If you are unable to get out of the immediate area where the shooter is, then your option is to </a:t>
            </a:r>
            <a:r>
              <a:rPr lang="en-US" sz="2000" b="1" dirty="0"/>
              <a:t>Hide Out</a:t>
            </a:r>
            <a:r>
              <a:rPr lang="en-US" sz="2000" dirty="0"/>
              <a:t>.</a:t>
            </a:r>
          </a:p>
        </p:txBody>
      </p:sp>
    </p:spTree>
    <p:extLst>
      <p:ext uri="{BB962C8B-B14F-4D97-AF65-F5344CB8AC3E}">
        <p14:creationId xmlns:p14="http://schemas.microsoft.com/office/powerpoint/2010/main" val="4147702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Hide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656491" y="1511423"/>
            <a:ext cx="8147539" cy="2862322"/>
          </a:xfrm>
          <a:prstGeom prst="rect">
            <a:avLst/>
          </a:prstGeom>
        </p:spPr>
        <p:txBody>
          <a:bodyPr wrap="square">
            <a:spAutoFit/>
          </a:bodyPr>
          <a:lstStyle/>
          <a:p>
            <a:pPr marL="342900" lvl="0" indent="-342900">
              <a:buFont typeface="Arial" panose="020B0604020202020204" pitchFamily="34" charset="0"/>
              <a:buChar char="•"/>
            </a:pPr>
            <a:r>
              <a:rPr lang="en-US" sz="2000" dirty="0" smtClean="0"/>
              <a:t>Hide </a:t>
            </a:r>
            <a:r>
              <a:rPr lang="en-US" sz="2000" dirty="0"/>
              <a:t>in an area out of the active shooter’s view and secure the immediate </a:t>
            </a:r>
            <a:r>
              <a:rPr lang="en-US" sz="2000" dirty="0" smtClean="0"/>
              <a:t>area</a:t>
            </a:r>
            <a:endParaRPr lang="en-US" sz="2000" dirty="0"/>
          </a:p>
          <a:p>
            <a:pPr marL="342900" lvl="0" indent="-342900">
              <a:buFont typeface="Arial" panose="020B0604020202020204" pitchFamily="34" charset="0"/>
              <a:buChar char="•"/>
            </a:pPr>
            <a:r>
              <a:rPr lang="en-US" sz="2000" dirty="0"/>
              <a:t>Stay calm – your actions will influence </a:t>
            </a:r>
            <a:r>
              <a:rPr lang="en-US" sz="2000" dirty="0" smtClean="0"/>
              <a:t>others</a:t>
            </a:r>
            <a:endParaRPr lang="en-US" sz="2000" dirty="0"/>
          </a:p>
          <a:p>
            <a:pPr marL="342900" lvl="0" indent="-342900">
              <a:buFont typeface="Arial" panose="020B0604020202020204" pitchFamily="34" charset="0"/>
              <a:buChar char="•"/>
            </a:pPr>
            <a:r>
              <a:rPr lang="en-US" sz="2000" dirty="0"/>
              <a:t>Assure others that the police are working to protect </a:t>
            </a:r>
            <a:r>
              <a:rPr lang="en-US" sz="2000" dirty="0" smtClean="0"/>
              <a:t>them</a:t>
            </a:r>
            <a:endParaRPr lang="en-US" sz="2000" dirty="0"/>
          </a:p>
          <a:p>
            <a:pPr marL="342900" lvl="0" indent="-342900">
              <a:buFont typeface="Arial" panose="020B0604020202020204" pitchFamily="34" charset="0"/>
              <a:buChar char="•"/>
            </a:pPr>
            <a:r>
              <a:rPr lang="en-US" sz="2000" dirty="0"/>
              <a:t>Lock your classroom or office door. A toggle lock is located on most </a:t>
            </a:r>
            <a:r>
              <a:rPr lang="en-US" sz="2000" dirty="0" smtClean="0"/>
              <a:t>doors</a:t>
            </a:r>
            <a:endParaRPr lang="en-US" sz="2000" dirty="0"/>
          </a:p>
          <a:p>
            <a:pPr marL="342900" lvl="0" indent="-342900">
              <a:buFont typeface="Arial" panose="020B0604020202020204" pitchFamily="34" charset="0"/>
              <a:buChar char="•"/>
            </a:pPr>
            <a:r>
              <a:rPr lang="en-US" sz="2000" dirty="0"/>
              <a:t>Block the door using whatever is available: furniture, chairs, etc. </a:t>
            </a:r>
          </a:p>
          <a:p>
            <a:pPr marL="342900" lvl="0" indent="-342900">
              <a:buFont typeface="Arial" panose="020B0604020202020204" pitchFamily="34" charset="0"/>
              <a:buChar char="•"/>
            </a:pPr>
            <a:r>
              <a:rPr lang="en-US" sz="2000" dirty="0"/>
              <a:t>Stay out of sight from any interior or exterior windows</a:t>
            </a:r>
            <a:r>
              <a:rPr lang="en-US" sz="2000" dirty="0" smtClean="0"/>
              <a:t>.</a:t>
            </a:r>
            <a:endParaRPr lang="en-US" sz="2000" dirty="0"/>
          </a:p>
          <a:p>
            <a:pPr marL="342900" lvl="0" indent="-342900">
              <a:buFont typeface="Arial" panose="020B0604020202020204" pitchFamily="34" charset="0"/>
              <a:buChar char="•"/>
            </a:pPr>
            <a:r>
              <a:rPr lang="en-US" sz="2000" dirty="0"/>
              <a:t>Close blinds </a:t>
            </a:r>
          </a:p>
          <a:p>
            <a:pPr marL="342900" lvl="0" indent="-342900">
              <a:buFont typeface="Arial" panose="020B0604020202020204" pitchFamily="34" charset="0"/>
              <a:buChar char="•"/>
            </a:pPr>
            <a:r>
              <a:rPr lang="en-US" sz="2000" dirty="0"/>
              <a:t>Turn off radios and computer monitors </a:t>
            </a:r>
          </a:p>
        </p:txBody>
      </p:sp>
    </p:spTree>
    <p:extLst>
      <p:ext uri="{BB962C8B-B14F-4D97-AF65-F5344CB8AC3E}">
        <p14:creationId xmlns:p14="http://schemas.microsoft.com/office/powerpoint/2010/main" val="1836998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Hide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679938" y="1616055"/>
            <a:ext cx="8124092" cy="2862322"/>
          </a:xfrm>
          <a:prstGeom prst="rect">
            <a:avLst/>
          </a:prstGeom>
        </p:spPr>
        <p:txBody>
          <a:bodyPr wrap="square">
            <a:spAutoFit/>
          </a:bodyPr>
          <a:lstStyle/>
          <a:p>
            <a:pPr marL="342900" lvl="0" indent="-342900">
              <a:buFont typeface="Arial" panose="020B0604020202020204" pitchFamily="34" charset="0"/>
              <a:buChar char="•"/>
            </a:pPr>
            <a:r>
              <a:rPr lang="en-US" sz="2000" dirty="0"/>
              <a:t>Silence cell phones (without turning them off, if possible) </a:t>
            </a:r>
          </a:p>
          <a:p>
            <a:pPr marL="342900" lvl="0" indent="-342900">
              <a:buFont typeface="Arial" panose="020B0604020202020204" pitchFamily="34" charset="0"/>
              <a:buChar char="•"/>
            </a:pPr>
            <a:r>
              <a:rPr lang="en-US" sz="2000" dirty="0"/>
              <a:t>Keep occupants calm and quiet </a:t>
            </a:r>
          </a:p>
          <a:p>
            <a:pPr marL="342900" lvl="0" indent="-342900">
              <a:buFont typeface="Arial" panose="020B0604020202020204" pitchFamily="34" charset="0"/>
              <a:buChar char="•"/>
            </a:pPr>
            <a:r>
              <a:rPr lang="en-US" sz="2000" dirty="0" smtClean="0"/>
              <a:t>Position </a:t>
            </a:r>
            <a:r>
              <a:rPr lang="en-US" sz="2000" dirty="0"/>
              <a:t>occupants out of sight, on the floor and behind items that might offer additional protection – walls, file cabinets, etc.</a:t>
            </a:r>
          </a:p>
          <a:p>
            <a:pPr marL="342900" lvl="0" indent="-342900">
              <a:buFont typeface="Arial" panose="020B0604020202020204" pitchFamily="34" charset="0"/>
              <a:buChar char="•"/>
            </a:pPr>
            <a:r>
              <a:rPr lang="en-US" sz="2000" dirty="0"/>
              <a:t>Attempts to rescue persons should only be made if the rescue can be done without further endangering the persons inside a secure area.</a:t>
            </a:r>
          </a:p>
          <a:p>
            <a:pPr marL="342900" lvl="0" indent="-342900">
              <a:buFont typeface="Arial" panose="020B0604020202020204" pitchFamily="34" charset="0"/>
              <a:buChar char="•"/>
            </a:pPr>
            <a:r>
              <a:rPr lang="en-US" sz="2000" dirty="0"/>
              <a:t>Consider the risk of exposure created by opening the door.</a:t>
            </a:r>
          </a:p>
          <a:p>
            <a:pPr marL="342900" lvl="0" indent="-342900">
              <a:buFont typeface="Arial" panose="020B0604020202020204" pitchFamily="34" charset="0"/>
              <a:buChar char="•"/>
            </a:pPr>
            <a:r>
              <a:rPr lang="en-US" sz="2000" dirty="0" smtClean="0"/>
              <a:t>If </a:t>
            </a:r>
            <a:r>
              <a:rPr lang="en-US" sz="2000" dirty="0"/>
              <a:t>there is any doubt about compromising the safety of persons in the secured area, the area must remain secured.</a:t>
            </a:r>
          </a:p>
        </p:txBody>
      </p:sp>
    </p:spTree>
    <p:extLst>
      <p:ext uri="{BB962C8B-B14F-4D97-AF65-F5344CB8AC3E}">
        <p14:creationId xmlns:p14="http://schemas.microsoft.com/office/powerpoint/2010/main" val="13290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Hide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832338" y="1799492"/>
            <a:ext cx="7854462" cy="2862322"/>
          </a:xfrm>
          <a:prstGeom prst="rect">
            <a:avLst/>
          </a:prstGeom>
        </p:spPr>
        <p:txBody>
          <a:bodyPr wrap="square">
            <a:spAutoFit/>
          </a:bodyPr>
          <a:lstStyle/>
          <a:p>
            <a:pPr marL="342900" lvl="0" indent="-342900">
              <a:buFont typeface="Arial" panose="020B0604020202020204" pitchFamily="34" charset="0"/>
              <a:buChar char="•"/>
            </a:pPr>
            <a:r>
              <a:rPr lang="en-US" sz="2000" dirty="0"/>
              <a:t>Remember that the shooter may bang on a door and yell for help to entice you to open the door</a:t>
            </a:r>
            <a:r>
              <a:rPr lang="en-US" sz="2000" dirty="0" smtClean="0"/>
              <a:t>.</a:t>
            </a:r>
            <a:endParaRPr lang="en-US" sz="2000" dirty="0"/>
          </a:p>
          <a:p>
            <a:pPr marL="342900" lvl="0" indent="-342900">
              <a:buFont typeface="Arial" panose="020B0604020202020204" pitchFamily="34" charset="0"/>
              <a:buChar char="•"/>
            </a:pPr>
            <a:r>
              <a:rPr lang="en-US" sz="2000" dirty="0"/>
              <a:t>Know all alternate exits in your </a:t>
            </a:r>
            <a:r>
              <a:rPr lang="en-US" sz="2000" dirty="0" smtClean="0"/>
              <a:t>building</a:t>
            </a:r>
            <a:endParaRPr lang="en-US" sz="2000" dirty="0"/>
          </a:p>
          <a:p>
            <a:pPr marL="342900" lvl="0" indent="-342900">
              <a:buFont typeface="Arial" panose="020B0604020202020204" pitchFamily="34" charset="0"/>
              <a:buChar char="•"/>
            </a:pPr>
            <a:r>
              <a:rPr lang="en-US" sz="2000" dirty="0"/>
              <a:t>Remember the safety of the masses versus the safety of a </a:t>
            </a:r>
            <a:r>
              <a:rPr lang="en-US" sz="2000" dirty="0" smtClean="0"/>
              <a:t>few</a:t>
            </a:r>
            <a:endParaRPr lang="en-US" sz="2000" dirty="0"/>
          </a:p>
          <a:p>
            <a:pPr marL="342900" lvl="0" indent="-342900">
              <a:buFont typeface="Arial" panose="020B0604020202020204" pitchFamily="34" charset="0"/>
              <a:buChar char="•"/>
            </a:pPr>
            <a:r>
              <a:rPr lang="en-US" sz="2000" dirty="0"/>
              <a:t>Remember the shooter will not stop until his objectives have been met or are engaged by an outside </a:t>
            </a:r>
            <a:r>
              <a:rPr lang="en-US" sz="2000" dirty="0" smtClean="0"/>
              <a:t>force</a:t>
            </a:r>
            <a:endParaRPr lang="en-US" sz="2000" dirty="0"/>
          </a:p>
          <a:p>
            <a:pPr marL="342900" lvl="0" indent="-342900">
              <a:buFont typeface="Arial" panose="020B0604020202020204" pitchFamily="34" charset="0"/>
              <a:buChar char="•"/>
            </a:pPr>
            <a:r>
              <a:rPr lang="en-US" sz="2000" dirty="0"/>
              <a:t>Remember that the safest place for you is inside a secure area</a:t>
            </a:r>
          </a:p>
          <a:p>
            <a:pPr marL="342900" lvl="0" indent="-342900">
              <a:buFont typeface="Arial" panose="020B0604020202020204" pitchFamily="34" charset="0"/>
              <a:buChar char="•"/>
            </a:pPr>
            <a:r>
              <a:rPr lang="en-US" sz="2000" dirty="0"/>
              <a:t>Hide out if the shooter has NOT detected you and be prepared to confront and </a:t>
            </a:r>
            <a:r>
              <a:rPr lang="en-US" sz="2000" b="1" dirty="0"/>
              <a:t>Take Out</a:t>
            </a:r>
            <a:r>
              <a:rPr lang="en-US" sz="2000" dirty="0"/>
              <a:t> the shooter. </a:t>
            </a:r>
          </a:p>
        </p:txBody>
      </p:sp>
    </p:spTree>
    <p:extLst>
      <p:ext uri="{BB962C8B-B14F-4D97-AF65-F5344CB8AC3E}">
        <p14:creationId xmlns:p14="http://schemas.microsoft.com/office/powerpoint/2010/main" val="3559474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Take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691662" y="1600200"/>
            <a:ext cx="7995138" cy="2246769"/>
          </a:xfrm>
          <a:prstGeom prst="rect">
            <a:avLst/>
          </a:prstGeom>
        </p:spPr>
        <p:txBody>
          <a:bodyPr wrap="square">
            <a:spAutoFit/>
          </a:bodyPr>
          <a:lstStyle/>
          <a:p>
            <a:pPr marL="342900" lvl="0" indent="-342900">
              <a:buFont typeface="Arial" panose="020B0604020202020204" pitchFamily="34" charset="0"/>
              <a:buChar char="•"/>
            </a:pPr>
            <a:r>
              <a:rPr lang="en-US" sz="2000" dirty="0" smtClean="0"/>
              <a:t>ONLY </a:t>
            </a:r>
            <a:r>
              <a:rPr lang="en-US" sz="2000" dirty="0"/>
              <a:t>as a last resort and only when your life is in imminent danger should you make an attempt to take down the shooter.  </a:t>
            </a:r>
          </a:p>
          <a:p>
            <a:pPr marL="342900" lvl="0" indent="-342900">
              <a:buFont typeface="Arial" panose="020B0604020202020204" pitchFamily="34" charset="0"/>
              <a:buChar char="•"/>
            </a:pPr>
            <a:r>
              <a:rPr lang="en-US" sz="2000" dirty="0"/>
              <a:t>If you take a shooter down, do not hold on to the weapon.  </a:t>
            </a:r>
          </a:p>
          <a:p>
            <a:pPr marL="342900" lvl="0" indent="-342900">
              <a:buFont typeface="Arial" panose="020B0604020202020204" pitchFamily="34" charset="0"/>
              <a:buChar char="•"/>
            </a:pPr>
            <a:r>
              <a:rPr lang="en-US" sz="2000" dirty="0"/>
              <a:t>When police enter the scene, they will not know if you are the shooter.  Keep the weapon close to you but put a box or trash can over it.</a:t>
            </a:r>
          </a:p>
          <a:p>
            <a:pPr marL="342900" lvl="0" indent="-342900">
              <a:buFont typeface="Arial" panose="020B0604020202020204" pitchFamily="34" charset="0"/>
              <a:buChar char="•"/>
            </a:pPr>
            <a:r>
              <a:rPr lang="en-US" sz="2000" dirty="0"/>
              <a:t>A group can take a shooter down easily. There is no more risk of the loss of life because the shooter intends to kill anyway.</a:t>
            </a:r>
          </a:p>
        </p:txBody>
      </p:sp>
    </p:spTree>
    <p:extLst>
      <p:ext uri="{BB962C8B-B14F-4D97-AF65-F5344CB8AC3E}">
        <p14:creationId xmlns:p14="http://schemas.microsoft.com/office/powerpoint/2010/main" val="28151697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Take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937846" y="1580885"/>
            <a:ext cx="7748954" cy="3170099"/>
          </a:xfrm>
          <a:prstGeom prst="rect">
            <a:avLst/>
          </a:prstGeom>
        </p:spPr>
        <p:txBody>
          <a:bodyPr wrap="square">
            <a:spAutoFit/>
          </a:bodyPr>
          <a:lstStyle/>
          <a:p>
            <a:pPr marL="342900" lvl="0" indent="-342900">
              <a:buFont typeface="Arial" panose="020B0604020202020204" pitchFamily="34" charset="0"/>
              <a:buChar char="•"/>
            </a:pPr>
            <a:r>
              <a:rPr lang="en-US" sz="2000" dirty="0" smtClean="0"/>
              <a:t>Technique </a:t>
            </a:r>
            <a:r>
              <a:rPr lang="en-US" sz="2000" dirty="0"/>
              <a:t>1  -  shooter enters and students throw anything at him and tackle him</a:t>
            </a:r>
          </a:p>
          <a:p>
            <a:pPr marL="342900" lvl="0" indent="-342900">
              <a:buFont typeface="Arial" panose="020B0604020202020204" pitchFamily="34" charset="0"/>
              <a:buChar char="•"/>
            </a:pPr>
            <a:r>
              <a:rPr lang="en-US" sz="2000" dirty="0"/>
              <a:t>Technique 2 -   upon hearing gunshots, a couple students get near door and create diversion</a:t>
            </a:r>
          </a:p>
          <a:p>
            <a:pPr marL="342900" lvl="0" indent="-342900">
              <a:buFont typeface="Arial" panose="020B0604020202020204" pitchFamily="34" charset="0"/>
              <a:buChar char="•"/>
            </a:pPr>
            <a:r>
              <a:rPr lang="en-US" sz="2000" dirty="0"/>
              <a:t>Technique 3 -  same as #2 except lights are turned out and obstacle placed within couple feet of door with students ready to tackle and escape out of room</a:t>
            </a:r>
          </a:p>
          <a:p>
            <a:pPr marL="342900" lvl="0" indent="-342900">
              <a:buFont typeface="Arial" panose="020B0604020202020204" pitchFamily="34" charset="0"/>
              <a:buChar char="•"/>
            </a:pPr>
            <a:r>
              <a:rPr lang="en-US" sz="2000" dirty="0"/>
              <a:t> The only wrong action is no action!!</a:t>
            </a:r>
          </a:p>
          <a:p>
            <a:pPr marL="342900" lvl="0" indent="-342900">
              <a:buFont typeface="Arial" panose="020B0604020202020204" pitchFamily="34" charset="0"/>
              <a:buChar char="•"/>
            </a:pPr>
            <a:r>
              <a:rPr lang="en-US" sz="2000" dirty="0"/>
              <a:t> Keep the survival mindset that you will survive!! Never give up, you will survive!!</a:t>
            </a:r>
          </a:p>
        </p:txBody>
      </p:sp>
    </p:spTree>
    <p:extLst>
      <p:ext uri="{BB962C8B-B14F-4D97-AF65-F5344CB8AC3E}">
        <p14:creationId xmlns:p14="http://schemas.microsoft.com/office/powerpoint/2010/main" val="4262619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After It’s Over</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761999" y="1527278"/>
            <a:ext cx="7831015" cy="2862322"/>
          </a:xfrm>
          <a:prstGeom prst="rect">
            <a:avLst/>
          </a:prstGeom>
        </p:spPr>
        <p:txBody>
          <a:bodyPr wrap="square">
            <a:spAutoFit/>
          </a:bodyPr>
          <a:lstStyle/>
          <a:p>
            <a:r>
              <a:rPr lang="en-US" sz="2000" dirty="0" smtClean="0"/>
              <a:t>What </a:t>
            </a:r>
            <a:r>
              <a:rPr lang="en-US" sz="2000" dirty="0"/>
              <a:t>happens when it is all over? </a:t>
            </a:r>
            <a:endParaRPr lang="en-US" sz="2000" dirty="0" smtClean="0"/>
          </a:p>
          <a:p>
            <a:endParaRPr lang="en-US" sz="2000" dirty="0"/>
          </a:p>
          <a:p>
            <a:pPr marL="342900" lvl="0" indent="-342900">
              <a:buFont typeface="Arial" panose="020B0604020202020204" pitchFamily="34" charset="0"/>
              <a:buChar char="•"/>
            </a:pPr>
            <a:r>
              <a:rPr lang="en-US" sz="2000" dirty="0"/>
              <a:t>Remain in secure areas until instructed </a:t>
            </a:r>
            <a:r>
              <a:rPr lang="en-US" sz="2000" dirty="0" smtClean="0"/>
              <a:t>otherwise</a:t>
            </a:r>
            <a:endParaRPr lang="en-US" sz="2000" dirty="0"/>
          </a:p>
          <a:p>
            <a:pPr marL="342900" lvl="0" indent="-342900">
              <a:buFont typeface="Arial" panose="020B0604020202020204" pitchFamily="34" charset="0"/>
              <a:buChar char="•"/>
            </a:pPr>
            <a:r>
              <a:rPr lang="en-US" sz="2000" dirty="0"/>
              <a:t>When the police arrive, put down any item you may have in your hands and keep them visible at all </a:t>
            </a:r>
            <a:r>
              <a:rPr lang="en-US" sz="2000" dirty="0" smtClean="0"/>
              <a:t>times</a:t>
            </a:r>
            <a:endParaRPr lang="en-US" sz="2000" dirty="0"/>
          </a:p>
          <a:p>
            <a:pPr marL="342900" lvl="0" indent="-342900">
              <a:buFont typeface="Arial" panose="020B0604020202020204" pitchFamily="34" charset="0"/>
              <a:buChar char="•"/>
            </a:pPr>
            <a:r>
              <a:rPr lang="en-US" sz="2000" dirty="0"/>
              <a:t>You may be instructed to keep your hands on your </a:t>
            </a:r>
            <a:r>
              <a:rPr lang="en-US" sz="2000" dirty="0" smtClean="0"/>
              <a:t>head</a:t>
            </a:r>
            <a:endParaRPr lang="en-US" sz="2000" dirty="0"/>
          </a:p>
          <a:p>
            <a:pPr marL="342900" lvl="0" indent="-342900">
              <a:buFont typeface="Arial" panose="020B0604020202020204" pitchFamily="34" charset="0"/>
              <a:buChar char="•"/>
            </a:pPr>
            <a:r>
              <a:rPr lang="en-US" sz="2000" dirty="0"/>
              <a:t>Avoid making any quick movements toward officers such as holding on to them for </a:t>
            </a:r>
            <a:r>
              <a:rPr lang="en-US" sz="2000" dirty="0" smtClean="0"/>
              <a:t>safety</a:t>
            </a:r>
            <a:endParaRPr lang="en-US" sz="2000" dirty="0"/>
          </a:p>
          <a:p>
            <a:pPr marL="342900" lvl="0" indent="-342900">
              <a:buFont typeface="Arial" panose="020B0604020202020204" pitchFamily="34" charset="0"/>
              <a:buChar char="•"/>
            </a:pPr>
            <a:r>
              <a:rPr lang="en-US" sz="2000" dirty="0"/>
              <a:t>Avoid pointing, screaming or yelling</a:t>
            </a:r>
          </a:p>
        </p:txBody>
      </p:sp>
    </p:spTree>
    <p:extLst>
      <p:ext uri="{BB962C8B-B14F-4D97-AF65-F5344CB8AC3E}">
        <p14:creationId xmlns:p14="http://schemas.microsoft.com/office/powerpoint/2010/main" val="1634060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a:latin typeface="Arial Black" pitchFamily="34" charset="0"/>
              </a:rPr>
              <a:t>Active Shooter: After It’s Over</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914400" y="1569162"/>
            <a:ext cx="7889630" cy="2554545"/>
          </a:xfrm>
          <a:prstGeom prst="rect">
            <a:avLst/>
          </a:prstGeom>
        </p:spPr>
        <p:txBody>
          <a:bodyPr wrap="square">
            <a:spAutoFit/>
          </a:bodyPr>
          <a:lstStyle/>
          <a:p>
            <a:pPr marL="342900" lvl="0" indent="-342900">
              <a:buFont typeface="Arial" panose="020B0604020202020204" pitchFamily="34" charset="0"/>
              <a:buChar char="•"/>
            </a:pPr>
            <a:r>
              <a:rPr lang="en-US" sz="2000" dirty="0" smtClean="0"/>
              <a:t>You </a:t>
            </a:r>
            <a:r>
              <a:rPr lang="en-US" sz="2000" dirty="0"/>
              <a:t>may be </a:t>
            </a:r>
            <a:r>
              <a:rPr lang="en-US" sz="2000" dirty="0" smtClean="0"/>
              <a:t>searched</a:t>
            </a:r>
            <a:endParaRPr lang="en-US" sz="2000" dirty="0"/>
          </a:p>
          <a:p>
            <a:pPr marL="342900" lvl="0" indent="-342900">
              <a:buFont typeface="Arial" panose="020B0604020202020204" pitchFamily="34" charset="0"/>
              <a:buChar char="•"/>
            </a:pPr>
            <a:r>
              <a:rPr lang="en-US" sz="2000" dirty="0"/>
              <a:t>You will be escorted out of the building by law enforcement  </a:t>
            </a:r>
            <a:r>
              <a:rPr lang="en-US" sz="2000" dirty="0" smtClean="0"/>
              <a:t>personnel</a:t>
            </a:r>
            <a:endParaRPr lang="en-US" sz="2000" dirty="0"/>
          </a:p>
          <a:p>
            <a:pPr marL="342900" lvl="0" indent="-342900">
              <a:buFont typeface="Arial" panose="020B0604020202020204" pitchFamily="34" charset="0"/>
              <a:buChar char="•"/>
            </a:pPr>
            <a:r>
              <a:rPr lang="en-US" sz="2000" dirty="0"/>
              <a:t>Do not stop to ask officers for help or directions when evacuating</a:t>
            </a:r>
          </a:p>
          <a:p>
            <a:pPr marL="342900" lvl="0" indent="-342900">
              <a:buFont typeface="Arial" panose="020B0604020202020204" pitchFamily="34" charset="0"/>
              <a:buChar char="•"/>
            </a:pPr>
            <a:r>
              <a:rPr lang="en-US" sz="2000" dirty="0"/>
              <a:t>Once evacuated, no one will be permitted to re-enter the crime scene.</a:t>
            </a:r>
          </a:p>
          <a:p>
            <a:pPr marL="342900" lvl="0" indent="-342900">
              <a:buFont typeface="Arial" panose="020B0604020202020204" pitchFamily="34" charset="0"/>
              <a:buChar char="•"/>
            </a:pPr>
            <a:r>
              <a:rPr lang="en-US" sz="2000" dirty="0"/>
              <a:t>You will likely be interviewed about the incident by police officers</a:t>
            </a:r>
          </a:p>
          <a:p>
            <a:pPr marL="342900" lvl="0" indent="-342900">
              <a:buFont typeface="Arial" panose="020B0604020202020204" pitchFamily="34" charset="0"/>
              <a:buChar char="•"/>
            </a:pPr>
            <a:r>
              <a:rPr lang="en-US" sz="2000" dirty="0"/>
              <a:t>Medical care and post incident counseling services will be made available as soon as practical, as well as in the days, weeks, and months following.</a:t>
            </a:r>
          </a:p>
        </p:txBody>
      </p:sp>
    </p:spTree>
    <p:extLst>
      <p:ext uri="{BB962C8B-B14F-4D97-AF65-F5344CB8AC3E}">
        <p14:creationId xmlns:p14="http://schemas.microsoft.com/office/powerpoint/2010/main" val="3522502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If You See Something….</a:t>
            </a:r>
            <a:br>
              <a:rPr lang="en-US" sz="3200" dirty="0" smtClean="0">
                <a:latin typeface="Arial Black" pitchFamily="34" charset="0"/>
              </a:rPr>
            </a:br>
            <a:r>
              <a:rPr lang="en-US" sz="3200" dirty="0" smtClean="0">
                <a:latin typeface="Arial Black" pitchFamily="34" charset="0"/>
              </a:rPr>
              <a:t>Say Something</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961292" y="2102562"/>
            <a:ext cx="7725508" cy="3231654"/>
          </a:xfrm>
          <a:prstGeom prst="rect">
            <a:avLst/>
          </a:prstGeom>
        </p:spPr>
        <p:txBody>
          <a:bodyPr wrap="square">
            <a:spAutoFit/>
          </a:bodyPr>
          <a:lstStyle/>
          <a:p>
            <a:pPr marL="342900" indent="-342900">
              <a:buFont typeface="Arial" panose="020B0604020202020204" pitchFamily="34" charset="0"/>
              <a:buChar char="•"/>
            </a:pPr>
            <a:r>
              <a:rPr lang="en-US" sz="2000" dirty="0"/>
              <a:t>Safety is a shared responsibility of all members of the Sinclair community.  </a:t>
            </a:r>
            <a:endParaRPr lang="en-US" sz="2000" dirty="0" smtClean="0"/>
          </a:p>
          <a:p>
            <a:pPr marL="342900" indent="-342900">
              <a:buFont typeface="Arial" panose="020B0604020202020204" pitchFamily="34" charset="0"/>
              <a:buChar char="•"/>
            </a:pPr>
            <a:r>
              <a:rPr lang="en-US" sz="2000" dirty="0" smtClean="0"/>
              <a:t>Please </a:t>
            </a:r>
            <a:r>
              <a:rPr lang="en-US" sz="2000" dirty="0"/>
              <a:t>help us keep our community safe by being aware of possible threats, by quickly reporting observations and by taking a leadership role during emergencies. </a:t>
            </a:r>
            <a:endParaRPr lang="en-US" sz="2000" dirty="0" smtClean="0"/>
          </a:p>
          <a:p>
            <a:endParaRPr lang="en-US" sz="2000" b="1" i="1" dirty="0"/>
          </a:p>
          <a:p>
            <a:pPr algn="ctr"/>
            <a:r>
              <a:rPr lang="en-US" sz="2800" b="1" i="1" dirty="0" smtClean="0"/>
              <a:t>IF </a:t>
            </a:r>
            <a:r>
              <a:rPr lang="en-US" sz="2800" b="1" i="1" dirty="0"/>
              <a:t>YOU SEE SOMETHING, SAY SOMETHING</a:t>
            </a:r>
            <a:r>
              <a:rPr lang="en-US" sz="2800" dirty="0"/>
              <a:t>.  </a:t>
            </a:r>
            <a:endParaRPr lang="en-US" sz="2800" dirty="0" smtClean="0"/>
          </a:p>
          <a:p>
            <a:pPr algn="ctr"/>
            <a:r>
              <a:rPr lang="en-US" sz="2800" dirty="0" smtClean="0"/>
              <a:t>Contact </a:t>
            </a:r>
            <a:r>
              <a:rPr lang="en-US" sz="2800" dirty="0"/>
              <a:t>Sinclair Police Dispatch at </a:t>
            </a:r>
            <a:r>
              <a:rPr lang="en-US" sz="2800" dirty="0" smtClean="0"/>
              <a:t>937.512.2700</a:t>
            </a:r>
          </a:p>
          <a:p>
            <a:pPr algn="ctr"/>
            <a:r>
              <a:rPr lang="en-US" sz="2800" dirty="0" smtClean="0"/>
              <a:t>or 9-1-1 from any campus phone</a:t>
            </a:r>
            <a:endParaRPr lang="en-US" sz="2800" dirty="0"/>
          </a:p>
        </p:txBody>
      </p:sp>
    </p:spTree>
    <p:extLst>
      <p:ext uri="{BB962C8B-B14F-4D97-AF65-F5344CB8AC3E}">
        <p14:creationId xmlns:p14="http://schemas.microsoft.com/office/powerpoint/2010/main" val="4012993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anose="020B0A04020102020204" pitchFamily="34" charset="0"/>
              </a:rPr>
              <a:t>Subject Training </a:t>
            </a:r>
            <a:endParaRPr lang="en-US" sz="3200" dirty="0">
              <a:latin typeface="Arial Black" panose="020B0A04020102020204" pitchFamily="34" charset="0"/>
            </a:endParaRPr>
          </a:p>
        </p:txBody>
      </p:sp>
      <p:sp>
        <p:nvSpPr>
          <p:cNvPr id="3" name="Content Placeholder 2"/>
          <p:cNvSpPr>
            <a:spLocks noGrp="1"/>
          </p:cNvSpPr>
          <p:nvPr>
            <p:ph idx="1"/>
          </p:nvPr>
        </p:nvSpPr>
        <p:spPr>
          <a:xfrm>
            <a:off x="457200" y="1306286"/>
            <a:ext cx="8229600" cy="4819877"/>
          </a:xfrm>
        </p:spPr>
        <p:txBody>
          <a:bodyPr>
            <a:normAutofit/>
          </a:bodyPr>
          <a:lstStyle/>
          <a:p>
            <a:endParaRPr lang="en-US" dirty="0"/>
          </a:p>
          <a:p>
            <a:endParaRPr lang="en-US" dirty="0"/>
          </a:p>
        </p:txBody>
      </p:sp>
      <p:sp>
        <p:nvSpPr>
          <p:cNvPr id="4" name="TextBox 3"/>
          <p:cNvSpPr txBox="1"/>
          <p:nvPr/>
        </p:nvSpPr>
        <p:spPr>
          <a:xfrm>
            <a:off x="2384476" y="1515621"/>
            <a:ext cx="6634263" cy="4401205"/>
          </a:xfrm>
          <a:prstGeom prst="rect">
            <a:avLst/>
          </a:prstGeom>
          <a:noFill/>
        </p:spPr>
        <p:txBody>
          <a:bodyPr wrap="square" rtlCol="0">
            <a:spAutoFit/>
          </a:bodyPr>
          <a:lstStyle/>
          <a:p>
            <a:r>
              <a:rPr lang="en-US" sz="2000" dirty="0"/>
              <a:t>The Department of Public Safety and Sinclair Police take pride in maintaining a safe campus for staff, faculty, students and visitors. </a:t>
            </a:r>
            <a:endParaRPr lang="en-US" sz="2000" dirty="0" smtClean="0"/>
          </a:p>
          <a:p>
            <a:endParaRPr lang="en-US" sz="2000" dirty="0"/>
          </a:p>
          <a:p>
            <a:r>
              <a:rPr lang="en-US" sz="2000" dirty="0" smtClean="0"/>
              <a:t>This PowerPoint© presentation </a:t>
            </a:r>
            <a:r>
              <a:rPr lang="en-US" sz="2000" dirty="0"/>
              <a:t>is part of the department’s on-going program to provide informative training that the campus community may study and learn from. </a:t>
            </a:r>
            <a:endParaRPr lang="en-US" sz="2000" dirty="0" smtClean="0"/>
          </a:p>
          <a:p>
            <a:endParaRPr lang="en-US" sz="2000" dirty="0"/>
          </a:p>
          <a:p>
            <a:r>
              <a:rPr lang="en-US" sz="2000" dirty="0" smtClean="0"/>
              <a:t>Sinclair </a:t>
            </a:r>
            <a:r>
              <a:rPr lang="en-US" sz="2000" dirty="0"/>
              <a:t>Police officers that patrol the campus are available to answer any questions. </a:t>
            </a:r>
            <a:endParaRPr lang="en-US" sz="2000" dirty="0" smtClean="0"/>
          </a:p>
          <a:p>
            <a:endParaRPr lang="en-US" sz="2000" dirty="0"/>
          </a:p>
          <a:p>
            <a:r>
              <a:rPr lang="en-US" sz="2000" dirty="0"/>
              <a:t>In addition, the Sinclair Police Speaker’s Bureau can provide an officer to speak to any campus group by contacting the department at (937) 512-2700.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464" y="2300532"/>
            <a:ext cx="1993732" cy="152269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920" y="4397905"/>
            <a:ext cx="1860820" cy="456971"/>
          </a:xfrm>
          <a:prstGeom prst="rect">
            <a:avLst/>
          </a:prstGeom>
        </p:spPr>
      </p:pic>
    </p:spTree>
    <p:extLst>
      <p:ext uri="{BB962C8B-B14F-4D97-AF65-F5344CB8AC3E}">
        <p14:creationId xmlns:p14="http://schemas.microsoft.com/office/powerpoint/2010/main" val="158200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marL="1371600" lvl="3" indent="0">
              <a:buNone/>
            </a:pPr>
            <a:r>
              <a:rPr lang="en-US" sz="2400" b="1" dirty="0" smtClean="0">
                <a:hlinkClick r:id="rId2"/>
              </a:rPr>
              <a:t>This presentation is also available on video </a:t>
            </a:r>
            <a:endParaRPr lang="en-US" sz="2400" b="1" dirty="0" smtClean="0"/>
          </a:p>
          <a:p>
            <a:pPr marL="1371600" lvl="3" indent="0">
              <a:buNone/>
            </a:pPr>
            <a:endParaRPr lang="en-US" dirty="0"/>
          </a:p>
          <a:p>
            <a:pPr lvl="0"/>
            <a:r>
              <a:rPr lang="en-US" sz="2000" dirty="0"/>
              <a:t>Sinclair Community College prides itself on maintaining safe campuses whether you are taking classes at the Dayton Campus, Courseview Campus or any of the learning centers located in Montgomery and Preble counties. </a:t>
            </a:r>
            <a:endParaRPr lang="en-US" sz="2000" dirty="0" smtClean="0"/>
          </a:p>
          <a:p>
            <a:pPr lvl="0"/>
            <a:endParaRPr lang="en-US" sz="2000" dirty="0"/>
          </a:p>
          <a:p>
            <a:pPr lvl="0"/>
            <a:r>
              <a:rPr lang="en-US" sz="2000" dirty="0" smtClean="0"/>
              <a:t>But </a:t>
            </a:r>
            <a:r>
              <a:rPr lang="en-US" sz="2000" dirty="0"/>
              <a:t>bad things can occur anywhere despite the precautions taken. </a:t>
            </a:r>
            <a:endParaRPr lang="en-US" sz="2000" dirty="0" smtClean="0"/>
          </a:p>
          <a:p>
            <a:pPr lvl="0"/>
            <a:endParaRPr lang="en-US" sz="2000" dirty="0"/>
          </a:p>
          <a:p>
            <a:pPr lvl="0"/>
            <a:r>
              <a:rPr lang="en-US" sz="2000" dirty="0" smtClean="0"/>
              <a:t>One </a:t>
            </a:r>
            <a:r>
              <a:rPr lang="en-US" sz="2000" dirty="0"/>
              <a:t>of the most publicized incidents involves an active shooter. </a:t>
            </a:r>
            <a:endParaRPr lang="en-US" sz="2000" dirty="0" smtClean="0"/>
          </a:p>
          <a:p>
            <a:pPr lvl="0"/>
            <a:endParaRPr lang="en-US" sz="2000" dirty="0"/>
          </a:p>
          <a:p>
            <a:pPr lvl="0"/>
            <a:r>
              <a:rPr lang="en-US" sz="2000" dirty="0" smtClean="0"/>
              <a:t>What are your options if you encounter an active shooter?</a:t>
            </a:r>
            <a:endParaRPr lang="en-US" sz="2000" dirty="0"/>
          </a:p>
          <a:p>
            <a:endParaRPr lang="en-US" dirty="0"/>
          </a:p>
        </p:txBody>
      </p:sp>
    </p:spTree>
    <p:extLst>
      <p:ext uri="{BB962C8B-B14F-4D97-AF65-F5344CB8AC3E}">
        <p14:creationId xmlns:p14="http://schemas.microsoft.com/office/powerpoint/2010/main" val="373387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961292" y="1152993"/>
            <a:ext cx="7924800" cy="4016484"/>
          </a:xfrm>
          <a:prstGeom prst="rect">
            <a:avLst/>
          </a:prstGeom>
        </p:spPr>
        <p:txBody>
          <a:bodyPr wrap="square">
            <a:spAutoFit/>
          </a:bodyPr>
          <a:lstStyle/>
          <a:p>
            <a:pPr marL="342900" marR="0" lvl="0" indent="-342900">
              <a:lnSpc>
                <a:spcPct val="115000"/>
              </a:lnSpc>
              <a:spcBef>
                <a:spcPts val="0"/>
              </a:spcBef>
              <a:spcAft>
                <a:spcPts val="1000"/>
              </a:spcAft>
              <a:buFont typeface="Symbol" panose="05050102010706020507" pitchFamily="18" charset="2"/>
              <a:buChar char=""/>
            </a:pPr>
            <a:r>
              <a:rPr lang="en-US" sz="2000" dirty="0">
                <a:latin typeface="Calibri" panose="020F0502020204030204" pitchFamily="34" charset="0"/>
                <a:ea typeface="Times New Roman" panose="02020603050405020304" pitchFamily="18" charset="0"/>
                <a:cs typeface="Times New Roman" panose="02020603050405020304" pitchFamily="18" charset="0"/>
              </a:rPr>
              <a:t>An active shooter is actively engaged in the killing or the attempted killing of people.  </a:t>
            </a:r>
            <a:endParaRPr lang="en-US" sz="20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000" dirty="0" smtClean="0">
                <a:latin typeface="Calibri" panose="020F0502020204030204" pitchFamily="34" charset="0"/>
                <a:ea typeface="Times New Roman" panose="02020603050405020304" pitchFamily="18" charset="0"/>
                <a:cs typeface="Times New Roman" panose="02020603050405020304" pitchFamily="18" charset="0"/>
              </a:rPr>
              <a:t>In </a:t>
            </a:r>
            <a:r>
              <a:rPr lang="en-US" sz="2000" dirty="0">
                <a:latin typeface="Calibri" panose="020F0502020204030204" pitchFamily="34" charset="0"/>
                <a:ea typeface="Times New Roman" panose="02020603050405020304" pitchFamily="18" charset="0"/>
                <a:cs typeface="Times New Roman" panose="02020603050405020304" pitchFamily="18" charset="0"/>
              </a:rPr>
              <a:t>most cases, active shooters use firearms as their weapon of choice, while displaying no predetermined selection of their victims.   </a:t>
            </a:r>
            <a:endParaRPr lang="en-US" sz="20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2000" dirty="0" smtClean="0">
                <a:latin typeface="Calibri" panose="020F0502020204030204" pitchFamily="34" charset="0"/>
                <a:ea typeface="Times New Roman" panose="02020603050405020304" pitchFamily="18" charset="0"/>
                <a:cs typeface="Times New Roman" panose="02020603050405020304" pitchFamily="18" charset="0"/>
              </a:rPr>
              <a:t>Active </a:t>
            </a:r>
            <a:r>
              <a:rPr lang="en-US" sz="2000" dirty="0">
                <a:latin typeface="Calibri" panose="020F0502020204030204" pitchFamily="34" charset="0"/>
                <a:ea typeface="Times New Roman" panose="02020603050405020304" pitchFamily="18" charset="0"/>
                <a:cs typeface="Times New Roman" panose="02020603050405020304" pitchFamily="18" charset="0"/>
              </a:rPr>
              <a:t>shooter incidents are fluid-like, ever-changing and place tremendous demands upon law enforcement as they deploy personnel in an effort to quell the shooter’s intentions to kill innocent people</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marR="0" lvl="0" indent="-342900">
              <a:lnSpc>
                <a:spcPct val="115000"/>
              </a:lnSpc>
              <a:spcBef>
                <a:spcPts val="0"/>
              </a:spcBef>
              <a:spcAft>
                <a:spcPts val="1000"/>
              </a:spcAft>
              <a:buFont typeface="Symbol" panose="05050102010706020507" pitchFamily="18" charset="2"/>
              <a:buChar char=""/>
            </a:pPr>
            <a:r>
              <a:rPr lang="en-US" sz="20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sz="2000" dirty="0">
                <a:latin typeface="Calibri" panose="020F0502020204030204" pitchFamily="34" charset="0"/>
                <a:ea typeface="Times New Roman" panose="02020603050405020304" pitchFamily="18" charset="0"/>
                <a:cs typeface="Times New Roman" panose="02020603050405020304" pitchFamily="18" charset="0"/>
              </a:rPr>
              <a:t>Hopefully, this </a:t>
            </a:r>
            <a:r>
              <a:rPr lang="en-US" sz="2000" dirty="0" smtClean="0">
                <a:latin typeface="Calibri" panose="020F0502020204030204" pitchFamily="34" charset="0"/>
                <a:ea typeface="Times New Roman" panose="02020603050405020304" pitchFamily="18" charset="0"/>
                <a:cs typeface="Times New Roman" panose="02020603050405020304" pitchFamily="18" charset="0"/>
              </a:rPr>
              <a:t>presentation will </a:t>
            </a:r>
            <a:r>
              <a:rPr lang="en-US" sz="2000" dirty="0">
                <a:latin typeface="Calibri" panose="020F0502020204030204" pitchFamily="34" charset="0"/>
                <a:ea typeface="Times New Roman" panose="02020603050405020304" pitchFamily="18" charset="0"/>
                <a:cs typeface="Times New Roman" panose="02020603050405020304" pitchFamily="18" charset="0"/>
              </a:rPr>
              <a:t>provide you with more insight into what is involved in a shooter scenario and what to expect from responding law enforcement officials.</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859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762000" y="1417638"/>
            <a:ext cx="7924800" cy="3477875"/>
          </a:xfrm>
          <a:prstGeom prst="rect">
            <a:avLst/>
          </a:prstGeom>
        </p:spPr>
        <p:txBody>
          <a:bodyPr wrap="square">
            <a:spAutoFit/>
          </a:bodyPr>
          <a:lstStyle/>
          <a:p>
            <a:pPr marL="285750" lvl="0" indent="-285750">
              <a:buFont typeface="Arial" panose="020B0604020202020204" pitchFamily="34" charset="0"/>
              <a:buChar char="•"/>
            </a:pPr>
            <a:r>
              <a:rPr lang="en-US" sz="2000" dirty="0"/>
              <a:t>How you respond to an active shooter situation will depend upon several dynamic and personal limitations.  </a:t>
            </a:r>
            <a:endParaRPr lang="en-US" sz="2000" dirty="0" smtClean="0"/>
          </a:p>
          <a:p>
            <a:pPr marL="285750" lvl="0" indent="-285750">
              <a:buFont typeface="Arial" panose="020B0604020202020204" pitchFamily="34" charset="0"/>
              <a:buChar char="•"/>
            </a:pPr>
            <a:endParaRPr lang="en-US" sz="2000" dirty="0" smtClean="0"/>
          </a:p>
          <a:p>
            <a:pPr marL="285750" lvl="0" indent="-285750">
              <a:buFont typeface="Arial" panose="020B0604020202020204" pitchFamily="34" charset="0"/>
              <a:buChar char="•"/>
            </a:pPr>
            <a:r>
              <a:rPr lang="en-US" sz="2000" dirty="0" smtClean="0"/>
              <a:t>Always </a:t>
            </a:r>
            <a:r>
              <a:rPr lang="en-US" sz="2000" dirty="0"/>
              <a:t>keep in mind that there may be more than one shooter involved as well as multiple buildings.  </a:t>
            </a:r>
            <a:endParaRPr lang="en-US" sz="2000" dirty="0" smtClean="0"/>
          </a:p>
          <a:p>
            <a:pPr marL="285750" lvl="0" indent="-285750">
              <a:buFont typeface="Arial" panose="020B0604020202020204" pitchFamily="34" charset="0"/>
              <a:buChar char="•"/>
            </a:pPr>
            <a:endParaRPr lang="en-US" sz="2000" dirty="0" smtClean="0"/>
          </a:p>
          <a:p>
            <a:pPr marL="285750" lvl="0" indent="-285750">
              <a:buFont typeface="Arial" panose="020B0604020202020204" pitchFamily="34" charset="0"/>
              <a:buChar char="•"/>
            </a:pPr>
            <a:r>
              <a:rPr lang="en-US" sz="2000" dirty="0" smtClean="0"/>
              <a:t>Although </a:t>
            </a:r>
            <a:r>
              <a:rPr lang="en-US" sz="2000" dirty="0"/>
              <a:t>it may be difficult, always try to remain calm and project that calmness to anyone else that may be with you.   </a:t>
            </a:r>
            <a:endParaRPr lang="en-US" sz="2000" dirty="0" smtClean="0"/>
          </a:p>
          <a:p>
            <a:pPr marL="285750" lvl="0" indent="-285750">
              <a:buFont typeface="Arial" panose="020B0604020202020204" pitchFamily="34" charset="0"/>
              <a:buChar char="•"/>
            </a:pPr>
            <a:endParaRPr lang="en-US" sz="2000" dirty="0" smtClean="0"/>
          </a:p>
          <a:p>
            <a:pPr marL="285750" lvl="0" indent="-285750">
              <a:buFont typeface="Arial" panose="020B0604020202020204" pitchFamily="34" charset="0"/>
              <a:buChar char="•"/>
            </a:pPr>
            <a:r>
              <a:rPr lang="en-US" sz="2000" dirty="0" smtClean="0"/>
              <a:t>Pay </a:t>
            </a:r>
            <a:r>
              <a:rPr lang="en-US" sz="2000" dirty="0"/>
              <a:t>attention to all instructions which you may hear from law enforcement from a myriad of avenues.</a:t>
            </a:r>
          </a:p>
        </p:txBody>
      </p:sp>
    </p:spTree>
    <p:extLst>
      <p:ext uri="{BB962C8B-B14F-4D97-AF65-F5344CB8AC3E}">
        <p14:creationId xmlns:p14="http://schemas.microsoft.com/office/powerpoint/2010/main" val="980021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r>
              <a:rPr lang="en-US" dirty="0" smtClean="0"/>
              <a:t>  </a:t>
            </a:r>
            <a:endParaRPr lang="en-US" dirty="0"/>
          </a:p>
        </p:txBody>
      </p:sp>
      <p:sp>
        <p:nvSpPr>
          <p:cNvPr id="4" name="Rectangle 3"/>
          <p:cNvSpPr/>
          <p:nvPr/>
        </p:nvSpPr>
        <p:spPr>
          <a:xfrm>
            <a:off x="691661" y="1152993"/>
            <a:ext cx="8358553" cy="5016758"/>
          </a:xfrm>
          <a:prstGeom prst="rect">
            <a:avLst/>
          </a:prstGeom>
        </p:spPr>
        <p:txBody>
          <a:bodyPr wrap="square">
            <a:spAutoFit/>
          </a:bodyPr>
          <a:lstStyle/>
          <a:p>
            <a:pPr lvl="0"/>
            <a:r>
              <a:rPr lang="en-US" sz="2000" dirty="0"/>
              <a:t>The active shooter is highly publicized but we also may encounter workplace violence incidents as well. </a:t>
            </a:r>
            <a:endParaRPr lang="en-US" sz="2000" dirty="0" smtClean="0"/>
          </a:p>
          <a:p>
            <a:pPr lvl="0"/>
            <a:endParaRPr lang="en-US" sz="2000" dirty="0" smtClean="0"/>
          </a:p>
          <a:p>
            <a:pPr lvl="0"/>
            <a:r>
              <a:rPr lang="en-US" sz="2000" dirty="0" smtClean="0"/>
              <a:t>The </a:t>
            </a:r>
            <a:r>
              <a:rPr lang="en-US" sz="2000" dirty="0"/>
              <a:t>“typical” active shooter may have several of these characteristics; </a:t>
            </a:r>
            <a:endParaRPr lang="en-US" sz="2000" dirty="0" smtClean="0"/>
          </a:p>
          <a:p>
            <a:pPr marL="342900" lvl="0" indent="-342900">
              <a:buFont typeface="Arial" panose="020B0604020202020204" pitchFamily="34" charset="0"/>
              <a:buChar char="•"/>
            </a:pPr>
            <a:endParaRPr lang="en-US" sz="2000" dirty="0" smtClean="0"/>
          </a:p>
          <a:p>
            <a:pPr marL="342900" lvl="0" indent="-342900">
              <a:buFont typeface="Arial" panose="020B0604020202020204" pitchFamily="34" charset="0"/>
              <a:buChar char="•"/>
            </a:pPr>
            <a:r>
              <a:rPr lang="en-US" sz="2000" dirty="0" smtClean="0"/>
              <a:t>A </a:t>
            </a:r>
            <a:r>
              <a:rPr lang="en-US" sz="2000" dirty="0"/>
              <a:t>student with a vendetta, a disgruntled employee </a:t>
            </a:r>
            <a:r>
              <a:rPr lang="en-US" sz="2000" dirty="0" smtClean="0"/>
              <a:t>or  estranged </a:t>
            </a:r>
            <a:r>
              <a:rPr lang="en-US" sz="2000" dirty="0"/>
              <a:t>significant other, usually middle-aged Caucasian man</a:t>
            </a:r>
          </a:p>
          <a:p>
            <a:r>
              <a:rPr lang="en-US" sz="2000" dirty="0"/>
              <a:t> </a:t>
            </a:r>
          </a:p>
          <a:p>
            <a:pPr marL="342900" lvl="0" indent="-342900">
              <a:buFont typeface="Arial" panose="020B0604020202020204" pitchFamily="34" charset="0"/>
              <a:buChar char="•"/>
            </a:pPr>
            <a:r>
              <a:rPr lang="en-US" sz="2000" dirty="0" smtClean="0"/>
              <a:t>Has </a:t>
            </a:r>
            <a:r>
              <a:rPr lang="en-US" sz="2000" dirty="0"/>
              <a:t>poor social skills and is likely to be very familiar with firearms</a:t>
            </a:r>
          </a:p>
          <a:p>
            <a:endParaRPr lang="en-US" sz="2000" dirty="0" smtClean="0"/>
          </a:p>
          <a:p>
            <a:pPr marL="342900" indent="-342900">
              <a:buFont typeface="Arial" panose="020B0604020202020204" pitchFamily="34" charset="0"/>
              <a:buChar char="•"/>
            </a:pPr>
            <a:r>
              <a:rPr lang="en-US" sz="2000" dirty="0" smtClean="0"/>
              <a:t>There </a:t>
            </a:r>
            <a:r>
              <a:rPr lang="en-US" sz="2000" dirty="0"/>
              <a:t>is most likely a recent personnel office action against the person</a:t>
            </a:r>
          </a:p>
          <a:p>
            <a:endParaRPr lang="en-US" sz="2000" dirty="0"/>
          </a:p>
          <a:p>
            <a:pPr marL="342900" indent="-342900">
              <a:buFont typeface="Arial" panose="020B0604020202020204" pitchFamily="34" charset="0"/>
              <a:buChar char="•"/>
            </a:pPr>
            <a:r>
              <a:rPr lang="en-US" sz="2000" dirty="0" smtClean="0"/>
              <a:t>May </a:t>
            </a:r>
            <a:r>
              <a:rPr lang="en-US" sz="2000" dirty="0"/>
              <a:t>be a misfit, loner, nonconformist, eccentric, oddity, rebel</a:t>
            </a:r>
          </a:p>
          <a:p>
            <a:endParaRPr lang="en-US" sz="2000" dirty="0"/>
          </a:p>
          <a:p>
            <a:pPr marL="342900" lvl="0" indent="-342900">
              <a:buFont typeface="Arial" panose="020B0604020202020204" pitchFamily="34" charset="0"/>
              <a:buChar char="•"/>
            </a:pPr>
            <a:r>
              <a:rPr lang="en-US" sz="2000" dirty="0" smtClean="0"/>
              <a:t>Has </a:t>
            </a:r>
            <a:r>
              <a:rPr lang="en-US" sz="2000" dirty="0"/>
              <a:t>difficulty coping with losses and/or failures or has a history of </a:t>
            </a:r>
            <a:r>
              <a:rPr lang="en-US" sz="2000" dirty="0" smtClean="0"/>
              <a:t>           being </a:t>
            </a:r>
            <a:r>
              <a:rPr lang="en-US" sz="2000" dirty="0"/>
              <a:t>bullied or teased</a:t>
            </a:r>
          </a:p>
        </p:txBody>
      </p:sp>
    </p:spTree>
    <p:extLst>
      <p:ext uri="{BB962C8B-B14F-4D97-AF65-F5344CB8AC3E}">
        <p14:creationId xmlns:p14="http://schemas.microsoft.com/office/powerpoint/2010/main" val="286280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715108" y="1152993"/>
            <a:ext cx="8229600" cy="5324535"/>
          </a:xfrm>
          <a:prstGeom prst="rect">
            <a:avLst/>
          </a:prstGeom>
        </p:spPr>
        <p:txBody>
          <a:bodyPr wrap="square">
            <a:spAutoFit/>
          </a:bodyPr>
          <a:lstStyle/>
          <a:p>
            <a:pPr marL="342900" lvl="0" indent="-342900">
              <a:buFont typeface="Arial" panose="020B0604020202020204" pitchFamily="34" charset="0"/>
              <a:buChar char="•"/>
            </a:pPr>
            <a:r>
              <a:rPr lang="en-US" sz="2000" dirty="0"/>
              <a:t>The active shooter has the desire to kill or seriously injure without concern for his/her safety or the threat of capture.  </a:t>
            </a:r>
            <a:endParaRPr lang="en-US" sz="2000" dirty="0" smtClean="0"/>
          </a:p>
          <a:p>
            <a:pPr marL="342900" lvl="0" indent="-342900">
              <a:buFont typeface="Arial" panose="020B0604020202020204" pitchFamily="34" charset="0"/>
              <a:buChar char="•"/>
            </a:pPr>
            <a:endParaRPr lang="en-US" sz="2000" dirty="0"/>
          </a:p>
          <a:p>
            <a:pPr marL="342900" lvl="0" indent="-342900">
              <a:buFont typeface="Arial" panose="020B0604020202020204" pitchFamily="34" charset="0"/>
              <a:buChar char="•"/>
            </a:pPr>
            <a:r>
              <a:rPr lang="en-US" sz="2000" dirty="0" smtClean="0"/>
              <a:t>The </a:t>
            </a:r>
            <a:r>
              <a:rPr lang="en-US" sz="2000" dirty="0"/>
              <a:t>shooter will continue to move throughout an area until stopped by law enforcement, he/she commits suicide, or there is some other intervention</a:t>
            </a:r>
            <a:r>
              <a:rPr lang="en-US" sz="2000" dirty="0" smtClean="0"/>
              <a:t>.</a:t>
            </a:r>
          </a:p>
          <a:p>
            <a:pPr marL="342900" lvl="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Sinclair’s challenges include </a:t>
            </a:r>
          </a:p>
          <a:p>
            <a:pPr lvl="0"/>
            <a:r>
              <a:rPr lang="en-US" sz="2000" dirty="0" smtClean="0"/>
              <a:t>            Not </a:t>
            </a:r>
            <a:r>
              <a:rPr lang="en-US" sz="2000" dirty="0"/>
              <a:t>having a centralized administrative office</a:t>
            </a:r>
          </a:p>
          <a:p>
            <a:pPr lvl="0"/>
            <a:r>
              <a:rPr lang="en-US" sz="2000" dirty="0" smtClean="0"/>
              <a:t>            Unrestricted </a:t>
            </a:r>
            <a:r>
              <a:rPr lang="en-US" sz="2000" dirty="0"/>
              <a:t>visitor access at all campuses</a:t>
            </a:r>
          </a:p>
          <a:p>
            <a:pPr lvl="0"/>
            <a:r>
              <a:rPr lang="en-US" sz="2000" dirty="0" smtClean="0"/>
              <a:t>            Classrooms </a:t>
            </a:r>
            <a:r>
              <a:rPr lang="en-US" sz="2000" dirty="0"/>
              <a:t>are generally unlocked during business </a:t>
            </a:r>
            <a:r>
              <a:rPr lang="en-US" sz="2000" dirty="0" smtClean="0"/>
              <a:t>hours</a:t>
            </a:r>
          </a:p>
          <a:p>
            <a:pPr marL="342900" lvl="0" indent="-342900">
              <a:buFont typeface="Arial" panose="020B0604020202020204" pitchFamily="34" charset="0"/>
              <a:buChar char="•"/>
            </a:pPr>
            <a:endParaRPr lang="en-US" sz="2000" dirty="0"/>
          </a:p>
          <a:p>
            <a:pPr marL="342900" lvl="0" indent="-342900">
              <a:buFont typeface="Arial" panose="020B0604020202020204" pitchFamily="34" charset="0"/>
              <a:buChar char="•"/>
            </a:pPr>
            <a:r>
              <a:rPr lang="en-US" sz="2000" dirty="0"/>
              <a:t>The advantages Sinclair has is a rapid law enforcement response from a dedicated and concerned campus </a:t>
            </a:r>
            <a:r>
              <a:rPr lang="en-US" sz="2000" dirty="0" smtClean="0"/>
              <a:t>community</a:t>
            </a:r>
          </a:p>
          <a:p>
            <a:pPr marL="342900" lvl="0" indent="-342900">
              <a:buFont typeface="Arial" panose="020B0604020202020204" pitchFamily="34" charset="0"/>
              <a:buChar char="•"/>
            </a:pPr>
            <a:endParaRPr lang="en-US" sz="2000" dirty="0"/>
          </a:p>
          <a:p>
            <a:pPr lvl="0"/>
            <a:r>
              <a:rPr lang="en-US" sz="2000" dirty="0" smtClean="0"/>
              <a:t>             Solidly </a:t>
            </a:r>
            <a:r>
              <a:rPr lang="en-US" sz="2000" dirty="0"/>
              <a:t>constructed facilities that provide places of refuge and </a:t>
            </a:r>
            <a:r>
              <a:rPr lang="en-US" sz="2000" dirty="0" smtClean="0"/>
              <a:t>multiple</a:t>
            </a:r>
          </a:p>
          <a:p>
            <a:pPr lvl="0"/>
            <a:r>
              <a:rPr lang="en-US" sz="2000" dirty="0"/>
              <a:t> </a:t>
            </a:r>
            <a:r>
              <a:rPr lang="en-US" sz="2000" dirty="0" smtClean="0"/>
              <a:t>            </a:t>
            </a:r>
            <a:r>
              <a:rPr lang="en-US" sz="2000" dirty="0"/>
              <a:t>escape routes</a:t>
            </a:r>
          </a:p>
        </p:txBody>
      </p:sp>
    </p:spTree>
    <p:extLst>
      <p:ext uri="{BB962C8B-B14F-4D97-AF65-F5344CB8AC3E}">
        <p14:creationId xmlns:p14="http://schemas.microsoft.com/office/powerpoint/2010/main" val="3432814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pitchFamily="34" charset="0"/>
              </a:rPr>
              <a:t>Active Shooter Options</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961292" y="1832931"/>
            <a:ext cx="7725508" cy="3785652"/>
          </a:xfrm>
          <a:prstGeom prst="rect">
            <a:avLst/>
          </a:prstGeom>
        </p:spPr>
        <p:txBody>
          <a:bodyPr wrap="square">
            <a:spAutoFit/>
          </a:bodyPr>
          <a:lstStyle/>
          <a:p>
            <a:r>
              <a:rPr lang="en-US" sz="2000" dirty="0"/>
              <a:t>What can you do to protect yourself from an active shooter? </a:t>
            </a:r>
            <a:endParaRPr lang="en-US" sz="2000" dirty="0" smtClean="0"/>
          </a:p>
          <a:p>
            <a:endParaRPr lang="en-US" sz="2000" dirty="0"/>
          </a:p>
          <a:p>
            <a:r>
              <a:rPr lang="en-US" sz="2000" dirty="0" smtClean="0"/>
              <a:t>There </a:t>
            </a:r>
            <a:r>
              <a:rPr lang="en-US" sz="2000" dirty="0"/>
              <a:t>are four options to </a:t>
            </a:r>
            <a:r>
              <a:rPr lang="en-US" sz="2000" dirty="0" smtClean="0"/>
              <a:t>consider:</a:t>
            </a:r>
          </a:p>
          <a:p>
            <a:endParaRPr lang="en-US" sz="2000" dirty="0"/>
          </a:p>
          <a:p>
            <a:pPr lvl="0"/>
            <a:r>
              <a:rPr lang="en-US" sz="2000" b="1" dirty="0"/>
              <a:t>Get </a:t>
            </a:r>
            <a:r>
              <a:rPr lang="en-US" sz="2000" b="1" dirty="0" smtClean="0"/>
              <a:t>Out</a:t>
            </a:r>
          </a:p>
          <a:p>
            <a:pPr lvl="0"/>
            <a:endParaRPr lang="en-US" sz="2000" b="1" dirty="0"/>
          </a:p>
          <a:p>
            <a:pPr lvl="0"/>
            <a:r>
              <a:rPr lang="en-US" sz="2000" b="1" dirty="0"/>
              <a:t>Call </a:t>
            </a:r>
            <a:r>
              <a:rPr lang="en-US" sz="2000" b="1" dirty="0" smtClean="0"/>
              <a:t>Out</a:t>
            </a:r>
          </a:p>
          <a:p>
            <a:pPr lvl="0"/>
            <a:endParaRPr lang="en-US" sz="2000" b="1" dirty="0"/>
          </a:p>
          <a:p>
            <a:pPr lvl="0"/>
            <a:r>
              <a:rPr lang="en-US" sz="2000" b="1" dirty="0"/>
              <a:t>Hide </a:t>
            </a:r>
            <a:r>
              <a:rPr lang="en-US" sz="2000" b="1" dirty="0" smtClean="0"/>
              <a:t>Out</a:t>
            </a:r>
          </a:p>
          <a:p>
            <a:pPr lvl="0"/>
            <a:endParaRPr lang="en-US" sz="2000" b="1" dirty="0"/>
          </a:p>
          <a:p>
            <a:pPr lvl="0"/>
            <a:r>
              <a:rPr lang="en-US" sz="2000" b="1" dirty="0"/>
              <a:t>Take </a:t>
            </a:r>
            <a:r>
              <a:rPr lang="en-US" sz="2000" b="1" dirty="0" smtClean="0"/>
              <a:t>Out</a:t>
            </a:r>
          </a:p>
          <a:p>
            <a:pPr lvl="0"/>
            <a:endParaRPr lang="en-US" sz="2000" dirty="0"/>
          </a:p>
        </p:txBody>
      </p:sp>
    </p:spTree>
    <p:extLst>
      <p:ext uri="{BB962C8B-B14F-4D97-AF65-F5344CB8AC3E}">
        <p14:creationId xmlns:p14="http://schemas.microsoft.com/office/powerpoint/2010/main" val="3129766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30" y="368423"/>
            <a:ext cx="8229600" cy="1143000"/>
          </a:xfrm>
        </p:spPr>
        <p:txBody>
          <a:bodyPr>
            <a:normAutofit/>
          </a:bodyPr>
          <a:lstStyle/>
          <a:p>
            <a:r>
              <a:rPr lang="en-US" sz="3200" dirty="0" smtClean="0">
                <a:latin typeface="Arial Black" pitchFamily="34" charset="0"/>
              </a:rPr>
              <a:t>Active Shooter Options: Get Out</a:t>
            </a:r>
            <a:endParaRPr lang="en-US" sz="3200" dirty="0">
              <a:latin typeface="Arial Black" pitchFamily="34" charset="0"/>
            </a:endParaRPr>
          </a:p>
        </p:txBody>
      </p:sp>
      <p:sp>
        <p:nvSpPr>
          <p:cNvPr id="3" name="Content Placeholder 2"/>
          <p:cNvSpPr>
            <a:spLocks noGrp="1"/>
          </p:cNvSpPr>
          <p:nvPr>
            <p:ph idx="1"/>
          </p:nvPr>
        </p:nvSpPr>
        <p:spPr>
          <a:xfrm>
            <a:off x="457200" y="1600200"/>
            <a:ext cx="8229600" cy="4951325"/>
          </a:xfrm>
        </p:spPr>
        <p:txBody>
          <a:bodyPr>
            <a:normAutofit/>
          </a:bodyPr>
          <a:lstStyle/>
          <a:p>
            <a:pPr lvl="3"/>
            <a:endParaRPr lang="en-US" sz="1400" dirty="0">
              <a:latin typeface="Arial Black" pitchFamily="34" charset="0"/>
            </a:endParaRPr>
          </a:p>
          <a:p>
            <a:endParaRPr lang="en-US" dirty="0"/>
          </a:p>
        </p:txBody>
      </p:sp>
      <p:sp>
        <p:nvSpPr>
          <p:cNvPr id="4" name="Rectangle 3"/>
          <p:cNvSpPr/>
          <p:nvPr/>
        </p:nvSpPr>
        <p:spPr>
          <a:xfrm>
            <a:off x="1125415" y="1511423"/>
            <a:ext cx="7479323" cy="1938992"/>
          </a:xfrm>
          <a:prstGeom prst="rect">
            <a:avLst/>
          </a:prstGeom>
        </p:spPr>
        <p:txBody>
          <a:bodyPr wrap="square">
            <a:spAutoFit/>
          </a:bodyPr>
          <a:lstStyle/>
          <a:p>
            <a:pPr marL="342900" lvl="0" indent="-342900">
              <a:buFont typeface="Arial" panose="020B0604020202020204" pitchFamily="34" charset="0"/>
              <a:buChar char="•"/>
            </a:pPr>
            <a:r>
              <a:rPr lang="en-US" sz="2000" dirty="0" smtClean="0"/>
              <a:t>Leave </a:t>
            </a:r>
            <a:r>
              <a:rPr lang="en-US" sz="2000" dirty="0"/>
              <a:t>the area and run in the opposite direction </a:t>
            </a:r>
          </a:p>
          <a:p>
            <a:pPr marL="342900" lvl="0" indent="-342900">
              <a:buFont typeface="Arial" panose="020B0604020202020204" pitchFamily="34" charset="0"/>
              <a:buChar char="•"/>
            </a:pPr>
            <a:r>
              <a:rPr lang="en-US" sz="2000" dirty="0" smtClean="0"/>
              <a:t>Leave </a:t>
            </a:r>
            <a:r>
              <a:rPr lang="en-US" sz="2000" dirty="0"/>
              <a:t>your belongings behind</a:t>
            </a:r>
          </a:p>
          <a:p>
            <a:pPr marL="342900" lvl="0" indent="-342900">
              <a:buFont typeface="Arial" panose="020B0604020202020204" pitchFamily="34" charset="0"/>
              <a:buChar char="•"/>
            </a:pPr>
            <a:r>
              <a:rPr lang="en-US" sz="2000" dirty="0" smtClean="0"/>
              <a:t>Get </a:t>
            </a:r>
            <a:r>
              <a:rPr lang="en-US" sz="2000" dirty="0"/>
              <a:t>yourself and others out of the immediate area and go to a safe place</a:t>
            </a:r>
          </a:p>
          <a:p>
            <a:pPr marL="342900" lvl="0" indent="-342900">
              <a:buFont typeface="Arial" panose="020B0604020202020204" pitchFamily="34" charset="0"/>
              <a:buChar char="•"/>
            </a:pPr>
            <a:r>
              <a:rPr lang="en-US" sz="2000" dirty="0" smtClean="0"/>
              <a:t>Put </a:t>
            </a:r>
            <a:r>
              <a:rPr lang="en-US" sz="2000" dirty="0"/>
              <a:t>as much distance between yourself and the shooter as possible</a:t>
            </a:r>
          </a:p>
          <a:p>
            <a:pPr marL="342900" lvl="0" indent="-342900">
              <a:buFont typeface="Arial" panose="020B0604020202020204" pitchFamily="34" charset="0"/>
              <a:buChar char="•"/>
            </a:pPr>
            <a:r>
              <a:rPr lang="en-US" sz="2000" dirty="0" smtClean="0"/>
              <a:t>Once </a:t>
            </a:r>
            <a:r>
              <a:rPr lang="en-US" sz="2000" dirty="0"/>
              <a:t>you have reached a safe area, </a:t>
            </a:r>
            <a:r>
              <a:rPr lang="en-US" sz="2000" b="1" dirty="0"/>
              <a:t>Call Out</a:t>
            </a:r>
            <a:endParaRPr lang="en-US" sz="2000" dirty="0"/>
          </a:p>
        </p:txBody>
      </p:sp>
    </p:spTree>
    <p:extLst>
      <p:ext uri="{BB962C8B-B14F-4D97-AF65-F5344CB8AC3E}">
        <p14:creationId xmlns:p14="http://schemas.microsoft.com/office/powerpoint/2010/main" val="4220289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2036</TotalTime>
  <Words>1477</Words>
  <Application>Microsoft Office PowerPoint</Application>
  <PresentationFormat>On-screen Show (4:3)</PresentationFormat>
  <Paragraphs>160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Symbol</vt:lpstr>
      <vt:lpstr>Times New Roman</vt:lpstr>
      <vt:lpstr>Office Theme</vt:lpstr>
      <vt:lpstr>Department of Public Safety See Something, Say Something </vt:lpstr>
      <vt:lpstr>Subject Training </vt:lpstr>
      <vt:lpstr>Active Shooter Options</vt:lpstr>
      <vt:lpstr>Active Shooter Options</vt:lpstr>
      <vt:lpstr>Active Shooter Options</vt:lpstr>
      <vt:lpstr>Active Shooter Options</vt:lpstr>
      <vt:lpstr>Active Shooter Options</vt:lpstr>
      <vt:lpstr>Active Shooter Options</vt:lpstr>
      <vt:lpstr>Active Shooter Options: Get Out</vt:lpstr>
      <vt:lpstr>Active Shooter Options: Call Out</vt:lpstr>
      <vt:lpstr>Active Shooter Options: Call Out</vt:lpstr>
      <vt:lpstr>Active Shooter Options: Hide Out</vt:lpstr>
      <vt:lpstr>Active Shooter Options: Hide Out</vt:lpstr>
      <vt:lpstr>Active Shooter Options: Hide Out</vt:lpstr>
      <vt:lpstr>Active Shooter Options: Take Out</vt:lpstr>
      <vt:lpstr>Active Shooter Options: Take Out</vt:lpstr>
      <vt:lpstr>Active Shooter: After It’s Over</vt:lpstr>
      <vt:lpstr>Active Shooter: After It’s Over</vt:lpstr>
      <vt:lpstr>If You See Something…. Say Something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Vogelsong</dc:creator>
  <cp:lastModifiedBy>Fowler, Scott</cp:lastModifiedBy>
  <cp:revision>182</cp:revision>
  <cp:lastPrinted>2013-03-15T12:15:23Z</cp:lastPrinted>
  <dcterms:created xsi:type="dcterms:W3CDTF">2011-05-19T13:44:44Z</dcterms:created>
  <dcterms:modified xsi:type="dcterms:W3CDTF">2015-03-23T14:23:23Z</dcterms:modified>
</cp:coreProperties>
</file>