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8" r:id="rId4"/>
  </p:sldMasterIdLst>
  <p:notesMasterIdLst>
    <p:notesMasterId r:id="rId45"/>
  </p:notesMasterIdLst>
  <p:handoutMasterIdLst>
    <p:handoutMasterId r:id="rId46"/>
  </p:handoutMasterIdLst>
  <p:sldIdLst>
    <p:sldId id="351" r:id="rId5"/>
    <p:sldId id="569" r:id="rId6"/>
    <p:sldId id="544" r:id="rId7"/>
    <p:sldId id="533" r:id="rId8"/>
    <p:sldId id="536" r:id="rId9"/>
    <p:sldId id="531" r:id="rId10"/>
    <p:sldId id="554" r:id="rId11"/>
    <p:sldId id="380" r:id="rId12"/>
    <p:sldId id="570" r:id="rId13"/>
    <p:sldId id="571" r:id="rId14"/>
    <p:sldId id="535" r:id="rId15"/>
    <p:sldId id="541" r:id="rId16"/>
    <p:sldId id="542" r:id="rId17"/>
    <p:sldId id="543" r:id="rId18"/>
    <p:sldId id="555" r:id="rId19"/>
    <p:sldId id="537" r:id="rId20"/>
    <p:sldId id="568" r:id="rId21"/>
    <p:sldId id="545" r:id="rId22"/>
    <p:sldId id="552" r:id="rId23"/>
    <p:sldId id="553" r:id="rId24"/>
    <p:sldId id="506" r:id="rId25"/>
    <p:sldId id="550" r:id="rId26"/>
    <p:sldId id="548" r:id="rId27"/>
    <p:sldId id="559" r:id="rId28"/>
    <p:sldId id="560" r:id="rId29"/>
    <p:sldId id="562" r:id="rId30"/>
    <p:sldId id="563" r:id="rId31"/>
    <p:sldId id="557" r:id="rId32"/>
    <p:sldId id="520" r:id="rId33"/>
    <p:sldId id="575" r:id="rId34"/>
    <p:sldId id="488" r:id="rId35"/>
    <p:sldId id="566" r:id="rId36"/>
    <p:sldId id="567" r:id="rId37"/>
    <p:sldId id="565" r:id="rId38"/>
    <p:sldId id="564" r:id="rId39"/>
    <p:sldId id="574" r:id="rId40"/>
    <p:sldId id="576" r:id="rId41"/>
    <p:sldId id="577" r:id="rId42"/>
    <p:sldId id="519" r:id="rId43"/>
    <p:sldId id="546" r:id="rId44"/>
  </p:sldIdLst>
  <p:sldSz cx="9144000" cy="6858000" type="screen4x3"/>
  <p:notesSz cx="7077075" cy="9363075"/>
  <p:embeddedFontLst>
    <p:embeddedFont>
      <p:font typeface="Arial Black" panose="020B0A04020102020204" pitchFamily="34" charset="0"/>
      <p:bold r:id="rId47"/>
    </p:embeddedFont>
    <p:embeddedFont>
      <p:font typeface="Calibri" panose="020F0502020204030204" pitchFamily="34" charset="0"/>
      <p:regular r:id="rId48"/>
      <p:bold r:id="rId49"/>
      <p:italic r:id="rId50"/>
      <p:boldItalic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leen" initials="KCC" lastIdx="6" clrIdx="0"/>
  <p:cmAuthor id="1" name="Glaser-Atkins, Carol" initials="GC" lastIdx="1" clrIdx="1">
    <p:extLst>
      <p:ext uri="{19B8F6BF-5375-455C-9EA6-DF929625EA0E}">
        <p15:presenceInfo xmlns:p15="http://schemas.microsoft.com/office/powerpoint/2012/main" userId="S-1-5-21-149779583-363096731-646672791-4029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512D0-E3F7-4162-AFBC-947610CF0742}" v="3" dt="2021-03-26T13:10:34.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93" autoAdjust="0"/>
    <p:restoredTop sz="94660"/>
  </p:normalViewPr>
  <p:slideViewPr>
    <p:cSldViewPr snapToGrid="0" snapToObjects="1">
      <p:cViewPr varScale="1">
        <p:scale>
          <a:sx n="72" d="100"/>
          <a:sy n="72" d="100"/>
        </p:scale>
        <p:origin x="1044" y="6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aser-Atkins, Carol" userId="04f62837-be2e-43dd-b6c5-944fa1ad57a9" providerId="ADAL" clId="{255512D0-E3F7-4162-AFBC-947610CF0742}"/>
    <pc:docChg chg="custSel modSld">
      <pc:chgData name="Glaser-Atkins, Carol" userId="04f62837-be2e-43dd-b6c5-944fa1ad57a9" providerId="ADAL" clId="{255512D0-E3F7-4162-AFBC-947610CF0742}" dt="2021-03-26T13:11:45.111" v="322" actId="255"/>
      <pc:docMkLst>
        <pc:docMk/>
      </pc:docMkLst>
      <pc:sldChg chg="modSp mod">
        <pc:chgData name="Glaser-Atkins, Carol" userId="04f62837-be2e-43dd-b6c5-944fa1ad57a9" providerId="ADAL" clId="{255512D0-E3F7-4162-AFBC-947610CF0742}" dt="2021-03-26T13:11:45.111" v="322" actId="255"/>
        <pc:sldMkLst>
          <pc:docMk/>
          <pc:sldMk cId="383284785" sldId="531"/>
        </pc:sldMkLst>
        <pc:spChg chg="mod">
          <ac:chgData name="Glaser-Atkins, Carol" userId="04f62837-be2e-43dd-b6c5-944fa1ad57a9" providerId="ADAL" clId="{255512D0-E3F7-4162-AFBC-947610CF0742}" dt="2021-03-26T13:11:45.111" v="322" actId="255"/>
          <ac:spMkLst>
            <pc:docMk/>
            <pc:sldMk cId="383284785" sldId="53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67374" cy="469924"/>
          </a:xfrm>
          <a:prstGeom prst="rect">
            <a:avLst/>
          </a:prstGeom>
        </p:spPr>
        <p:txBody>
          <a:bodyPr vert="horz" lIns="92799" tIns="46399" rIns="92799" bIns="46399" rtlCol="0"/>
          <a:lstStyle>
            <a:lvl1pPr algn="l">
              <a:defRPr sz="1200"/>
            </a:lvl1pPr>
          </a:lstStyle>
          <a:p>
            <a:endParaRPr lang="en-US" dirty="0"/>
          </a:p>
        </p:txBody>
      </p:sp>
      <p:sp>
        <p:nvSpPr>
          <p:cNvPr id="3" name="Date Placeholder 2"/>
          <p:cNvSpPr>
            <a:spLocks noGrp="1"/>
          </p:cNvSpPr>
          <p:nvPr>
            <p:ph type="dt" sz="quarter" idx="1"/>
          </p:nvPr>
        </p:nvSpPr>
        <p:spPr>
          <a:xfrm>
            <a:off x="4008103" y="0"/>
            <a:ext cx="3067374" cy="469924"/>
          </a:xfrm>
          <a:prstGeom prst="rect">
            <a:avLst/>
          </a:prstGeom>
        </p:spPr>
        <p:txBody>
          <a:bodyPr vert="horz" lIns="92799" tIns="46399" rIns="92799" bIns="46399" rtlCol="0"/>
          <a:lstStyle>
            <a:lvl1pPr algn="r">
              <a:defRPr sz="1200"/>
            </a:lvl1pPr>
          </a:lstStyle>
          <a:p>
            <a:fld id="{E4E908E5-D6D3-47E7-9199-D6F598471DC0}" type="datetimeFigureOut">
              <a:rPr lang="en-US" smtClean="0"/>
              <a:t>3/26/2021</a:t>
            </a:fld>
            <a:endParaRPr lang="en-US" dirty="0"/>
          </a:p>
        </p:txBody>
      </p:sp>
      <p:sp>
        <p:nvSpPr>
          <p:cNvPr id="4" name="Footer Placeholder 3"/>
          <p:cNvSpPr>
            <a:spLocks noGrp="1"/>
          </p:cNvSpPr>
          <p:nvPr>
            <p:ph type="ftr" sz="quarter" idx="2"/>
          </p:nvPr>
        </p:nvSpPr>
        <p:spPr>
          <a:xfrm>
            <a:off x="2" y="8893152"/>
            <a:ext cx="3067374" cy="469924"/>
          </a:xfrm>
          <a:prstGeom prst="rect">
            <a:avLst/>
          </a:prstGeom>
        </p:spPr>
        <p:txBody>
          <a:bodyPr vert="horz" lIns="92799" tIns="46399" rIns="92799" bIns="4639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103" y="8893152"/>
            <a:ext cx="3067374" cy="469924"/>
          </a:xfrm>
          <a:prstGeom prst="rect">
            <a:avLst/>
          </a:prstGeom>
        </p:spPr>
        <p:txBody>
          <a:bodyPr vert="horz" lIns="92799" tIns="46399" rIns="92799" bIns="46399" rtlCol="0" anchor="b"/>
          <a:lstStyle>
            <a:lvl1pPr algn="r">
              <a:defRPr sz="1200"/>
            </a:lvl1pPr>
          </a:lstStyle>
          <a:p>
            <a:fld id="{DF0EA065-32F2-42C6-B4E3-27BE132D3CE0}" type="slidenum">
              <a:rPr lang="en-US" smtClean="0"/>
              <a:t>‹#›</a:t>
            </a:fld>
            <a:endParaRPr lang="en-US" dirty="0"/>
          </a:p>
        </p:txBody>
      </p:sp>
    </p:spTree>
    <p:extLst>
      <p:ext uri="{BB962C8B-B14F-4D97-AF65-F5344CB8AC3E}">
        <p14:creationId xmlns:p14="http://schemas.microsoft.com/office/powerpoint/2010/main" val="555292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4203" tIns="47101" rIns="94203" bIns="47101" rtlCol="0"/>
          <a:lstStyle>
            <a:lvl1pPr algn="l">
              <a:defRPr sz="1200"/>
            </a:lvl1pPr>
          </a:lstStyle>
          <a:p>
            <a:endParaRPr lang="en-US" dirty="0"/>
          </a:p>
        </p:txBody>
      </p:sp>
      <p:sp>
        <p:nvSpPr>
          <p:cNvPr id="3" name="Date Placeholder 2"/>
          <p:cNvSpPr>
            <a:spLocks noGrp="1"/>
          </p:cNvSpPr>
          <p:nvPr>
            <p:ph type="dt" idx="1"/>
          </p:nvPr>
        </p:nvSpPr>
        <p:spPr>
          <a:xfrm>
            <a:off x="4008707" y="0"/>
            <a:ext cx="3066733" cy="468154"/>
          </a:xfrm>
          <a:prstGeom prst="rect">
            <a:avLst/>
          </a:prstGeom>
        </p:spPr>
        <p:txBody>
          <a:bodyPr vert="horz" lIns="94203" tIns="47101" rIns="94203" bIns="47101" rtlCol="0"/>
          <a:lstStyle>
            <a:lvl1pPr algn="r">
              <a:defRPr sz="1200"/>
            </a:lvl1pPr>
          </a:lstStyle>
          <a:p>
            <a:fld id="{EB19C2F3-D215-4E7E-B322-3B70F2D0B2FF}" type="datetimeFigureOut">
              <a:rPr lang="en-US" smtClean="0"/>
              <a:pPr/>
              <a:t>3/26/2021</a:t>
            </a:fld>
            <a:endParaRPr lang="en-US" dirty="0"/>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4203" tIns="47101" rIns="94203" bIns="47101" rtlCol="0" anchor="ctr"/>
          <a:lstStyle/>
          <a:p>
            <a:endParaRPr lang="en-US" dirty="0"/>
          </a:p>
        </p:txBody>
      </p:sp>
      <p:sp>
        <p:nvSpPr>
          <p:cNvPr id="5" name="Notes Placeholder 4"/>
          <p:cNvSpPr>
            <a:spLocks noGrp="1"/>
          </p:cNvSpPr>
          <p:nvPr>
            <p:ph type="body" sz="quarter" idx="3"/>
          </p:nvPr>
        </p:nvSpPr>
        <p:spPr>
          <a:xfrm>
            <a:off x="707708" y="4447463"/>
            <a:ext cx="5661660" cy="4213384"/>
          </a:xfrm>
          <a:prstGeom prst="rect">
            <a:avLst/>
          </a:prstGeom>
        </p:spPr>
        <p:txBody>
          <a:bodyPr vert="horz" lIns="94203" tIns="47101" rIns="94203" bIns="471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7"/>
            <a:ext cx="3066733" cy="468154"/>
          </a:xfrm>
          <a:prstGeom prst="rect">
            <a:avLst/>
          </a:prstGeom>
        </p:spPr>
        <p:txBody>
          <a:bodyPr vert="horz" lIns="94203" tIns="47101" rIns="94203" bIns="471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7" y="8893297"/>
            <a:ext cx="3066733" cy="468154"/>
          </a:xfrm>
          <a:prstGeom prst="rect">
            <a:avLst/>
          </a:prstGeom>
        </p:spPr>
        <p:txBody>
          <a:bodyPr vert="horz" lIns="94203" tIns="47101" rIns="94203" bIns="47101" rtlCol="0" anchor="b"/>
          <a:lstStyle>
            <a:lvl1pPr algn="r">
              <a:defRPr sz="1200"/>
            </a:lvl1pPr>
          </a:lstStyle>
          <a:p>
            <a:fld id="{28431C58-37CB-45A2-961F-60C0FE55A8BB}" type="slidenum">
              <a:rPr lang="en-US" smtClean="0"/>
              <a:pPr/>
              <a:t>‹#›</a:t>
            </a:fld>
            <a:endParaRPr lang="en-US" dirty="0"/>
          </a:p>
        </p:txBody>
      </p:sp>
    </p:spTree>
    <p:extLst>
      <p:ext uri="{BB962C8B-B14F-4D97-AF65-F5344CB8AC3E}">
        <p14:creationId xmlns:p14="http://schemas.microsoft.com/office/powerpoint/2010/main" val="5742023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get a picture approved by marketing – I hope before the training goes out.</a:t>
            </a:r>
          </a:p>
        </p:txBody>
      </p:sp>
    </p:spTree>
    <p:extLst>
      <p:ext uri="{BB962C8B-B14F-4D97-AF65-F5344CB8AC3E}">
        <p14:creationId xmlns:p14="http://schemas.microsoft.com/office/powerpoint/2010/main" val="294288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61"/>
            <a:r>
              <a:rPr lang="en-US" dirty="0"/>
              <a:t>Add the graphic of legal scale with male and female symbol.</a:t>
            </a:r>
          </a:p>
          <a:p>
            <a:endParaRPr lang="en-US" dirty="0"/>
          </a:p>
        </p:txBody>
      </p:sp>
    </p:spTree>
    <p:extLst>
      <p:ext uri="{BB962C8B-B14F-4D97-AF65-F5344CB8AC3E}">
        <p14:creationId xmlns:p14="http://schemas.microsoft.com/office/powerpoint/2010/main" val="144188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198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get a picture approved by marketing – I hope before the training goes out.</a:t>
            </a:r>
          </a:p>
        </p:txBody>
      </p:sp>
    </p:spTree>
    <p:extLst>
      <p:ext uri="{BB962C8B-B14F-4D97-AF65-F5344CB8AC3E}">
        <p14:creationId xmlns:p14="http://schemas.microsoft.com/office/powerpoint/2010/main" val="1692053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026" y="392425"/>
            <a:ext cx="8572043" cy="1596249"/>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268026" y="5865754"/>
            <a:ext cx="4795379" cy="660105"/>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Picture Placeholder 5"/>
          <p:cNvSpPr>
            <a:spLocks noGrp="1"/>
          </p:cNvSpPr>
          <p:nvPr>
            <p:ph type="pic" sz="quarter" idx="10"/>
          </p:nvPr>
        </p:nvSpPr>
        <p:spPr>
          <a:xfrm>
            <a:off x="268288" y="2516188"/>
            <a:ext cx="8572500" cy="2890837"/>
          </a:xfrm>
        </p:spPr>
        <p:txBody>
          <a:bodyPr/>
          <a:lstStyle/>
          <a:p>
            <a:endParaRPr lang="en-US" dirty="0"/>
          </a:p>
        </p:txBody>
      </p:sp>
    </p:spTree>
    <p:extLst>
      <p:ext uri="{BB962C8B-B14F-4D97-AF65-F5344CB8AC3E}">
        <p14:creationId xmlns:p14="http://schemas.microsoft.com/office/powerpoint/2010/main" val="15435614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C911BA-8585-8B4E-858B-31FEB0C2E6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73293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C911BA-8585-8B4E-858B-31FEB0C2E6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97192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C911BA-8585-8B4E-858B-31FEB0C2E6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32048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C911BA-8585-8B4E-858B-31FEB0C2E6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44570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C911BA-8585-8B4E-858B-31FEB0C2E6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02049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6C911BA-8585-8B4E-858B-31FEB0C2E6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3240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6C911BA-8585-8B4E-858B-31FEB0C2E6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17179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6C911BA-8585-8B4E-858B-31FEB0C2E6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68763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C911BA-8585-8B4E-858B-31FEB0C2E6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148983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C911BA-8585-8B4E-858B-31FEB0C2E6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78904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1"/>
            <a:ext cx="8229600" cy="43240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911BA-8585-8B4E-858B-31FEB0C2E6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17295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hf hdr="0" ftr="0" dt="0"/>
  <p:txStyles>
    <p:titleStyle>
      <a:lvl1pPr algn="ctr" defTabSz="457200" rtl="0" eaLnBrk="1" latinLnBrk="0" hangingPunct="1">
        <a:spcBef>
          <a:spcPct val="0"/>
        </a:spcBef>
        <a:buNone/>
        <a:defRPr sz="3600" kern="1200">
          <a:solidFill>
            <a:srgbClr val="C00000"/>
          </a:solidFill>
          <a:latin typeface="Arial Black"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inclair.edu/about/consumer-info/title-ix/" TargetMode="External"/><Relationship Id="rId2" Type="http://schemas.openxmlformats.org/officeDocument/2006/relationships/hyperlink" Target="mailto:TitleIX@sinclair.edu"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inclair.edu/about/consumer-info/title-ix/" TargetMode="External"/><Relationship Id="rId2" Type="http://schemas.openxmlformats.org/officeDocument/2006/relationships/hyperlink" Target="mailto:TitleIX@sinclair.edu"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carol.glaser-atkins@sinclair.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en-US" sz="2000" dirty="0"/>
            </a:br>
            <a:br>
              <a:rPr lang="en-US" sz="2000" dirty="0"/>
            </a:br>
            <a:r>
              <a:rPr lang="en-US" sz="2000" dirty="0"/>
              <a:t>Title IX Sexual Harassment and Sex Discrimination</a:t>
            </a:r>
            <a:br>
              <a:rPr lang="en-US" sz="2000" dirty="0"/>
            </a:br>
            <a:r>
              <a:rPr lang="en-US" sz="2000" dirty="0"/>
              <a:t>Policy &amp; Procedures </a:t>
            </a:r>
            <a:br>
              <a:rPr lang="en-US" sz="2000" dirty="0"/>
            </a:br>
            <a:br>
              <a:rPr lang="en-US" sz="2000" dirty="0"/>
            </a:br>
            <a:r>
              <a:rPr lang="en-US" sz="2000" dirty="0"/>
              <a:t>Training for Students and Employees</a:t>
            </a:r>
            <a:br>
              <a:rPr lang="en-US" sz="2000" dirty="0"/>
            </a:br>
            <a:br>
              <a:rPr lang="en-US" sz="2400" dirty="0"/>
            </a:br>
            <a:r>
              <a:rPr lang="en-US" sz="1200" b="0" dirty="0">
                <a:solidFill>
                  <a:schemeClr val="tx1"/>
                </a:solidFill>
              </a:rPr>
              <a:t>March, 2021</a:t>
            </a:r>
            <a:br>
              <a:rPr lang="en-US" sz="1200" b="0" dirty="0">
                <a:solidFill>
                  <a:schemeClr val="tx1"/>
                </a:solidFill>
              </a:rPr>
            </a:br>
            <a:endParaRPr lang="en-US" sz="2400" b="0" dirty="0">
              <a:solidFill>
                <a:schemeClr val="tx1"/>
              </a:solidFill>
            </a:endParaRPr>
          </a:p>
        </p:txBody>
      </p:sp>
      <p:pic>
        <p:nvPicPr>
          <p:cNvPr id="6" name="Picture 5" descr="C:\Users\carol.glaser-atkins\AppData\Local\Microsoft\Windows\Temporary Internet Files\Content.Outlook\0L4PX55W\title_IX.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5068" y="5816600"/>
            <a:ext cx="1386840" cy="802640"/>
          </a:xfrm>
          <a:prstGeom prst="rect">
            <a:avLst/>
          </a:prstGeom>
          <a:noFill/>
          <a:ln>
            <a:no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09966" y="2573459"/>
            <a:ext cx="5693992" cy="2793110"/>
          </a:xfrm>
          <a:prstGeom prst="rect">
            <a:avLst/>
          </a:prstGeom>
        </p:spPr>
      </p:pic>
    </p:spTree>
    <p:extLst>
      <p:ext uri="{BB962C8B-B14F-4D97-AF65-F5344CB8AC3E}">
        <p14:creationId xmlns:p14="http://schemas.microsoft.com/office/powerpoint/2010/main" val="19388023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Conduct</a:t>
            </a:r>
            <a:br>
              <a:rPr lang="en-US" dirty="0"/>
            </a:br>
            <a:r>
              <a:rPr lang="en-US" sz="2400" dirty="0"/>
              <a:t>Unwelcome Conduct Sexual Harassment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Unwelcome conduct sexual harassment is conduct on the basis of sex that is unwelcome and determined by a reasonable person to be </a:t>
            </a:r>
            <a:r>
              <a:rPr lang="en-US" b="1" dirty="0">
                <a:solidFill>
                  <a:srgbClr val="FF0000"/>
                </a:solidFill>
              </a:rPr>
              <a:t>so severe, pervasive, and objectively offensive </a:t>
            </a:r>
            <a:r>
              <a:rPr lang="en-US" dirty="0"/>
              <a:t>that is effectively denies a person equal access to the recipient’s education program or activity.</a:t>
            </a:r>
            <a:br>
              <a:rPr lang="en-US" dirty="0"/>
            </a:br>
            <a:endParaRPr lang="en-US" dirty="0"/>
          </a:p>
          <a:p>
            <a:pPr marL="0" indent="0">
              <a:buNone/>
            </a:pPr>
            <a:r>
              <a:rPr lang="en-US" dirty="0"/>
              <a:t>EXAMPLE:  Chuck and Kathy both work for Sinclair in the same group.  Chuck has a crush on Kathy and constantly makes sexual remarks to her about her body. Over a 2 month period, Kathy as documented 20 sexual comments made to her by Chuck including crude remarks about what he intends to do her once he has her in bed. Kathy is afraid to be around Chuck and can no longer work with him.</a:t>
            </a:r>
            <a:br>
              <a:rPr lang="en-US" dirty="0"/>
            </a:br>
            <a:endParaRPr lang="en-US" dirty="0"/>
          </a:p>
          <a:p>
            <a:pPr marL="0" indent="0">
              <a:buNone/>
            </a:pPr>
            <a:endParaRPr lang="en-US" dirty="0"/>
          </a:p>
        </p:txBody>
      </p:sp>
      <p:sp>
        <p:nvSpPr>
          <p:cNvPr id="4" name="Slide Number Placeholder 3"/>
          <p:cNvSpPr>
            <a:spLocks noGrp="1"/>
          </p:cNvSpPr>
          <p:nvPr>
            <p:ph type="sldNum" sz="quarter" idx="12"/>
          </p:nvPr>
        </p:nvSpPr>
        <p:spPr>
          <a:xfrm>
            <a:off x="4394200" y="6473825"/>
            <a:ext cx="355600" cy="365125"/>
          </a:xfrm>
        </p:spPr>
        <p:txBody>
          <a:bodyPr/>
          <a:lstStyle/>
          <a:p>
            <a:fld id="{26C911BA-8585-8B4E-858B-31FEB0C2E633}"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1927004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Conduct</a:t>
            </a:r>
            <a:br>
              <a:rPr lang="en-US" dirty="0"/>
            </a:br>
            <a:r>
              <a:rPr lang="en-US" sz="2400" dirty="0"/>
              <a:t>Sexual Assault Defined</a:t>
            </a:r>
          </a:p>
        </p:txBody>
      </p:sp>
      <p:sp>
        <p:nvSpPr>
          <p:cNvPr id="3" name="Content Placeholder 2"/>
          <p:cNvSpPr>
            <a:spLocks noGrp="1"/>
          </p:cNvSpPr>
          <p:nvPr>
            <p:ph idx="1"/>
          </p:nvPr>
        </p:nvSpPr>
        <p:spPr/>
        <p:txBody>
          <a:bodyPr>
            <a:normAutofit/>
          </a:bodyPr>
          <a:lstStyle/>
          <a:p>
            <a:pPr marL="0" indent="0">
              <a:buNone/>
            </a:pPr>
            <a:r>
              <a:rPr lang="en-US" sz="2600" dirty="0"/>
              <a:t>Sexual Assault is conduct on the basis of sex that is defined as a forcible or non-forcible sex offense, or attempted forcible or non-forcible sex offense as classified under the Uniform Crimes Reporting system of the FBI.</a:t>
            </a:r>
          </a:p>
          <a:p>
            <a:pPr marL="0" indent="0">
              <a:buNone/>
            </a:pPr>
            <a:endParaRPr lang="en-US" sz="2600" dirty="0"/>
          </a:p>
          <a:p>
            <a:pPr marL="0" indent="0">
              <a:buNone/>
            </a:pPr>
            <a:r>
              <a:rPr lang="en-US" sz="2600" dirty="0"/>
              <a:t>This includes: rape, sodomy, sexual assault with an object, fondling, incest and statutory rape.</a:t>
            </a:r>
          </a:p>
        </p:txBody>
      </p:sp>
      <p:sp>
        <p:nvSpPr>
          <p:cNvPr id="4" name="Slide Number Placeholder 3"/>
          <p:cNvSpPr>
            <a:spLocks noGrp="1"/>
          </p:cNvSpPr>
          <p:nvPr>
            <p:ph type="sldNum" sz="quarter" idx="12"/>
          </p:nvPr>
        </p:nvSpPr>
        <p:spPr>
          <a:xfrm>
            <a:off x="4368800" y="6492875"/>
            <a:ext cx="406400" cy="365125"/>
          </a:xfrm>
        </p:spPr>
        <p:txBody>
          <a:bodyPr/>
          <a:lstStyle/>
          <a:p>
            <a:fld id="{26C911BA-8585-8B4E-858B-31FEB0C2E633}"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321421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Conduct</a:t>
            </a:r>
            <a:br>
              <a:rPr lang="en-US" dirty="0"/>
            </a:br>
            <a:r>
              <a:rPr lang="en-US" sz="2400" dirty="0"/>
              <a:t>Dating Violence Defined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Dating violence is conduct on the basis of sex that consists of violence committed by a person who is or has been in a romantic or intimate relationship with the complainant.  </a:t>
            </a:r>
            <a:br>
              <a:rPr lang="en-US" dirty="0"/>
            </a:br>
            <a:br>
              <a:rPr lang="en-US" dirty="0"/>
            </a:br>
            <a:r>
              <a:rPr lang="en-US" dirty="0"/>
              <a:t>The existence of such a romantic or intimate relationship is determined by the length of the relationship, the type of relationship, and the frequency of interactions between the individuals involved in the relationship.  </a:t>
            </a:r>
          </a:p>
          <a:p>
            <a:pPr marL="0" indent="0">
              <a:buNone/>
            </a:pPr>
            <a:endParaRPr lang="en-US" dirty="0"/>
          </a:p>
          <a:p>
            <a:pPr marL="0" indent="0">
              <a:buNone/>
            </a:pPr>
            <a:r>
              <a:rPr lang="en-US" dirty="0"/>
              <a:t>Example:  A student reports to her instructor that she just argued with her boyfriend in the Sinclair parking garage and he slapped her in the face.</a:t>
            </a:r>
            <a:br>
              <a:rPr lang="en-US" dirty="0"/>
            </a:br>
            <a:endParaRPr lang="en-US" dirty="0"/>
          </a:p>
        </p:txBody>
      </p:sp>
      <p:sp>
        <p:nvSpPr>
          <p:cNvPr id="4" name="Slide Number Placeholder 3"/>
          <p:cNvSpPr>
            <a:spLocks noGrp="1"/>
          </p:cNvSpPr>
          <p:nvPr>
            <p:ph type="sldNum" sz="quarter" idx="12"/>
          </p:nvPr>
        </p:nvSpPr>
        <p:spPr>
          <a:xfrm>
            <a:off x="4394200" y="6473825"/>
            <a:ext cx="355600" cy="365125"/>
          </a:xfrm>
        </p:spPr>
        <p:txBody>
          <a:bodyPr/>
          <a:lstStyle/>
          <a:p>
            <a:fld id="{26C911BA-8585-8B4E-858B-31FEB0C2E633}"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3117501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Conduct</a:t>
            </a:r>
            <a:br>
              <a:rPr lang="en-US" dirty="0"/>
            </a:br>
            <a:r>
              <a:rPr lang="en-US" sz="2400" dirty="0"/>
              <a:t>Domestic Violence Defined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Domestic Violence is conduct on the basis of sex that consists of a felony or misdemeanor crime of violence committed by:</a:t>
            </a:r>
            <a:br>
              <a:rPr lang="en-US" dirty="0"/>
            </a:br>
            <a:endParaRPr lang="en-US" dirty="0"/>
          </a:p>
          <a:p>
            <a:pPr marL="0" indent="0">
              <a:buNone/>
            </a:pPr>
            <a:r>
              <a:rPr lang="en-US" dirty="0"/>
              <a:t>(a)   A current or former spouse or intimate partner of the victim,</a:t>
            </a:r>
          </a:p>
          <a:p>
            <a:pPr marL="0" indent="0">
              <a:buNone/>
            </a:pPr>
            <a:r>
              <a:rPr lang="en-US" dirty="0"/>
              <a:t>(b)   A person with whom the victim shares a child in common,</a:t>
            </a:r>
          </a:p>
          <a:p>
            <a:pPr marL="0" indent="0">
              <a:buNone/>
            </a:pPr>
            <a:r>
              <a:rPr lang="en-US" dirty="0"/>
              <a:t>(c)   A person who is cohabitating with, or has cohabitated with, </a:t>
            </a:r>
            <a:br>
              <a:rPr lang="en-US" dirty="0"/>
            </a:br>
            <a:r>
              <a:rPr lang="en-US" dirty="0"/>
              <a:t>       the victim as a spouse or intimate partner,</a:t>
            </a:r>
          </a:p>
          <a:p>
            <a:pPr marL="0" indent="0">
              <a:buNone/>
            </a:pPr>
            <a:r>
              <a:rPr lang="en-US" dirty="0"/>
              <a:t>(d)   A person similarly situated to a spouse of the victim under </a:t>
            </a:r>
            <a:br>
              <a:rPr lang="en-US" dirty="0"/>
            </a:br>
            <a:r>
              <a:rPr lang="en-US" dirty="0"/>
              <a:t>       the domestic/family violence laws of the jurisdiction</a:t>
            </a:r>
          </a:p>
          <a:p>
            <a:pPr marL="0" indent="0">
              <a:buNone/>
            </a:pPr>
            <a:r>
              <a:rPr lang="en-US" dirty="0"/>
              <a:t>(e)   Any other person against an adult or youth victim who is </a:t>
            </a:r>
            <a:br>
              <a:rPr lang="en-US" dirty="0"/>
            </a:br>
            <a:r>
              <a:rPr lang="en-US" dirty="0"/>
              <a:t>       protected from that person’s acts under the domestic/family </a:t>
            </a:r>
            <a:br>
              <a:rPr lang="en-US" dirty="0"/>
            </a:br>
            <a:r>
              <a:rPr lang="en-US" dirty="0"/>
              <a:t>       violence laws of the jurisdiction. </a:t>
            </a:r>
          </a:p>
        </p:txBody>
      </p:sp>
      <p:sp>
        <p:nvSpPr>
          <p:cNvPr id="4" name="Slide Number Placeholder 3"/>
          <p:cNvSpPr>
            <a:spLocks noGrp="1"/>
          </p:cNvSpPr>
          <p:nvPr>
            <p:ph type="sldNum" sz="quarter" idx="12"/>
          </p:nvPr>
        </p:nvSpPr>
        <p:spPr>
          <a:xfrm>
            <a:off x="4349750" y="6400800"/>
            <a:ext cx="444500" cy="365125"/>
          </a:xfrm>
        </p:spPr>
        <p:txBody>
          <a:bodyPr/>
          <a:lstStyle/>
          <a:p>
            <a:fld id="{26C911BA-8585-8B4E-858B-31FEB0C2E633}"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1285526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Conduct</a:t>
            </a:r>
            <a:br>
              <a:rPr lang="en-US" dirty="0"/>
            </a:br>
            <a:r>
              <a:rPr lang="en-US" sz="2400" dirty="0"/>
              <a:t>Stalking Defined</a:t>
            </a:r>
          </a:p>
        </p:txBody>
      </p:sp>
      <p:sp>
        <p:nvSpPr>
          <p:cNvPr id="3" name="Content Placeholder 2"/>
          <p:cNvSpPr>
            <a:spLocks noGrp="1"/>
          </p:cNvSpPr>
          <p:nvPr>
            <p:ph idx="1"/>
          </p:nvPr>
        </p:nvSpPr>
        <p:spPr/>
        <p:txBody>
          <a:bodyPr>
            <a:noAutofit/>
          </a:bodyPr>
          <a:lstStyle/>
          <a:p>
            <a:pPr marL="0" indent="0">
              <a:buNone/>
            </a:pPr>
            <a:r>
              <a:rPr lang="en-US" sz="1300" dirty="0"/>
              <a:t>Stalking is conduct on the basis of sex that consists of engaging in a course of conduct directed at a specific person that would cause a reasonable person to: (A) fear for the person’s safety or the safety of others; or (B) suffer substantial emotional distress.</a:t>
            </a:r>
            <a:br>
              <a:rPr lang="en-US" sz="1300" dirty="0"/>
            </a:br>
            <a:endParaRPr lang="en-US" sz="1300" dirty="0"/>
          </a:p>
          <a:p>
            <a:pPr marL="0" indent="0">
              <a:buNone/>
            </a:pPr>
            <a:r>
              <a:rPr lang="en-US" sz="1300" dirty="0"/>
              <a:t>For purposes of the definition of Stalking under this Policy:</a:t>
            </a:r>
            <a:br>
              <a:rPr lang="en-US" sz="1300" dirty="0"/>
            </a:br>
            <a:endParaRPr lang="en-US" sz="1300" dirty="0"/>
          </a:p>
          <a:p>
            <a:pPr lvl="0"/>
            <a:r>
              <a:rPr lang="en-US" sz="1300" dirty="0"/>
              <a:t>A “course of conduct” means two or more acts, including, but not limited to, acts in which the stalker directly, indirectly, or through third parties, by any action, method, device, or means, follows, monitors, observes, surveils, threatens, or communicates to or about a person, or interferes with a person’s property.</a:t>
            </a:r>
          </a:p>
          <a:p>
            <a:pPr marL="0" indent="0">
              <a:buNone/>
            </a:pPr>
            <a:r>
              <a:rPr lang="en-US" sz="1300" dirty="0"/>
              <a:t> </a:t>
            </a:r>
          </a:p>
          <a:p>
            <a:pPr lvl="0"/>
            <a:r>
              <a:rPr lang="en-US" sz="1300" dirty="0"/>
              <a:t>A “reasonable person” means a reasonable person under similar circumstances and with similar identities to the victim.</a:t>
            </a:r>
          </a:p>
          <a:p>
            <a:pPr marL="0" indent="0">
              <a:buNone/>
            </a:pPr>
            <a:r>
              <a:rPr lang="en-US" sz="1300" dirty="0"/>
              <a:t> </a:t>
            </a:r>
          </a:p>
          <a:p>
            <a:pPr lvl="0"/>
            <a:r>
              <a:rPr lang="en-US" sz="1300" dirty="0"/>
              <a:t>“Substantial emotional distress” means significant mental suffering or anguish that may, but does not necessarily, require medical or other professional treatment or counseling. </a:t>
            </a:r>
          </a:p>
          <a:p>
            <a:pPr lvl="0"/>
            <a:endParaRPr lang="en-US" sz="1300" dirty="0"/>
          </a:p>
          <a:p>
            <a:pPr marL="0" indent="0">
              <a:buNone/>
            </a:pPr>
            <a:r>
              <a:rPr lang="en-US" sz="1300" dirty="0"/>
              <a:t>Example:  John and Jane date for 6 months then break up. John waits outside of Jane’s classes to convince her to get back together with him, he follows her to the cafeteria and the library often, follows her to the parking garage, and comments that she will be sorry she broke up with him.</a:t>
            </a:r>
          </a:p>
          <a:p>
            <a:pPr marL="0" lvl="0" indent="0">
              <a:buNone/>
            </a:pPr>
            <a:endParaRPr lang="en-US" sz="1600" dirty="0"/>
          </a:p>
        </p:txBody>
      </p:sp>
      <p:sp>
        <p:nvSpPr>
          <p:cNvPr id="4" name="Slide Number Placeholder 3"/>
          <p:cNvSpPr>
            <a:spLocks noGrp="1"/>
          </p:cNvSpPr>
          <p:nvPr>
            <p:ph type="sldNum" sz="quarter" idx="12"/>
          </p:nvPr>
        </p:nvSpPr>
        <p:spPr>
          <a:xfrm>
            <a:off x="4394200" y="6356350"/>
            <a:ext cx="355600" cy="365125"/>
          </a:xfrm>
        </p:spPr>
        <p:txBody>
          <a:bodyPr/>
          <a:lstStyle/>
          <a:p>
            <a:fld id="{26C911BA-8585-8B4E-858B-31FEB0C2E633}"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12577674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Options Under the </a:t>
            </a:r>
            <a:br>
              <a:rPr lang="en-US" dirty="0"/>
            </a:br>
            <a:r>
              <a:rPr lang="en-US" dirty="0"/>
              <a:t>New Procedures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Supportive measures without filing a formal complaint;</a:t>
            </a:r>
            <a:br>
              <a:rPr lang="en-US" dirty="0"/>
            </a:br>
            <a:endParaRPr lang="en-US" dirty="0"/>
          </a:p>
          <a:p>
            <a:pPr marL="514350" indent="-514350">
              <a:buFont typeface="+mj-lt"/>
              <a:buAutoNum type="arabicPeriod"/>
            </a:pPr>
            <a:r>
              <a:rPr lang="en-US" dirty="0"/>
              <a:t>Formal investigation process once a formal complaint is filed (requires a live hearing process with cross-examination by advisors); or </a:t>
            </a:r>
          </a:p>
          <a:p>
            <a:pPr marL="514350" indent="-514350">
              <a:buFont typeface="+mj-lt"/>
              <a:buAutoNum type="arabicPeriod"/>
            </a:pPr>
            <a:endParaRPr lang="en-US" dirty="0"/>
          </a:p>
          <a:p>
            <a:pPr marL="514350" indent="-514350">
              <a:buFont typeface="+mj-lt"/>
              <a:buAutoNum type="arabicPeriod"/>
            </a:pPr>
            <a:r>
              <a:rPr lang="en-US" dirty="0"/>
              <a:t>Informal resolution process once formal complaint is filed</a:t>
            </a:r>
          </a:p>
        </p:txBody>
      </p:sp>
      <p:sp>
        <p:nvSpPr>
          <p:cNvPr id="4" name="Slide Number Placeholder 3"/>
          <p:cNvSpPr>
            <a:spLocks noGrp="1"/>
          </p:cNvSpPr>
          <p:nvPr>
            <p:ph type="sldNum" sz="quarter" idx="12"/>
          </p:nvPr>
        </p:nvSpPr>
        <p:spPr>
          <a:xfrm>
            <a:off x="4400550" y="6356350"/>
            <a:ext cx="342900" cy="365125"/>
          </a:xfrm>
        </p:spPr>
        <p:txBody>
          <a:bodyPr/>
          <a:lstStyle/>
          <a:p>
            <a:fld id="{26C911BA-8585-8B4E-858B-31FEB0C2E633}"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3961825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Policy</a:t>
            </a:r>
            <a:br>
              <a:rPr lang="en-US" dirty="0"/>
            </a:br>
            <a:r>
              <a:rPr lang="en-US" sz="2400" dirty="0"/>
              <a:t>The Threshold Requirements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This Policy applies to the Prohibited Conduct (defined above) that meets the following threshold requirements:</a:t>
            </a:r>
            <a:br>
              <a:rPr lang="en-US" dirty="0"/>
            </a:br>
            <a:endParaRPr lang="en-US" dirty="0"/>
          </a:p>
          <a:p>
            <a:pPr marL="514350" indent="-514350">
              <a:buFont typeface="+mj-lt"/>
              <a:buAutoNum type="arabicPeriod"/>
            </a:pPr>
            <a:r>
              <a:rPr lang="en-US" dirty="0"/>
              <a:t>Occurs in the United States;</a:t>
            </a:r>
          </a:p>
          <a:p>
            <a:pPr marL="514350" indent="-514350">
              <a:buFont typeface="+mj-lt"/>
              <a:buAutoNum type="arabicPeriod"/>
            </a:pPr>
            <a:r>
              <a:rPr lang="en-US" dirty="0"/>
              <a:t>Takes place within a Sinclair educational programs or activity; </a:t>
            </a:r>
            <a:r>
              <a:rPr lang="en-US" u="sng" dirty="0"/>
              <a:t>and</a:t>
            </a:r>
          </a:p>
          <a:p>
            <a:pPr marL="514350" indent="-514350">
              <a:buFont typeface="+mj-lt"/>
              <a:buAutoNum type="arabicPeriod"/>
            </a:pPr>
            <a:r>
              <a:rPr lang="en-US" dirty="0"/>
              <a:t>Complainant must be participating in a Sinclair program or activity when the formal complaint is filed. </a:t>
            </a:r>
          </a:p>
          <a:p>
            <a:pPr marL="0" indent="0">
              <a:buNone/>
            </a:pPr>
            <a:endParaRPr lang="en-US" dirty="0"/>
          </a:p>
          <a:p>
            <a:pPr marL="0" indent="0">
              <a:buNone/>
            </a:pPr>
            <a:r>
              <a:rPr lang="en-US" dirty="0"/>
              <a:t>The College’s “educational programs or activities” include locations, events, or circumstances over which the College exercises substantial control over both the </a:t>
            </a:r>
            <a:r>
              <a:rPr lang="en-US" dirty="0">
                <a:solidFill>
                  <a:srgbClr val="C00000"/>
                </a:solidFill>
              </a:rPr>
              <a:t>responding party </a:t>
            </a:r>
            <a:r>
              <a:rPr lang="en-US" dirty="0"/>
              <a:t>and </a:t>
            </a:r>
            <a:r>
              <a:rPr lang="en-US" dirty="0">
                <a:solidFill>
                  <a:srgbClr val="C00000"/>
                </a:solidFill>
              </a:rPr>
              <a:t>the context </a:t>
            </a:r>
            <a:r>
              <a:rPr lang="en-US" dirty="0"/>
              <a:t>in which the prohibited conduct occurred.  </a:t>
            </a:r>
          </a:p>
        </p:txBody>
      </p:sp>
      <p:sp>
        <p:nvSpPr>
          <p:cNvPr id="4" name="Slide Number Placeholder 3"/>
          <p:cNvSpPr>
            <a:spLocks noGrp="1"/>
          </p:cNvSpPr>
          <p:nvPr>
            <p:ph type="sldNum" sz="quarter" idx="12"/>
          </p:nvPr>
        </p:nvSpPr>
        <p:spPr>
          <a:xfrm>
            <a:off x="4381500" y="6492875"/>
            <a:ext cx="381000" cy="365125"/>
          </a:xfrm>
        </p:spPr>
        <p:txBody>
          <a:bodyPr/>
          <a:lstStyle/>
          <a:p>
            <a:fld id="{26C911BA-8585-8B4E-858B-31FEB0C2E633}"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9389555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sz="2400" dirty="0"/>
              <a:t>Summary of Requirements (One Plus Three)</a:t>
            </a:r>
          </a:p>
        </p:txBody>
      </p:sp>
      <p:sp>
        <p:nvSpPr>
          <p:cNvPr id="3" name="Content Placeholder 2"/>
          <p:cNvSpPr>
            <a:spLocks noGrp="1"/>
          </p:cNvSpPr>
          <p:nvPr>
            <p:ph idx="1"/>
          </p:nvPr>
        </p:nvSpPr>
        <p:spPr/>
        <p:txBody>
          <a:bodyPr>
            <a:normAutofit lnSpcReduction="10000"/>
          </a:bodyPr>
          <a:lstStyle/>
          <a:p>
            <a:r>
              <a:rPr lang="en-US" sz="1800" dirty="0"/>
              <a:t>Must meet </a:t>
            </a:r>
            <a:r>
              <a:rPr lang="en-US" sz="1800" u="sng" dirty="0"/>
              <a:t>one</a:t>
            </a:r>
            <a:r>
              <a:rPr lang="en-US" sz="1800" dirty="0"/>
              <a:t> of the definitions of prohibited conduct:</a:t>
            </a:r>
            <a:br>
              <a:rPr lang="en-US" sz="1800" dirty="0"/>
            </a:br>
            <a:endParaRPr lang="en-US" sz="1800" dirty="0"/>
          </a:p>
          <a:p>
            <a:pPr marL="1314450" lvl="2" indent="-514350">
              <a:buFont typeface="+mj-lt"/>
              <a:buAutoNum type="arabicPeriod"/>
            </a:pPr>
            <a:r>
              <a:rPr lang="en-US" sz="1800" dirty="0"/>
              <a:t>Quid Pro Quo Sexual Harassment;</a:t>
            </a:r>
          </a:p>
          <a:p>
            <a:pPr marL="1314450" lvl="2" indent="-514350">
              <a:buFont typeface="+mj-lt"/>
              <a:buAutoNum type="arabicPeriod"/>
            </a:pPr>
            <a:r>
              <a:rPr lang="en-US" sz="1800" dirty="0"/>
              <a:t>Unwelcomed Conduct Sexual Harassment;</a:t>
            </a:r>
          </a:p>
          <a:p>
            <a:pPr marL="1314450" lvl="2" indent="-514350">
              <a:buFont typeface="+mj-lt"/>
              <a:buAutoNum type="arabicPeriod"/>
            </a:pPr>
            <a:r>
              <a:rPr lang="en-US" sz="1800" dirty="0"/>
              <a:t>Sexual Assault;</a:t>
            </a:r>
          </a:p>
          <a:p>
            <a:pPr marL="1314450" lvl="2" indent="-514350">
              <a:buFont typeface="+mj-lt"/>
              <a:buAutoNum type="arabicPeriod"/>
            </a:pPr>
            <a:r>
              <a:rPr lang="en-US" sz="1800" dirty="0"/>
              <a:t>Dating Violence;</a:t>
            </a:r>
          </a:p>
          <a:p>
            <a:pPr marL="1314450" lvl="2" indent="-514350">
              <a:buFont typeface="+mj-lt"/>
              <a:buAutoNum type="arabicPeriod"/>
            </a:pPr>
            <a:r>
              <a:rPr lang="en-US" sz="1800" dirty="0"/>
              <a:t>Domestic Violence; </a:t>
            </a:r>
            <a:r>
              <a:rPr lang="en-US" sz="1800" b="1" dirty="0">
                <a:solidFill>
                  <a:srgbClr val="FF0000"/>
                </a:solidFill>
              </a:rPr>
              <a:t>OR</a:t>
            </a:r>
            <a:r>
              <a:rPr lang="en-US" sz="1800" dirty="0">
                <a:solidFill>
                  <a:srgbClr val="FF0000"/>
                </a:solidFill>
              </a:rPr>
              <a:t> </a:t>
            </a:r>
            <a:endParaRPr lang="en-US" sz="1800" dirty="0"/>
          </a:p>
          <a:p>
            <a:pPr marL="1314450" lvl="2" indent="-514350">
              <a:buFont typeface="+mj-lt"/>
              <a:buAutoNum type="arabicPeriod"/>
            </a:pPr>
            <a:r>
              <a:rPr lang="en-US" sz="1800" dirty="0"/>
              <a:t>Stalking</a:t>
            </a:r>
            <a:br>
              <a:rPr lang="en-US" sz="1800" dirty="0"/>
            </a:br>
            <a:endParaRPr lang="en-US" sz="1800" dirty="0"/>
          </a:p>
          <a:p>
            <a:r>
              <a:rPr lang="en-US" sz="1800" dirty="0"/>
              <a:t>Must meet </a:t>
            </a:r>
            <a:r>
              <a:rPr lang="en-US" sz="1800" u="sng" dirty="0"/>
              <a:t>all three</a:t>
            </a:r>
            <a:r>
              <a:rPr lang="en-US" sz="1800" dirty="0"/>
              <a:t> of the threshold requirements:</a:t>
            </a:r>
          </a:p>
          <a:p>
            <a:pPr marL="1314450" lvl="2" indent="-514350">
              <a:buFont typeface="+mj-lt"/>
              <a:buAutoNum type="arabicPeriod"/>
            </a:pPr>
            <a:r>
              <a:rPr lang="en-US" sz="1800" dirty="0"/>
              <a:t>Conduct must occur in the United States;</a:t>
            </a:r>
          </a:p>
          <a:p>
            <a:pPr marL="1314450" lvl="2" indent="-514350">
              <a:buFont typeface="+mj-lt"/>
              <a:buAutoNum type="arabicPeriod"/>
            </a:pPr>
            <a:r>
              <a:rPr lang="en-US" sz="1800" dirty="0"/>
              <a:t>Conduct must occur in a Sinclair program or activity; </a:t>
            </a:r>
            <a:r>
              <a:rPr lang="en-US" sz="1800" b="1" dirty="0">
                <a:solidFill>
                  <a:srgbClr val="FF0000"/>
                </a:solidFill>
              </a:rPr>
              <a:t>AND</a:t>
            </a:r>
            <a:r>
              <a:rPr lang="en-US" sz="1800" dirty="0"/>
              <a:t> </a:t>
            </a:r>
            <a:endParaRPr lang="en-US" dirty="0"/>
          </a:p>
          <a:p>
            <a:pPr marL="1314450" lvl="2" indent="-514350">
              <a:buFont typeface="+mj-lt"/>
              <a:buAutoNum type="arabicPeriod"/>
            </a:pPr>
            <a:r>
              <a:rPr lang="en-US" sz="1800" dirty="0"/>
              <a:t>Complainant must be participating in a Sinclair program or activity when the formal complaint is filed.</a:t>
            </a:r>
          </a:p>
        </p:txBody>
      </p:sp>
      <p:sp>
        <p:nvSpPr>
          <p:cNvPr id="4" name="Slide Number Placeholder 3"/>
          <p:cNvSpPr>
            <a:spLocks noGrp="1"/>
          </p:cNvSpPr>
          <p:nvPr>
            <p:ph type="sldNum" sz="quarter" idx="12"/>
          </p:nvPr>
        </p:nvSpPr>
        <p:spPr>
          <a:xfrm>
            <a:off x="4381500" y="6492875"/>
            <a:ext cx="381000" cy="365125"/>
          </a:xfrm>
        </p:spPr>
        <p:txBody>
          <a:bodyPr/>
          <a:lstStyle/>
          <a:p>
            <a:fld id="{26C911BA-8585-8B4E-858B-31FEB0C2E633}"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1630105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2. Reporting a Violation</a:t>
            </a:r>
          </a:p>
        </p:txBody>
      </p:sp>
      <p:sp>
        <p:nvSpPr>
          <p:cNvPr id="3" name="Content Placeholder 2"/>
          <p:cNvSpPr>
            <a:spLocks noGrp="1"/>
          </p:cNvSpPr>
          <p:nvPr>
            <p:ph idx="1"/>
          </p:nvPr>
        </p:nvSpPr>
        <p:spPr>
          <a:xfrm>
            <a:off x="558800" y="2032001"/>
            <a:ext cx="8229600" cy="4324042"/>
          </a:xfrm>
        </p:spPr>
        <p:txBody>
          <a:bodyPr>
            <a:normAutofit/>
          </a:bodyPr>
          <a:lstStyle/>
          <a:p>
            <a:pPr marL="914400" lvl="1" indent="-514350">
              <a:buFont typeface="Wingdings" panose="05000000000000000000" pitchFamily="2" charset="2"/>
              <a:buChar char="§"/>
            </a:pPr>
            <a:r>
              <a:rPr lang="en-US" sz="2400" dirty="0"/>
              <a:t>Ways to Report a Title IX Incident</a:t>
            </a:r>
            <a:br>
              <a:rPr lang="en-US" sz="2400" dirty="0"/>
            </a:br>
            <a:endParaRPr lang="en-US" sz="2400" dirty="0"/>
          </a:p>
          <a:p>
            <a:pPr marL="914400" lvl="1" indent="-514350">
              <a:buFont typeface="Wingdings" panose="05000000000000000000" pitchFamily="2" charset="2"/>
              <a:buChar char="§"/>
            </a:pPr>
            <a:r>
              <a:rPr lang="en-US" sz="2400" dirty="0"/>
              <a:t>Contacting the Title IX Coordinator</a:t>
            </a:r>
            <a:br>
              <a:rPr lang="en-US" sz="2400" dirty="0"/>
            </a:br>
            <a:endParaRPr lang="en-US" sz="2400" dirty="0"/>
          </a:p>
          <a:p>
            <a:pPr marL="914400" lvl="1" indent="-514350">
              <a:buFont typeface="Wingdings" panose="05000000000000000000" pitchFamily="2" charset="2"/>
              <a:buChar char="§"/>
            </a:pPr>
            <a:r>
              <a:rPr lang="en-US" sz="2400" dirty="0"/>
              <a:t>Duty to Report – within 5 days</a:t>
            </a:r>
            <a:br>
              <a:rPr lang="en-US" sz="2400" dirty="0"/>
            </a:br>
            <a:endParaRPr lang="en-US" sz="2400" dirty="0"/>
          </a:p>
        </p:txBody>
      </p:sp>
      <p:sp>
        <p:nvSpPr>
          <p:cNvPr id="4" name="Slide Number Placeholder 3"/>
          <p:cNvSpPr>
            <a:spLocks noGrp="1"/>
          </p:cNvSpPr>
          <p:nvPr>
            <p:ph type="sldNum" sz="quarter" idx="12"/>
          </p:nvPr>
        </p:nvSpPr>
        <p:spPr>
          <a:xfrm>
            <a:off x="4470400" y="6538912"/>
            <a:ext cx="406400" cy="365125"/>
          </a:xfrm>
        </p:spPr>
        <p:txBody>
          <a:bodyPr/>
          <a:lstStyle/>
          <a:p>
            <a:fld id="{26C911BA-8585-8B4E-858B-31FEB0C2E633}"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919997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Ways to Report a </a:t>
            </a:r>
            <a:br>
              <a:rPr lang="en-US" sz="4000" dirty="0"/>
            </a:br>
            <a:r>
              <a:rPr lang="en-US" sz="4000" dirty="0"/>
              <a:t>Title IX Violation</a:t>
            </a:r>
          </a:p>
        </p:txBody>
      </p:sp>
      <p:sp>
        <p:nvSpPr>
          <p:cNvPr id="3" name="Content Placeholder 2"/>
          <p:cNvSpPr>
            <a:spLocks noGrp="1"/>
          </p:cNvSpPr>
          <p:nvPr>
            <p:ph idx="1"/>
          </p:nvPr>
        </p:nvSpPr>
        <p:spPr/>
        <p:txBody>
          <a:bodyPr>
            <a:normAutofit/>
          </a:bodyPr>
          <a:lstStyle/>
          <a:p>
            <a:pPr marL="400050" lvl="1" indent="0">
              <a:buNone/>
            </a:pPr>
            <a:endParaRPr lang="en-US" sz="2400" dirty="0"/>
          </a:p>
          <a:p>
            <a:pPr marL="914400" lvl="1" indent="-514350">
              <a:buFont typeface="Wingdings" panose="05000000000000000000" pitchFamily="2" charset="2"/>
              <a:buChar char="§"/>
            </a:pPr>
            <a:r>
              <a:rPr lang="en-US" sz="2400" dirty="0"/>
              <a:t>Email</a:t>
            </a:r>
          </a:p>
          <a:p>
            <a:pPr marL="914400" lvl="1" indent="-514350">
              <a:buFont typeface="Wingdings" panose="05000000000000000000" pitchFamily="2" charset="2"/>
              <a:buChar char="§"/>
            </a:pPr>
            <a:r>
              <a:rPr lang="en-US" sz="2400" dirty="0"/>
              <a:t>Phone </a:t>
            </a:r>
          </a:p>
          <a:p>
            <a:pPr marL="914400" lvl="1" indent="-514350">
              <a:buFont typeface="Wingdings" panose="05000000000000000000" pitchFamily="2" charset="2"/>
              <a:buChar char="§"/>
            </a:pPr>
            <a:r>
              <a:rPr lang="en-US" sz="2400" dirty="0"/>
              <a:t>US Mail</a:t>
            </a:r>
          </a:p>
          <a:p>
            <a:pPr marL="914400" lvl="1" indent="-514350">
              <a:buFont typeface="Wingdings" panose="05000000000000000000" pitchFamily="2" charset="2"/>
              <a:buChar char="§"/>
            </a:pPr>
            <a:r>
              <a:rPr lang="en-US" sz="2400" dirty="0"/>
              <a:t>Fax</a:t>
            </a:r>
          </a:p>
          <a:p>
            <a:pPr marL="914400" lvl="1" indent="-514350">
              <a:buFont typeface="Wingdings" panose="05000000000000000000" pitchFamily="2" charset="2"/>
              <a:buChar char="§"/>
            </a:pPr>
            <a:r>
              <a:rPr lang="en-US" sz="2400" dirty="0"/>
              <a:t>In Person</a:t>
            </a:r>
          </a:p>
          <a:p>
            <a:pPr marL="914400" lvl="1" indent="-514350">
              <a:buFont typeface="Wingdings" panose="05000000000000000000" pitchFamily="2" charset="2"/>
              <a:buChar char="§"/>
            </a:pPr>
            <a:r>
              <a:rPr lang="en-US" sz="2400" dirty="0"/>
              <a:t>Online Form</a:t>
            </a:r>
          </a:p>
          <a:p>
            <a:pPr marL="400050" lvl="1" indent="0">
              <a:buNone/>
            </a:pPr>
            <a:br>
              <a:rPr lang="en-US" sz="2400" dirty="0"/>
            </a:br>
            <a:r>
              <a:rPr lang="en-US" sz="2400" b="1" dirty="0">
                <a:solidFill>
                  <a:srgbClr val="C00000"/>
                </a:solidFill>
              </a:rPr>
              <a:t>Anytime 24 hours per day!</a:t>
            </a:r>
          </a:p>
        </p:txBody>
      </p:sp>
      <p:sp>
        <p:nvSpPr>
          <p:cNvPr id="4" name="Slide Number Placeholder 3"/>
          <p:cNvSpPr>
            <a:spLocks noGrp="1"/>
          </p:cNvSpPr>
          <p:nvPr>
            <p:ph type="sldNum" sz="quarter" idx="12"/>
          </p:nvPr>
        </p:nvSpPr>
        <p:spPr>
          <a:xfrm>
            <a:off x="4400550" y="6356350"/>
            <a:ext cx="342900" cy="365125"/>
          </a:xfrm>
        </p:spPr>
        <p:txBody>
          <a:bodyPr/>
          <a:lstStyle/>
          <a:p>
            <a:fld id="{26C911BA-8585-8B4E-858B-31FEB0C2E633}"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3448040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900" dirty="0"/>
              <a:t>Overview of Title IX</a:t>
            </a:r>
          </a:p>
          <a:p>
            <a:pPr marL="914400" lvl="1" indent="-514350">
              <a:buFont typeface="Wingdings" panose="05000000000000000000" pitchFamily="2" charset="2"/>
              <a:buChar char="§"/>
            </a:pPr>
            <a:r>
              <a:rPr lang="en-US" sz="900" dirty="0"/>
              <a:t>The Law</a:t>
            </a:r>
          </a:p>
          <a:p>
            <a:pPr marL="914400" lvl="1" indent="-514350">
              <a:buFont typeface="Wingdings" panose="05000000000000000000" pitchFamily="2" charset="2"/>
              <a:buChar char="§"/>
            </a:pPr>
            <a:r>
              <a:rPr lang="en-US" sz="900" dirty="0"/>
              <a:t>Major Changes in the New Title IX Regulations</a:t>
            </a:r>
          </a:p>
          <a:p>
            <a:pPr marL="914400" lvl="1" indent="-514350">
              <a:buFont typeface="Wingdings" panose="05000000000000000000" pitchFamily="2" charset="2"/>
              <a:buChar char="§"/>
            </a:pPr>
            <a:r>
              <a:rPr lang="en-US" sz="900" dirty="0"/>
              <a:t>Prohibited Conduct Defined and Examples</a:t>
            </a:r>
          </a:p>
          <a:p>
            <a:pPr marL="914400" lvl="1" indent="-514350">
              <a:buFont typeface="Wingdings" panose="05000000000000000000" pitchFamily="2" charset="2"/>
              <a:buChar char="§"/>
            </a:pPr>
            <a:r>
              <a:rPr lang="en-US" sz="900" dirty="0"/>
              <a:t>Scope of Policy</a:t>
            </a:r>
            <a:br>
              <a:rPr lang="en-US" sz="900" dirty="0"/>
            </a:br>
            <a:endParaRPr lang="en-US" sz="900" dirty="0"/>
          </a:p>
          <a:p>
            <a:pPr marL="514350" indent="-514350">
              <a:buFont typeface="+mj-lt"/>
              <a:buAutoNum type="arabicPeriod"/>
            </a:pPr>
            <a:r>
              <a:rPr lang="en-US" sz="900" dirty="0"/>
              <a:t>Reporting a Violation</a:t>
            </a:r>
          </a:p>
          <a:p>
            <a:pPr marL="914400" lvl="1" indent="-514350">
              <a:buFont typeface="Wingdings" panose="05000000000000000000" pitchFamily="2" charset="2"/>
              <a:buChar char="§"/>
            </a:pPr>
            <a:r>
              <a:rPr lang="en-US" sz="900" dirty="0"/>
              <a:t>Ways to Report a Title IX Incident</a:t>
            </a:r>
          </a:p>
          <a:p>
            <a:pPr marL="914400" lvl="1" indent="-514350">
              <a:buFont typeface="Wingdings" panose="05000000000000000000" pitchFamily="2" charset="2"/>
              <a:buChar char="§"/>
            </a:pPr>
            <a:r>
              <a:rPr lang="en-US" sz="900" dirty="0"/>
              <a:t>Contacting the Title IX Coordinator</a:t>
            </a:r>
          </a:p>
          <a:p>
            <a:pPr marL="914400" lvl="1" indent="-514350">
              <a:buFont typeface="Wingdings" panose="05000000000000000000" pitchFamily="2" charset="2"/>
              <a:buChar char="§"/>
            </a:pPr>
            <a:r>
              <a:rPr lang="en-US" sz="900" dirty="0"/>
              <a:t>Duty to Report – within 5 days</a:t>
            </a:r>
          </a:p>
          <a:p>
            <a:pPr marL="400050" lvl="1" indent="0">
              <a:buNone/>
            </a:pPr>
            <a:endParaRPr lang="en-US" sz="900" dirty="0"/>
          </a:p>
          <a:p>
            <a:pPr marL="514350" indent="-514350">
              <a:buFont typeface="+mj-lt"/>
              <a:buAutoNum type="arabicPeriod"/>
            </a:pPr>
            <a:r>
              <a:rPr lang="en-US" sz="900" dirty="0"/>
              <a:t>New Procedures and their Three Options</a:t>
            </a:r>
          </a:p>
          <a:p>
            <a:pPr marL="914400" lvl="1" indent="-514350">
              <a:buFont typeface="Wingdings" panose="05000000000000000000" pitchFamily="2" charset="2"/>
              <a:buChar char="§"/>
            </a:pPr>
            <a:r>
              <a:rPr lang="en-US" sz="900" dirty="0"/>
              <a:t>Supportive Measure Only – No Formal Complaint Filed by Complainant </a:t>
            </a:r>
          </a:p>
          <a:p>
            <a:pPr marL="914400" lvl="1" indent="-514350">
              <a:buFont typeface="Wingdings" panose="05000000000000000000" pitchFamily="2" charset="2"/>
              <a:buChar char="§"/>
            </a:pPr>
            <a:r>
              <a:rPr lang="en-US" sz="900" dirty="0"/>
              <a:t>Formal Investigation Process </a:t>
            </a:r>
          </a:p>
          <a:p>
            <a:pPr marL="914400" lvl="1" indent="-514350">
              <a:buFont typeface="Wingdings" panose="05000000000000000000" pitchFamily="2" charset="2"/>
              <a:buChar char="§"/>
            </a:pPr>
            <a:r>
              <a:rPr lang="en-US" sz="900" dirty="0"/>
              <a:t>Informal Resolution Process</a:t>
            </a:r>
            <a:br>
              <a:rPr lang="en-US" sz="900" dirty="0"/>
            </a:br>
            <a:endParaRPr lang="en-US" sz="900" dirty="0"/>
          </a:p>
          <a:p>
            <a:pPr marL="514350" indent="-514350">
              <a:buFont typeface="+mj-lt"/>
              <a:buAutoNum type="arabicPeriod"/>
            </a:pPr>
            <a:r>
              <a:rPr lang="en-US" sz="900" dirty="0"/>
              <a:t>Other Topics</a:t>
            </a:r>
          </a:p>
          <a:p>
            <a:pPr marL="914400" lvl="1" indent="-514350">
              <a:buFont typeface="Wingdings" panose="05000000000000000000" pitchFamily="2" charset="2"/>
              <a:buChar char="§"/>
            </a:pPr>
            <a:r>
              <a:rPr lang="en-US" sz="900" dirty="0"/>
              <a:t>Consent Defined</a:t>
            </a:r>
          </a:p>
          <a:p>
            <a:pPr marL="914400" lvl="1" indent="-514350">
              <a:buFont typeface="Wingdings" panose="05000000000000000000" pitchFamily="2" charset="2"/>
              <a:buChar char="§"/>
            </a:pPr>
            <a:r>
              <a:rPr lang="en-US" sz="900" dirty="0"/>
              <a:t>Confidentiality</a:t>
            </a:r>
          </a:p>
          <a:p>
            <a:pPr marL="914400" lvl="1" indent="-514350">
              <a:buFont typeface="Wingdings" panose="05000000000000000000" pitchFamily="2" charset="2"/>
              <a:buChar char="§"/>
            </a:pPr>
            <a:r>
              <a:rPr lang="en-US" sz="900" dirty="0"/>
              <a:t>Sex Discrimination</a:t>
            </a:r>
          </a:p>
          <a:p>
            <a:pPr marL="914400" lvl="1" indent="-514350">
              <a:buFont typeface="Wingdings" panose="05000000000000000000" pitchFamily="2" charset="2"/>
              <a:buChar char="§"/>
            </a:pPr>
            <a:r>
              <a:rPr lang="en-US" sz="900" dirty="0"/>
              <a:t>Retaliation</a:t>
            </a:r>
          </a:p>
          <a:p>
            <a:pPr marL="914400" lvl="1" indent="-514350">
              <a:buFont typeface="Wingdings" panose="05000000000000000000" pitchFamily="2" charset="2"/>
              <a:buChar char="§"/>
            </a:pPr>
            <a:r>
              <a:rPr lang="en-US" sz="900" dirty="0"/>
              <a:t>False Claim</a:t>
            </a:r>
          </a:p>
          <a:p>
            <a:pPr marL="914400" lvl="1" indent="-514350">
              <a:buFont typeface="Wingdings" panose="05000000000000000000" pitchFamily="2" charset="2"/>
              <a:buChar char="§"/>
            </a:pPr>
            <a:r>
              <a:rPr lang="en-US" sz="900" dirty="0"/>
              <a:t>Pregnancy</a:t>
            </a:r>
          </a:p>
          <a:p>
            <a:pPr marL="914400" lvl="1" indent="-514350">
              <a:buFont typeface="Wingdings" panose="05000000000000000000" pitchFamily="2" charset="2"/>
              <a:buChar char="§"/>
            </a:pPr>
            <a:r>
              <a:rPr lang="en-US" sz="900" dirty="0"/>
              <a:t>Bystander Intervention</a:t>
            </a:r>
          </a:p>
          <a:p>
            <a:pPr marL="914400" lvl="1" indent="-514350">
              <a:buFont typeface="Wingdings" panose="05000000000000000000" pitchFamily="2" charset="2"/>
              <a:buChar char="§"/>
            </a:pPr>
            <a:r>
              <a:rPr lang="en-US" sz="900" dirty="0"/>
              <a:t>Other Sinclair Policies Governing Harassment</a:t>
            </a:r>
            <a:br>
              <a:rPr lang="en-US" sz="900" dirty="0"/>
            </a:br>
            <a:br>
              <a:rPr lang="en-US" sz="900" dirty="0"/>
            </a:br>
            <a:endParaRPr lang="en-US" sz="900" dirty="0"/>
          </a:p>
        </p:txBody>
      </p:sp>
      <p:sp>
        <p:nvSpPr>
          <p:cNvPr id="4" name="Slide Number Placeholder 3"/>
          <p:cNvSpPr>
            <a:spLocks noGrp="1"/>
          </p:cNvSpPr>
          <p:nvPr>
            <p:ph type="sldNum" sz="quarter" idx="12"/>
          </p:nvPr>
        </p:nvSpPr>
        <p:spPr>
          <a:xfrm>
            <a:off x="4476750" y="6448425"/>
            <a:ext cx="190500" cy="365125"/>
          </a:xfrm>
        </p:spPr>
        <p:txBody>
          <a:bodyPr/>
          <a:lstStyle/>
          <a:p>
            <a:fld id="{26C911BA-8585-8B4E-858B-31FEB0C2E633}"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427057762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Notify:</a:t>
            </a:r>
          </a:p>
        </p:txBody>
      </p:sp>
      <p:sp>
        <p:nvSpPr>
          <p:cNvPr id="3" name="Content Placeholder 2"/>
          <p:cNvSpPr>
            <a:spLocks noGrp="1"/>
          </p:cNvSpPr>
          <p:nvPr>
            <p:ph idx="1"/>
          </p:nvPr>
        </p:nvSpPr>
        <p:spPr/>
        <p:txBody>
          <a:bodyPr>
            <a:normAutofit fontScale="92500"/>
          </a:bodyPr>
          <a:lstStyle/>
          <a:p>
            <a:pPr marL="0" indent="0">
              <a:buNone/>
            </a:pPr>
            <a:r>
              <a:rPr lang="en-US" sz="2400" dirty="0"/>
              <a:t>Janet Jones, Title IX Coordinator</a:t>
            </a:r>
            <a:br>
              <a:rPr lang="en-US" sz="2400" dirty="0"/>
            </a:br>
            <a:r>
              <a:rPr lang="en-US" sz="2400" dirty="0"/>
              <a:t>Carol J. Glaser-Atkins, Deputy Title IX Coordinator</a:t>
            </a:r>
            <a:br>
              <a:rPr lang="en-US" sz="2400" dirty="0"/>
            </a:br>
            <a:br>
              <a:rPr lang="en-US" sz="2400" dirty="0"/>
            </a:br>
            <a:r>
              <a:rPr lang="en-US" sz="2400" dirty="0"/>
              <a:t>Sinclair Community College </a:t>
            </a:r>
            <a:br>
              <a:rPr lang="en-US" sz="2400" dirty="0"/>
            </a:br>
            <a:r>
              <a:rPr lang="en-US" sz="2400" dirty="0"/>
              <a:t>444 West Third Street</a:t>
            </a:r>
            <a:br>
              <a:rPr lang="en-US" sz="2400" dirty="0"/>
            </a:br>
            <a:r>
              <a:rPr lang="en-US" sz="2400" dirty="0"/>
              <a:t>Dayton, Ohio  45402</a:t>
            </a:r>
            <a:br>
              <a:rPr lang="en-US" sz="2400" dirty="0"/>
            </a:br>
            <a:r>
              <a:rPr lang="en-US" sz="2400" dirty="0"/>
              <a:t>Office Phone: 937-512-2961</a:t>
            </a:r>
          </a:p>
          <a:p>
            <a:pPr marL="0" indent="0">
              <a:buNone/>
            </a:pPr>
            <a:r>
              <a:rPr lang="en-US" sz="2400" dirty="0"/>
              <a:t>Office Fax:  937-512-2777</a:t>
            </a:r>
          </a:p>
          <a:p>
            <a:pPr marL="0" indent="0">
              <a:buNone/>
            </a:pPr>
            <a:r>
              <a:rPr lang="en-US" sz="2400" dirty="0"/>
              <a:t>Email:  </a:t>
            </a:r>
            <a:r>
              <a:rPr lang="en-US" sz="2400" u="sng" dirty="0">
                <a:hlinkClick r:id="rId2"/>
              </a:rPr>
              <a:t>TitleIX@sinclair.edu</a:t>
            </a:r>
            <a:br>
              <a:rPr lang="en-US" sz="2400" u="sng" dirty="0"/>
            </a:br>
            <a:endParaRPr lang="en-US" sz="2400" dirty="0"/>
          </a:p>
          <a:p>
            <a:pPr>
              <a:buClr>
                <a:srgbClr val="C00000"/>
              </a:buClr>
              <a:buFont typeface="Wingdings" panose="05000000000000000000" pitchFamily="2" charset="2"/>
              <a:buChar char="Ø"/>
            </a:pPr>
            <a:r>
              <a:rPr lang="en-US" sz="2400" dirty="0"/>
              <a:t>Or use the “Red Button” to submit an Online Report found at: </a:t>
            </a:r>
            <a:r>
              <a:rPr lang="en-US" sz="2400" dirty="0">
                <a:hlinkClick r:id="rId3"/>
              </a:rPr>
              <a:t>https://www.sinclair.edu/about/consumer-info/title-ix/</a:t>
            </a:r>
            <a:r>
              <a:rPr lang="en-US" sz="2400" dirty="0"/>
              <a:t> </a:t>
            </a:r>
          </a:p>
          <a:p>
            <a:pPr marL="0" indent="0">
              <a:buNone/>
            </a:pPr>
            <a:endParaRPr lang="en-US" sz="2400" dirty="0"/>
          </a:p>
        </p:txBody>
      </p:sp>
      <p:pic>
        <p:nvPicPr>
          <p:cNvPr id="4" name="Picture 3"/>
          <p:cNvPicPr>
            <a:picLocks noChangeAspect="1"/>
          </p:cNvPicPr>
          <p:nvPr/>
        </p:nvPicPr>
        <p:blipFill>
          <a:blip r:embed="rId4"/>
          <a:stretch>
            <a:fillRect/>
          </a:stretch>
        </p:blipFill>
        <p:spPr>
          <a:xfrm>
            <a:off x="4921515" y="3283270"/>
            <a:ext cx="3271799" cy="957903"/>
          </a:xfrm>
          <a:prstGeom prst="rect">
            <a:avLst/>
          </a:prstGeom>
        </p:spPr>
      </p:pic>
      <p:sp>
        <p:nvSpPr>
          <p:cNvPr id="5" name="Slide Number Placeholder 4"/>
          <p:cNvSpPr>
            <a:spLocks noGrp="1"/>
          </p:cNvSpPr>
          <p:nvPr>
            <p:ph type="sldNum" sz="quarter" idx="12"/>
          </p:nvPr>
        </p:nvSpPr>
        <p:spPr>
          <a:xfrm>
            <a:off x="4387850" y="6448425"/>
            <a:ext cx="368300" cy="365125"/>
          </a:xfrm>
        </p:spPr>
        <p:txBody>
          <a:bodyPr/>
          <a:lstStyle/>
          <a:p>
            <a:fld id="{26C911BA-8585-8B4E-858B-31FEB0C2E633}"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6413154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Report  </a:t>
            </a:r>
          </a:p>
        </p:txBody>
      </p:sp>
      <p:sp>
        <p:nvSpPr>
          <p:cNvPr id="3" name="Content Placeholder 2"/>
          <p:cNvSpPr>
            <a:spLocks noGrp="1"/>
          </p:cNvSpPr>
          <p:nvPr>
            <p:ph idx="1"/>
          </p:nvPr>
        </p:nvSpPr>
        <p:spPr/>
        <p:txBody>
          <a:bodyPr>
            <a:normAutofit fontScale="92500"/>
          </a:bodyPr>
          <a:lstStyle/>
          <a:p>
            <a:pPr>
              <a:buNone/>
            </a:pPr>
            <a:r>
              <a:rPr lang="en-US" dirty="0"/>
              <a:t>   </a:t>
            </a:r>
            <a:r>
              <a:rPr lang="en-US" u="sng" dirty="0"/>
              <a:t>Any Sinclair employee</a:t>
            </a:r>
            <a:r>
              <a:rPr lang="en-US" dirty="0"/>
              <a:t> who becomes aware of information that would lead a reasonable person to believe that prohibited conduct under the Sinclair Sexual Harassment and Sex Discrimination Procedure has occurred must notify the Title IX Coordinator as soon as possible, but in any event, </a:t>
            </a:r>
            <a:r>
              <a:rPr lang="en-US" dirty="0">
                <a:solidFill>
                  <a:srgbClr val="FF0000"/>
                </a:solidFill>
              </a:rPr>
              <a:t>within 5 working days</a:t>
            </a:r>
            <a:r>
              <a:rPr lang="en-US" dirty="0"/>
              <a:t> after becoming aware of the information.</a:t>
            </a:r>
          </a:p>
          <a:p>
            <a:pPr lvl="2"/>
            <a:endParaRPr lang="en-US" dirty="0"/>
          </a:p>
        </p:txBody>
      </p:sp>
      <p:sp>
        <p:nvSpPr>
          <p:cNvPr id="4" name="Slide Number Placeholder 3"/>
          <p:cNvSpPr>
            <a:spLocks noGrp="1"/>
          </p:cNvSpPr>
          <p:nvPr>
            <p:ph type="sldNum" sz="quarter" idx="12"/>
          </p:nvPr>
        </p:nvSpPr>
        <p:spPr>
          <a:xfrm>
            <a:off x="4387850" y="6410325"/>
            <a:ext cx="368300" cy="365125"/>
          </a:xfrm>
        </p:spPr>
        <p:txBody>
          <a:bodyPr/>
          <a:lstStyle/>
          <a:p>
            <a:fld id="{26C911BA-8585-8B4E-858B-31FEB0C2E633}"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16530496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New Procedures  and the Three Options</a:t>
            </a:r>
          </a:p>
        </p:txBody>
      </p:sp>
      <p:sp>
        <p:nvSpPr>
          <p:cNvPr id="3" name="Content Placeholder 2"/>
          <p:cNvSpPr>
            <a:spLocks noGrp="1"/>
          </p:cNvSpPr>
          <p:nvPr>
            <p:ph idx="1"/>
          </p:nvPr>
        </p:nvSpPr>
        <p:spPr/>
        <p:txBody>
          <a:bodyPr>
            <a:normAutofit/>
          </a:bodyPr>
          <a:lstStyle/>
          <a:p>
            <a:pPr marL="400050" lvl="1" indent="0">
              <a:buClr>
                <a:srgbClr val="FF0000"/>
              </a:buClr>
              <a:buNone/>
            </a:pPr>
            <a:r>
              <a:rPr lang="en-US" sz="2400" b="1" dirty="0">
                <a:solidFill>
                  <a:srgbClr val="FF0000"/>
                </a:solidFill>
              </a:rPr>
              <a:t>Option 1:</a:t>
            </a:r>
            <a:r>
              <a:rPr lang="en-US" sz="2400" dirty="0"/>
              <a:t>  Supportive Measures Only – no formal complaint filed</a:t>
            </a:r>
            <a:br>
              <a:rPr lang="en-US" sz="2400" dirty="0"/>
            </a:br>
            <a:endParaRPr lang="en-US" sz="2400" dirty="0"/>
          </a:p>
          <a:p>
            <a:pPr marL="400050" lvl="1" indent="0">
              <a:buClr>
                <a:srgbClr val="FF0000"/>
              </a:buClr>
              <a:buNone/>
            </a:pPr>
            <a:r>
              <a:rPr lang="en-US" sz="2400" b="1" dirty="0">
                <a:solidFill>
                  <a:srgbClr val="FF0000"/>
                </a:solidFill>
              </a:rPr>
              <a:t>Option 2:</a:t>
            </a:r>
            <a:r>
              <a:rPr lang="en-US" sz="2400" dirty="0"/>
              <a:t> Formal Investigation Process - formal complaint filed</a:t>
            </a:r>
            <a:br>
              <a:rPr lang="en-US" sz="2400" dirty="0"/>
            </a:br>
            <a:endParaRPr lang="en-US" sz="2400" dirty="0"/>
          </a:p>
          <a:p>
            <a:pPr marL="400050" lvl="1" indent="0">
              <a:buClr>
                <a:srgbClr val="FF0000"/>
              </a:buClr>
              <a:buNone/>
            </a:pPr>
            <a:r>
              <a:rPr lang="en-US" sz="2400" b="1" dirty="0">
                <a:solidFill>
                  <a:srgbClr val="FF0000"/>
                </a:solidFill>
              </a:rPr>
              <a:t>Option 3:</a:t>
            </a:r>
            <a:r>
              <a:rPr lang="en-US" sz="2400" dirty="0"/>
              <a:t> Informal Resolution Process - formal complaint filed</a:t>
            </a:r>
          </a:p>
          <a:p>
            <a:pPr marL="400050" lvl="1" indent="0">
              <a:buClr>
                <a:srgbClr val="FF0000"/>
              </a:buClr>
              <a:buNone/>
            </a:pPr>
            <a:br>
              <a:rPr lang="en-US" sz="2400" dirty="0"/>
            </a:br>
            <a:endParaRPr lang="en-US" sz="2400" dirty="0"/>
          </a:p>
        </p:txBody>
      </p:sp>
      <p:sp>
        <p:nvSpPr>
          <p:cNvPr id="4" name="Slide Number Placeholder 3"/>
          <p:cNvSpPr>
            <a:spLocks noGrp="1"/>
          </p:cNvSpPr>
          <p:nvPr>
            <p:ph type="sldNum" sz="quarter" idx="12"/>
          </p:nvPr>
        </p:nvSpPr>
        <p:spPr>
          <a:xfrm>
            <a:off x="4400550" y="6492875"/>
            <a:ext cx="342900" cy="365125"/>
          </a:xfrm>
        </p:spPr>
        <p:txBody>
          <a:bodyPr/>
          <a:lstStyle/>
          <a:p>
            <a:fld id="{26C911BA-8585-8B4E-858B-31FEB0C2E633}"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97354954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Procedures for Option 1:  </a:t>
            </a:r>
            <a:br>
              <a:rPr lang="en-US" sz="3200" dirty="0"/>
            </a:br>
            <a:r>
              <a:rPr lang="en-US" sz="3200" dirty="0"/>
              <a:t>Supportive Measures Only</a:t>
            </a:r>
          </a:p>
        </p:txBody>
      </p:sp>
      <p:sp>
        <p:nvSpPr>
          <p:cNvPr id="3" name="Content Placeholder 2"/>
          <p:cNvSpPr>
            <a:spLocks noGrp="1"/>
          </p:cNvSpPr>
          <p:nvPr>
            <p:ph idx="1"/>
          </p:nvPr>
        </p:nvSpPr>
        <p:spPr/>
        <p:txBody>
          <a:bodyPr>
            <a:normAutofit fontScale="77500" lnSpcReduction="20000"/>
          </a:bodyPr>
          <a:lstStyle/>
          <a:p>
            <a:r>
              <a:rPr lang="en-US" sz="2800" b="1" dirty="0"/>
              <a:t>No formal complaint needs </a:t>
            </a:r>
            <a:br>
              <a:rPr lang="en-US" sz="2800" b="1" dirty="0"/>
            </a:br>
            <a:r>
              <a:rPr lang="en-US" sz="2800" b="1" dirty="0"/>
              <a:t>to be filed</a:t>
            </a:r>
            <a:br>
              <a:rPr lang="en-US" sz="2800" b="1" dirty="0"/>
            </a:br>
            <a:endParaRPr lang="en-US" sz="2800" b="1" dirty="0"/>
          </a:p>
          <a:p>
            <a:r>
              <a:rPr lang="en-US" sz="2800" b="1" dirty="0"/>
              <a:t>Supportive measures may be </a:t>
            </a:r>
            <a:br>
              <a:rPr lang="en-US" sz="2800" b="1" dirty="0"/>
            </a:br>
            <a:r>
              <a:rPr lang="en-US" sz="2800" b="1" dirty="0"/>
              <a:t>provided to both the Complainant </a:t>
            </a:r>
            <a:br>
              <a:rPr lang="en-US" sz="2800" b="1" dirty="0"/>
            </a:br>
            <a:r>
              <a:rPr lang="en-US" sz="2800" b="1" dirty="0"/>
              <a:t>and the Respondent</a:t>
            </a:r>
            <a:br>
              <a:rPr lang="en-US" sz="2800" b="1" dirty="0"/>
            </a:br>
            <a:endParaRPr lang="en-US" sz="2800" b="1" dirty="0"/>
          </a:p>
          <a:p>
            <a:r>
              <a:rPr lang="en-US" sz="2800" b="1" dirty="0"/>
              <a:t>Supportive measures may not be punitive (they may not punish a party)</a:t>
            </a:r>
            <a:br>
              <a:rPr lang="en-US" sz="2800" b="1" dirty="0"/>
            </a:br>
            <a:endParaRPr lang="en-US" sz="2800" b="1" dirty="0"/>
          </a:p>
          <a:p>
            <a:r>
              <a:rPr lang="en-US" sz="2800" b="1" dirty="0"/>
              <a:t>May be provided at any time during the </a:t>
            </a:r>
            <a:br>
              <a:rPr lang="en-US" sz="2800" b="1" dirty="0"/>
            </a:br>
            <a:r>
              <a:rPr lang="en-US" sz="2800" b="1" dirty="0"/>
              <a:t>Title IX process</a:t>
            </a:r>
          </a:p>
          <a:p>
            <a:pPr marL="0" indent="0">
              <a:buNone/>
            </a:pPr>
            <a:br>
              <a:rPr lang="en-US" sz="3000" dirty="0"/>
            </a:br>
            <a:endParaRPr lang="en-US" sz="3000" dirty="0"/>
          </a:p>
          <a:p>
            <a:pPr>
              <a:buNone/>
            </a:pPr>
            <a:endParaRPr lang="en-US" sz="3000" dirty="0"/>
          </a:p>
          <a:p>
            <a:pPr>
              <a:buNone/>
            </a:pPr>
            <a:endParaRPr lang="en-US" dirty="0"/>
          </a:p>
        </p:txBody>
      </p:sp>
      <p:sp>
        <p:nvSpPr>
          <p:cNvPr id="5" name="Slide Number Placeholder 4"/>
          <p:cNvSpPr>
            <a:spLocks noGrp="1"/>
          </p:cNvSpPr>
          <p:nvPr>
            <p:ph type="sldNum" sz="quarter" idx="12"/>
          </p:nvPr>
        </p:nvSpPr>
        <p:spPr>
          <a:xfrm>
            <a:off x="4373479" y="6356350"/>
            <a:ext cx="397042" cy="365125"/>
          </a:xfrm>
        </p:spPr>
        <p:txBody>
          <a:bodyPr/>
          <a:lstStyle/>
          <a:p>
            <a:fld id="{26C911BA-8585-8B4E-858B-31FEB0C2E633}"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05674799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Procedures for Option 1:  </a:t>
            </a:r>
            <a:br>
              <a:rPr lang="en-US" sz="3200" dirty="0"/>
            </a:br>
            <a:r>
              <a:rPr lang="en-US" sz="3200" dirty="0"/>
              <a:t>Supportive Measures Include</a:t>
            </a:r>
          </a:p>
        </p:txBody>
      </p:sp>
      <p:sp>
        <p:nvSpPr>
          <p:cNvPr id="3" name="Content Placeholder 2"/>
          <p:cNvSpPr>
            <a:spLocks noGrp="1"/>
          </p:cNvSpPr>
          <p:nvPr>
            <p:ph idx="1"/>
          </p:nvPr>
        </p:nvSpPr>
        <p:spPr/>
        <p:txBody>
          <a:bodyPr>
            <a:normAutofit fontScale="85000" lnSpcReduction="20000"/>
          </a:bodyPr>
          <a:lstStyle/>
          <a:p>
            <a:pPr marL="0" indent="0">
              <a:buNone/>
            </a:pPr>
            <a:r>
              <a:rPr lang="en-US" sz="2800" b="1" dirty="0"/>
              <a:t>Supportive measures include but are not limited to:</a:t>
            </a:r>
            <a:br>
              <a:rPr lang="en-US" sz="2800" b="1" dirty="0"/>
            </a:br>
            <a:endParaRPr lang="en-US" sz="2800" b="1" dirty="0"/>
          </a:p>
          <a:p>
            <a:r>
              <a:rPr lang="en-US" sz="2800" b="1" dirty="0"/>
              <a:t>No contact orders;</a:t>
            </a:r>
          </a:p>
          <a:p>
            <a:r>
              <a:rPr lang="en-US" sz="2800" b="1" dirty="0"/>
              <a:t>Academic or employment modifications;</a:t>
            </a:r>
          </a:p>
          <a:p>
            <a:r>
              <a:rPr lang="en-US" sz="2800" b="1" dirty="0"/>
              <a:t>Academic accommodations;</a:t>
            </a:r>
          </a:p>
          <a:p>
            <a:r>
              <a:rPr lang="en-US" sz="2800" b="1" dirty="0"/>
              <a:t>Change in work assignment or schedule;</a:t>
            </a:r>
          </a:p>
          <a:p>
            <a:r>
              <a:rPr lang="en-US" sz="2800" b="1" dirty="0"/>
              <a:t>Security escort services;</a:t>
            </a:r>
          </a:p>
          <a:p>
            <a:r>
              <a:rPr lang="en-US" sz="2800" b="1" dirty="0"/>
              <a:t>Emotional support; or</a:t>
            </a:r>
          </a:p>
          <a:p>
            <a:r>
              <a:rPr lang="en-US" sz="2800" b="1" dirty="0"/>
              <a:t>Temporary suspension/restriction(students) or administrative leave(employees)</a:t>
            </a:r>
          </a:p>
          <a:p>
            <a:pPr marL="0" indent="0">
              <a:buNone/>
            </a:pPr>
            <a:br>
              <a:rPr lang="en-US" sz="3000" dirty="0"/>
            </a:br>
            <a:endParaRPr lang="en-US" sz="3000" dirty="0"/>
          </a:p>
          <a:p>
            <a:pPr>
              <a:buNone/>
            </a:pPr>
            <a:endParaRPr lang="en-US" sz="3000" dirty="0"/>
          </a:p>
          <a:p>
            <a:pPr>
              <a:buNone/>
            </a:pPr>
            <a:endParaRPr lang="en-US" dirty="0"/>
          </a:p>
        </p:txBody>
      </p:sp>
      <p:sp>
        <p:nvSpPr>
          <p:cNvPr id="4" name="Slide Number Placeholder 3"/>
          <p:cNvSpPr>
            <a:spLocks noGrp="1"/>
          </p:cNvSpPr>
          <p:nvPr>
            <p:ph type="sldNum" sz="quarter" idx="12"/>
          </p:nvPr>
        </p:nvSpPr>
        <p:spPr>
          <a:xfrm>
            <a:off x="4397542" y="6472488"/>
            <a:ext cx="348916" cy="365125"/>
          </a:xfrm>
        </p:spPr>
        <p:txBody>
          <a:bodyPr/>
          <a:lstStyle/>
          <a:p>
            <a:fld id="{26C911BA-8585-8B4E-858B-31FEB0C2E633}"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9712634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Procedures for Option 2:  </a:t>
            </a:r>
            <a:br>
              <a:rPr lang="en-US" sz="3200" dirty="0"/>
            </a:br>
            <a:r>
              <a:rPr lang="en-US" sz="3200" dirty="0"/>
              <a:t>Formal Investigation Process</a:t>
            </a:r>
          </a:p>
        </p:txBody>
      </p:sp>
      <p:sp>
        <p:nvSpPr>
          <p:cNvPr id="3" name="Content Placeholder 2"/>
          <p:cNvSpPr>
            <a:spLocks noGrp="1"/>
          </p:cNvSpPr>
          <p:nvPr>
            <p:ph idx="1"/>
          </p:nvPr>
        </p:nvSpPr>
        <p:spPr/>
        <p:txBody>
          <a:bodyPr>
            <a:normAutofit fontScale="62500" lnSpcReduction="20000"/>
          </a:bodyPr>
          <a:lstStyle/>
          <a:p>
            <a:r>
              <a:rPr lang="en-US" sz="2800" b="1" dirty="0"/>
              <a:t>A formal complaint must be filed</a:t>
            </a:r>
            <a:br>
              <a:rPr lang="en-US" sz="2800" b="1" dirty="0"/>
            </a:br>
            <a:endParaRPr lang="en-US" sz="2800" b="1" dirty="0"/>
          </a:p>
          <a:p>
            <a:r>
              <a:rPr lang="en-US" sz="2800" b="1" dirty="0"/>
              <a:t>Steps:</a:t>
            </a:r>
            <a:br>
              <a:rPr lang="en-US" sz="2800" b="1" dirty="0"/>
            </a:br>
            <a:endParaRPr lang="en-US" sz="2800" b="1" dirty="0"/>
          </a:p>
          <a:p>
            <a:pPr marL="400050" lvl="1" indent="0">
              <a:buNone/>
            </a:pPr>
            <a:r>
              <a:rPr lang="en-US" sz="2400" dirty="0"/>
              <a:t>Step 1:  Complainant/Reporter interviewed by investigator</a:t>
            </a:r>
            <a:br>
              <a:rPr lang="en-US" sz="2400" dirty="0"/>
            </a:br>
            <a:br>
              <a:rPr lang="en-US" sz="2400" dirty="0"/>
            </a:br>
            <a:r>
              <a:rPr lang="en-US" sz="2400" dirty="0"/>
              <a:t>Step 2:  Respondent notified of investigation</a:t>
            </a:r>
            <a:br>
              <a:rPr lang="en-US" sz="2400" dirty="0"/>
            </a:br>
            <a:br>
              <a:rPr lang="en-US" sz="2400" dirty="0"/>
            </a:br>
            <a:r>
              <a:rPr lang="en-US" sz="2400" dirty="0"/>
              <a:t>Step 3:  Respondent interviewed after sufficient time to prepare </a:t>
            </a:r>
          </a:p>
          <a:p>
            <a:pPr marL="400050" lvl="1" indent="0">
              <a:buNone/>
            </a:pPr>
            <a:br>
              <a:rPr lang="en-US" sz="2400" dirty="0"/>
            </a:br>
            <a:r>
              <a:rPr lang="en-US" sz="2400" dirty="0"/>
              <a:t>Step 4:  Investigation conducted – parties and witnesses interviewed and </a:t>
            </a:r>
            <a:br>
              <a:rPr lang="en-US" sz="2400" dirty="0"/>
            </a:br>
            <a:r>
              <a:rPr lang="en-US" sz="2400" dirty="0"/>
              <a:t>              evidence gathered</a:t>
            </a:r>
            <a:br>
              <a:rPr lang="en-US" sz="2400" dirty="0"/>
            </a:br>
            <a:br>
              <a:rPr lang="en-US" sz="2400" dirty="0"/>
            </a:br>
            <a:r>
              <a:rPr lang="en-US" sz="2400" dirty="0"/>
              <a:t>Step 5:  All evidence sent to parties for inspection and review – parties may submit a       </a:t>
            </a:r>
            <a:br>
              <a:rPr lang="en-US" sz="2400" dirty="0"/>
            </a:br>
            <a:r>
              <a:rPr lang="en-US" sz="2400" dirty="0"/>
              <a:t>             written response to investigator concerning evidence reviewed</a:t>
            </a:r>
            <a:br>
              <a:rPr lang="en-US" sz="2400" dirty="0"/>
            </a:br>
            <a:br>
              <a:rPr lang="en-US" sz="2400" dirty="0"/>
            </a:br>
            <a:r>
              <a:rPr lang="en-US" sz="2400" dirty="0"/>
              <a:t>Step 6:  Investigator's written report completed and sent to parties and decision maker</a:t>
            </a:r>
          </a:p>
          <a:p>
            <a:pPr marL="400050" lvl="1" indent="0">
              <a:buNone/>
            </a:pPr>
            <a:endParaRPr lang="en-US" sz="2400" b="1" dirty="0"/>
          </a:p>
          <a:p>
            <a:pPr>
              <a:buNone/>
            </a:pPr>
            <a:endParaRPr lang="en-US" dirty="0"/>
          </a:p>
        </p:txBody>
      </p:sp>
      <p:sp>
        <p:nvSpPr>
          <p:cNvPr id="4" name="Slide Number Placeholder 3"/>
          <p:cNvSpPr>
            <a:spLocks noGrp="1"/>
          </p:cNvSpPr>
          <p:nvPr>
            <p:ph type="sldNum" sz="quarter" idx="12"/>
          </p:nvPr>
        </p:nvSpPr>
        <p:spPr>
          <a:xfrm>
            <a:off x="4355431" y="6384089"/>
            <a:ext cx="433137" cy="365125"/>
          </a:xfrm>
        </p:spPr>
        <p:txBody>
          <a:bodyPr/>
          <a:lstStyle/>
          <a:p>
            <a:fld id="{26C911BA-8585-8B4E-858B-31FEB0C2E633}"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2819874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Procedures for Option 2:  </a:t>
            </a:r>
            <a:br>
              <a:rPr lang="en-US" sz="3200" dirty="0"/>
            </a:br>
            <a:r>
              <a:rPr lang="en-US" sz="2600" dirty="0"/>
              <a:t>Formal Investigation Process - Continued</a:t>
            </a:r>
          </a:p>
        </p:txBody>
      </p:sp>
      <p:sp>
        <p:nvSpPr>
          <p:cNvPr id="3" name="Content Placeholder 2"/>
          <p:cNvSpPr>
            <a:spLocks noGrp="1"/>
          </p:cNvSpPr>
          <p:nvPr>
            <p:ph idx="1"/>
          </p:nvPr>
        </p:nvSpPr>
        <p:spPr/>
        <p:txBody>
          <a:bodyPr>
            <a:normAutofit fontScale="62500" lnSpcReduction="20000"/>
          </a:bodyPr>
          <a:lstStyle/>
          <a:p>
            <a:r>
              <a:rPr lang="en-US" sz="2800" b="1" dirty="0"/>
              <a:t>Steps Continued:</a:t>
            </a:r>
            <a:br>
              <a:rPr lang="en-US" sz="2800" b="1" dirty="0"/>
            </a:br>
            <a:endParaRPr lang="en-US" sz="2800" b="1" dirty="0"/>
          </a:p>
          <a:p>
            <a:pPr marL="400050" lvl="1" indent="0">
              <a:buNone/>
            </a:pPr>
            <a:r>
              <a:rPr lang="en-US" sz="2400" dirty="0"/>
              <a:t>Step 7:  Parties may file an interim appeal within 3 days</a:t>
            </a:r>
            <a:br>
              <a:rPr lang="en-US" sz="2400" dirty="0"/>
            </a:br>
            <a:br>
              <a:rPr lang="en-US" sz="2400" dirty="0"/>
            </a:br>
            <a:r>
              <a:rPr lang="en-US" sz="2400" dirty="0"/>
              <a:t>Step 8:  Pre-conference hearing between decision maker (DM) and party advisors (party </a:t>
            </a:r>
            <a:br>
              <a:rPr lang="en-US" sz="2400" dirty="0"/>
            </a:br>
            <a:r>
              <a:rPr lang="en-US" sz="2400" dirty="0"/>
              <a:t>              attendance optional) </a:t>
            </a:r>
            <a:br>
              <a:rPr lang="en-US" sz="2400" dirty="0"/>
            </a:br>
            <a:br>
              <a:rPr lang="en-US" sz="2400" dirty="0"/>
            </a:br>
            <a:r>
              <a:rPr lang="en-US" sz="2400" dirty="0"/>
              <a:t>Step 9:  Live Hearing Conducted by DM and cross-examination by party </a:t>
            </a:r>
            <a:br>
              <a:rPr lang="en-US" sz="2400" dirty="0"/>
            </a:br>
            <a:r>
              <a:rPr lang="en-US" sz="2400" dirty="0"/>
              <a:t>                advisors</a:t>
            </a:r>
            <a:br>
              <a:rPr lang="en-US" sz="2400" dirty="0"/>
            </a:br>
            <a:endParaRPr lang="en-US" sz="2400" dirty="0"/>
          </a:p>
          <a:p>
            <a:pPr marL="400050" lvl="1" indent="0">
              <a:buNone/>
            </a:pPr>
            <a:r>
              <a:rPr lang="en-US" sz="2400" dirty="0"/>
              <a:t>Step 10: Responsibility determination made by DM</a:t>
            </a:r>
            <a:br>
              <a:rPr lang="en-US" sz="2400" dirty="0"/>
            </a:br>
            <a:endParaRPr lang="en-US" sz="2400" dirty="0"/>
          </a:p>
          <a:p>
            <a:pPr marL="400050" lvl="1" indent="0">
              <a:buNone/>
            </a:pPr>
            <a:r>
              <a:rPr lang="en-US" sz="2400" dirty="0"/>
              <a:t>Step 11: Sanctions determined by Sinclair administrators</a:t>
            </a:r>
            <a:br>
              <a:rPr lang="en-US" sz="2400" dirty="0"/>
            </a:br>
            <a:endParaRPr lang="en-US" sz="2400" dirty="0"/>
          </a:p>
          <a:p>
            <a:pPr marL="400050" lvl="1" indent="0">
              <a:buNone/>
            </a:pPr>
            <a:r>
              <a:rPr lang="en-US" sz="2400" dirty="0"/>
              <a:t>Step 12:  Written determination report prepared by DM and sent simultaneously </a:t>
            </a:r>
            <a:br>
              <a:rPr lang="en-US" sz="2400" dirty="0"/>
            </a:br>
            <a:r>
              <a:rPr lang="en-US" sz="2400" dirty="0"/>
              <a:t>                to parties</a:t>
            </a:r>
            <a:br>
              <a:rPr lang="en-US" sz="2400" dirty="0"/>
            </a:br>
            <a:endParaRPr lang="en-US" sz="2400" dirty="0"/>
          </a:p>
          <a:p>
            <a:pPr marL="400050" lvl="1" indent="0">
              <a:buNone/>
            </a:pPr>
            <a:r>
              <a:rPr lang="en-US" sz="2400" dirty="0"/>
              <a:t>Step 13:  Opportunity for Formal Appeal (within 10 days)</a:t>
            </a:r>
          </a:p>
          <a:p>
            <a:pPr marL="400050" lvl="1" indent="0">
              <a:buNone/>
            </a:pPr>
            <a:br>
              <a:rPr lang="en-US" b="1" dirty="0"/>
            </a:br>
            <a:endParaRPr lang="en-US" dirty="0"/>
          </a:p>
        </p:txBody>
      </p:sp>
      <p:sp>
        <p:nvSpPr>
          <p:cNvPr id="4" name="Slide Number Placeholder 3"/>
          <p:cNvSpPr>
            <a:spLocks noGrp="1"/>
          </p:cNvSpPr>
          <p:nvPr>
            <p:ph type="sldNum" sz="quarter" idx="12"/>
          </p:nvPr>
        </p:nvSpPr>
        <p:spPr>
          <a:xfrm>
            <a:off x="4367463" y="6424362"/>
            <a:ext cx="409074" cy="365125"/>
          </a:xfrm>
        </p:spPr>
        <p:txBody>
          <a:bodyPr/>
          <a:lstStyle/>
          <a:p>
            <a:fld id="{26C911BA-8585-8B4E-858B-31FEB0C2E633}"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133121688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Procedures for Option 3:  </a:t>
            </a:r>
            <a:br>
              <a:rPr lang="en-US" sz="3200" dirty="0"/>
            </a:br>
            <a:r>
              <a:rPr lang="en-US" sz="3200" dirty="0"/>
              <a:t>Informal Resolution Process (IRP)</a:t>
            </a:r>
          </a:p>
        </p:txBody>
      </p:sp>
      <p:sp>
        <p:nvSpPr>
          <p:cNvPr id="3" name="Content Placeholder 2"/>
          <p:cNvSpPr>
            <a:spLocks noGrp="1"/>
          </p:cNvSpPr>
          <p:nvPr>
            <p:ph idx="1"/>
          </p:nvPr>
        </p:nvSpPr>
        <p:spPr/>
        <p:txBody>
          <a:bodyPr>
            <a:noAutofit/>
          </a:bodyPr>
          <a:lstStyle/>
          <a:p>
            <a:r>
              <a:rPr lang="en-US" sz="1200" b="1" dirty="0"/>
              <a:t>A formal complaint must be filed and both parties must agree to using the IRP </a:t>
            </a:r>
            <a:br>
              <a:rPr lang="en-US" sz="1200" b="1" dirty="0"/>
            </a:br>
            <a:endParaRPr lang="en-US" sz="1200" b="1" dirty="0"/>
          </a:p>
          <a:p>
            <a:r>
              <a:rPr lang="en-US" sz="1200" b="1" dirty="0"/>
              <a:t>Either party may choose to return to the formal investigation process at any time before reaching an informal resolution agreement</a:t>
            </a:r>
            <a:br>
              <a:rPr lang="en-US" sz="1200" b="1" dirty="0"/>
            </a:br>
            <a:endParaRPr lang="en-US" sz="1200" b="1" dirty="0"/>
          </a:p>
          <a:p>
            <a:r>
              <a:rPr lang="en-US" sz="1200" b="1" dirty="0"/>
              <a:t>Steps:</a:t>
            </a:r>
            <a:br>
              <a:rPr lang="en-US" sz="1200" b="1" dirty="0"/>
            </a:br>
            <a:endParaRPr lang="en-US" sz="1200" b="1" dirty="0"/>
          </a:p>
          <a:p>
            <a:pPr marL="400050" lvl="1" indent="0">
              <a:buNone/>
            </a:pPr>
            <a:r>
              <a:rPr lang="en-US" sz="1200" dirty="0"/>
              <a:t>Step 1:  Title IX Coordinator assigns an Informal Resolution Facilitator (IRF) to conduct the IRP</a:t>
            </a:r>
            <a:br>
              <a:rPr lang="en-US" sz="1200" dirty="0"/>
            </a:br>
            <a:br>
              <a:rPr lang="en-US" sz="1200" dirty="0"/>
            </a:br>
            <a:r>
              <a:rPr lang="en-US" sz="1200" dirty="0"/>
              <a:t>Step 2:  IRF has separate, initial meetings with each party</a:t>
            </a:r>
            <a:br>
              <a:rPr lang="en-US" sz="1200" dirty="0"/>
            </a:br>
            <a:br>
              <a:rPr lang="en-US" sz="1200" dirty="0"/>
            </a:br>
            <a:br>
              <a:rPr lang="en-US" sz="1200" dirty="0"/>
            </a:br>
            <a:r>
              <a:rPr lang="en-US" sz="1200" dirty="0"/>
              <a:t>Step 3:  IRF moves back and forth between the parties to determine the desired outcome and propose solutions</a:t>
            </a:r>
          </a:p>
          <a:p>
            <a:pPr marL="400050" lvl="1" indent="0">
              <a:buNone/>
            </a:pPr>
            <a:br>
              <a:rPr lang="en-US" sz="1200" dirty="0"/>
            </a:br>
            <a:r>
              <a:rPr lang="en-US" sz="1200" dirty="0"/>
              <a:t>Step 4:  Informal resolution agreement  is reached, sanctions are agreed to and the parties sign the informal resolution </a:t>
            </a:r>
            <a:br>
              <a:rPr lang="en-US" sz="1200" dirty="0"/>
            </a:br>
            <a:r>
              <a:rPr lang="en-US" sz="1200" dirty="0"/>
              <a:t>              agreement (parties may not agree to obligate Sinclair without prior approval)</a:t>
            </a:r>
            <a:br>
              <a:rPr lang="en-US" sz="1200" dirty="0"/>
            </a:br>
            <a:br>
              <a:rPr lang="en-US" sz="1200" dirty="0"/>
            </a:br>
            <a:r>
              <a:rPr lang="en-US" sz="1200" dirty="0"/>
              <a:t>Step 5: Informal resolution agreement is submitted to the Title IX Coordinator for implementation</a:t>
            </a:r>
            <a:br>
              <a:rPr lang="en-US" sz="1200" dirty="0"/>
            </a:br>
            <a:br>
              <a:rPr lang="en-US" sz="1200" dirty="0"/>
            </a:br>
            <a:r>
              <a:rPr lang="en-US" sz="1200" dirty="0"/>
              <a:t>Step 6:  Sanctions agreed upon in the informal resolution agreement are implemented by the Title IX Coordinator</a:t>
            </a:r>
            <a:br>
              <a:rPr lang="en-US" sz="1200" dirty="0"/>
            </a:br>
            <a:endParaRPr lang="en-US" sz="1200" dirty="0"/>
          </a:p>
          <a:p>
            <a:pPr marL="400050" lvl="1" indent="0">
              <a:buNone/>
            </a:pPr>
            <a:endParaRPr lang="en-US" sz="1200" b="1" dirty="0"/>
          </a:p>
          <a:p>
            <a:pPr marL="400050" lvl="1" indent="0" algn="ctr">
              <a:buNone/>
            </a:pPr>
            <a:r>
              <a:rPr lang="en-US" sz="1200" b="1" dirty="0"/>
              <a:t>There is no appeal process for the IRP </a:t>
            </a:r>
            <a:endParaRPr lang="en-US" sz="1200" dirty="0"/>
          </a:p>
        </p:txBody>
      </p:sp>
      <p:sp>
        <p:nvSpPr>
          <p:cNvPr id="4" name="Slide Number Placeholder 3"/>
          <p:cNvSpPr>
            <a:spLocks noGrp="1"/>
          </p:cNvSpPr>
          <p:nvPr>
            <p:ph type="sldNum" sz="quarter" idx="12"/>
          </p:nvPr>
        </p:nvSpPr>
        <p:spPr>
          <a:xfrm>
            <a:off x="4318000" y="6356350"/>
            <a:ext cx="412750" cy="365125"/>
          </a:xfrm>
        </p:spPr>
        <p:txBody>
          <a:bodyPr/>
          <a:lstStyle/>
          <a:p>
            <a:fld id="{26C911BA-8585-8B4E-858B-31FEB0C2E633}"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80527623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Other Topics</a:t>
            </a:r>
          </a:p>
        </p:txBody>
      </p:sp>
      <p:sp>
        <p:nvSpPr>
          <p:cNvPr id="3" name="Content Placeholder 2"/>
          <p:cNvSpPr>
            <a:spLocks noGrp="1"/>
          </p:cNvSpPr>
          <p:nvPr>
            <p:ph idx="1"/>
          </p:nvPr>
        </p:nvSpPr>
        <p:spPr/>
        <p:txBody>
          <a:bodyPr>
            <a:normAutofit fontScale="77500" lnSpcReduction="20000"/>
          </a:bodyPr>
          <a:lstStyle/>
          <a:p>
            <a:pPr marL="914400" lvl="1" indent="-514350">
              <a:buFont typeface="Wingdings" panose="05000000000000000000" pitchFamily="2" charset="2"/>
              <a:buChar char="§"/>
            </a:pPr>
            <a:r>
              <a:rPr lang="en-US" sz="2400" dirty="0"/>
              <a:t>Consent Defined</a:t>
            </a:r>
          </a:p>
          <a:p>
            <a:pPr marL="914400" lvl="1" indent="-514350">
              <a:buFont typeface="Wingdings" panose="05000000000000000000" pitchFamily="2" charset="2"/>
              <a:buChar char="§"/>
            </a:pPr>
            <a:endParaRPr lang="en-US" sz="2400" dirty="0"/>
          </a:p>
          <a:p>
            <a:pPr marL="914400" lvl="1" indent="-514350">
              <a:buFont typeface="Wingdings" panose="05000000000000000000" pitchFamily="2" charset="2"/>
              <a:buChar char="§"/>
            </a:pPr>
            <a:r>
              <a:rPr lang="en-US" sz="2400" dirty="0"/>
              <a:t>Confidentiality</a:t>
            </a:r>
            <a:br>
              <a:rPr lang="en-US" sz="2400" dirty="0"/>
            </a:br>
            <a:endParaRPr lang="en-US" sz="2400" dirty="0"/>
          </a:p>
          <a:p>
            <a:pPr marL="914400" lvl="1" indent="-514350">
              <a:buFont typeface="Wingdings" panose="05000000000000000000" pitchFamily="2" charset="2"/>
              <a:buChar char="§"/>
            </a:pPr>
            <a:r>
              <a:rPr lang="en-US" sz="2400" dirty="0"/>
              <a:t>Sex Discrimination</a:t>
            </a:r>
            <a:br>
              <a:rPr lang="en-US" sz="2400" dirty="0"/>
            </a:br>
            <a:endParaRPr lang="en-US" sz="2400" dirty="0"/>
          </a:p>
          <a:p>
            <a:pPr marL="914400" lvl="1" indent="-514350">
              <a:buFont typeface="Wingdings" panose="05000000000000000000" pitchFamily="2" charset="2"/>
              <a:buChar char="§"/>
            </a:pPr>
            <a:r>
              <a:rPr lang="en-US" sz="2400" dirty="0"/>
              <a:t>Retaliation</a:t>
            </a:r>
            <a:br>
              <a:rPr lang="en-US" sz="2400" dirty="0"/>
            </a:br>
            <a:endParaRPr lang="en-US" sz="2400" dirty="0"/>
          </a:p>
          <a:p>
            <a:pPr marL="914400" lvl="1" indent="-514350">
              <a:buFont typeface="Wingdings" panose="05000000000000000000" pitchFamily="2" charset="2"/>
              <a:buChar char="§"/>
            </a:pPr>
            <a:r>
              <a:rPr lang="en-US" sz="2400" dirty="0"/>
              <a:t>False Claims </a:t>
            </a:r>
            <a:br>
              <a:rPr lang="en-US" sz="2400" dirty="0"/>
            </a:br>
            <a:endParaRPr lang="en-US" sz="2400" dirty="0"/>
          </a:p>
          <a:p>
            <a:pPr marL="914400" lvl="1" indent="-514350">
              <a:buFont typeface="Wingdings" panose="05000000000000000000" pitchFamily="2" charset="2"/>
              <a:buChar char="§"/>
            </a:pPr>
            <a:r>
              <a:rPr lang="en-US" sz="2400" dirty="0"/>
              <a:t>Pregnancy</a:t>
            </a:r>
            <a:br>
              <a:rPr lang="en-US" sz="2400" dirty="0"/>
            </a:br>
            <a:endParaRPr lang="en-US" sz="2400" dirty="0"/>
          </a:p>
          <a:p>
            <a:pPr marL="914400" lvl="1" indent="-514350">
              <a:buFont typeface="Wingdings" panose="05000000000000000000" pitchFamily="2" charset="2"/>
              <a:buChar char="§"/>
            </a:pPr>
            <a:r>
              <a:rPr lang="en-US" sz="2400" dirty="0"/>
              <a:t>Prevention: Bystander Intervention</a:t>
            </a:r>
            <a:br>
              <a:rPr lang="en-US" sz="2400" dirty="0"/>
            </a:br>
            <a:endParaRPr lang="en-US" sz="2400" dirty="0"/>
          </a:p>
          <a:p>
            <a:pPr marL="914400" lvl="1" indent="-514350">
              <a:buFont typeface="Wingdings" panose="05000000000000000000" pitchFamily="2" charset="2"/>
              <a:buChar char="§"/>
            </a:pPr>
            <a:r>
              <a:rPr lang="en-US" sz="2400" dirty="0"/>
              <a:t>Other Sinclair Policies Dealing with Harassment </a:t>
            </a:r>
            <a:br>
              <a:rPr lang="en-US" sz="2400" dirty="0"/>
            </a:br>
            <a:endParaRPr lang="en-US" sz="2400" dirty="0"/>
          </a:p>
        </p:txBody>
      </p:sp>
      <p:sp>
        <p:nvSpPr>
          <p:cNvPr id="5" name="Slide Number Placeholder 4"/>
          <p:cNvSpPr>
            <a:spLocks noGrp="1"/>
          </p:cNvSpPr>
          <p:nvPr>
            <p:ph type="sldNum" sz="quarter" idx="12"/>
          </p:nvPr>
        </p:nvSpPr>
        <p:spPr>
          <a:xfrm>
            <a:off x="4391526" y="6356350"/>
            <a:ext cx="360947" cy="365125"/>
          </a:xfrm>
        </p:spPr>
        <p:txBody>
          <a:bodyPr/>
          <a:lstStyle/>
          <a:p>
            <a:fld id="{26C911BA-8585-8B4E-858B-31FEB0C2E633}"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48977256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Definition of Consent</a:t>
            </a:r>
          </a:p>
        </p:txBody>
      </p:sp>
      <p:sp>
        <p:nvSpPr>
          <p:cNvPr id="3" name="Content Placeholder 2"/>
          <p:cNvSpPr>
            <a:spLocks noGrp="1"/>
          </p:cNvSpPr>
          <p:nvPr>
            <p:ph idx="1"/>
          </p:nvPr>
        </p:nvSpPr>
        <p:spPr/>
        <p:txBody>
          <a:bodyPr>
            <a:noAutofit/>
          </a:bodyPr>
          <a:lstStyle/>
          <a:p>
            <a:r>
              <a:rPr lang="en-US" sz="1600" dirty="0"/>
              <a:t>Clear verbal or non-verbal communication, freely and actively given, that is mutually understood as willingness to participate in a sexual activity and the conditions of the sexual activity. </a:t>
            </a:r>
          </a:p>
          <a:p>
            <a:r>
              <a:rPr lang="en-US" sz="1600" dirty="0"/>
              <a:t>An individual may withdraw consent for further sexual activity at any time with clear communication to the other party. </a:t>
            </a:r>
          </a:p>
          <a:p>
            <a:r>
              <a:rPr lang="en-US" sz="1600" dirty="0"/>
              <a:t>An individual’s consent to one sexual activity cannot be seen as consent to other sexual activity. </a:t>
            </a:r>
          </a:p>
          <a:p>
            <a:r>
              <a:rPr lang="en-US" sz="1600" dirty="0"/>
              <a:t>Consent cannot be given by a person who has not reached an age under state law by which they are permitted to consent, by individuals with a developmental or cognitive disability that prevents them from having the capacity to consent, and individuals who are incapacitated. </a:t>
            </a:r>
          </a:p>
          <a:p>
            <a:r>
              <a:rPr lang="en-US" sz="1600" dirty="0"/>
              <a:t>If consent cannot be given by an individual, sexual activity with that individual is considered to be without consent, even if the person appears to have given consent. </a:t>
            </a:r>
          </a:p>
          <a:p>
            <a:r>
              <a:rPr lang="en-US" sz="1600" dirty="0"/>
              <a:t>Silence or failure to resist does not constitute consent. </a:t>
            </a:r>
          </a:p>
          <a:p>
            <a:r>
              <a:rPr lang="en-US" sz="1600" dirty="0"/>
              <a:t>Consent cannot be obtained through force, threat of force, fraud, or coercion. </a:t>
            </a:r>
          </a:p>
          <a:p>
            <a:r>
              <a:rPr lang="en-US" sz="1600" dirty="0"/>
              <a:t>Consent for previous sexual activity between the parties does not constitute consent for future sexual activity.</a:t>
            </a:r>
          </a:p>
        </p:txBody>
      </p:sp>
      <p:sp>
        <p:nvSpPr>
          <p:cNvPr id="4" name="Slide Number Placeholder 3"/>
          <p:cNvSpPr>
            <a:spLocks noGrp="1"/>
          </p:cNvSpPr>
          <p:nvPr>
            <p:ph type="sldNum" sz="quarter" idx="12"/>
          </p:nvPr>
        </p:nvSpPr>
        <p:spPr>
          <a:xfrm>
            <a:off x="4391526" y="6408153"/>
            <a:ext cx="348916" cy="365125"/>
          </a:xfrm>
        </p:spPr>
        <p:txBody>
          <a:bodyPr/>
          <a:lstStyle/>
          <a:p>
            <a:fld id="{26C911BA-8585-8B4E-858B-31FEB0C2E633}"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9481986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1.  Overview of Title IX</a:t>
            </a:r>
          </a:p>
        </p:txBody>
      </p:sp>
      <p:sp>
        <p:nvSpPr>
          <p:cNvPr id="3" name="Content Placeholder 2"/>
          <p:cNvSpPr>
            <a:spLocks noGrp="1"/>
          </p:cNvSpPr>
          <p:nvPr>
            <p:ph idx="1"/>
          </p:nvPr>
        </p:nvSpPr>
        <p:spPr/>
        <p:txBody>
          <a:bodyPr>
            <a:normAutofit/>
          </a:bodyPr>
          <a:lstStyle/>
          <a:p>
            <a:pPr marL="400050" lvl="1" indent="0">
              <a:buNone/>
            </a:pPr>
            <a:br>
              <a:rPr lang="en-US" sz="2400" dirty="0"/>
            </a:br>
            <a:br>
              <a:rPr lang="en-US" sz="2400" dirty="0"/>
            </a:br>
            <a:endParaRPr lang="en-US" sz="2400" dirty="0"/>
          </a:p>
          <a:p>
            <a:pPr marL="914400" lvl="1" indent="-514350">
              <a:buFont typeface="Wingdings" panose="05000000000000000000" pitchFamily="2" charset="2"/>
              <a:buChar char="§"/>
            </a:pPr>
            <a:r>
              <a:rPr lang="en-US" sz="2400" dirty="0"/>
              <a:t>The Law</a:t>
            </a:r>
          </a:p>
          <a:p>
            <a:pPr marL="914400" lvl="1" indent="-514350">
              <a:buFont typeface="Wingdings" panose="05000000000000000000" pitchFamily="2" charset="2"/>
              <a:buChar char="§"/>
            </a:pPr>
            <a:r>
              <a:rPr lang="en-US" sz="2400" dirty="0"/>
              <a:t>Major Changes in the New </a:t>
            </a:r>
            <a:br>
              <a:rPr lang="en-US" sz="2400" dirty="0"/>
            </a:br>
            <a:r>
              <a:rPr lang="en-US" sz="2400" dirty="0"/>
              <a:t>Title IX Regulations</a:t>
            </a:r>
          </a:p>
          <a:p>
            <a:pPr marL="914400" lvl="1" indent="-514350">
              <a:buFont typeface="Wingdings" panose="05000000000000000000" pitchFamily="2" charset="2"/>
              <a:buChar char="§"/>
            </a:pPr>
            <a:r>
              <a:rPr lang="en-US" sz="2400" dirty="0"/>
              <a:t>Prohibited Conduct Defined and Examples</a:t>
            </a:r>
          </a:p>
          <a:p>
            <a:pPr marL="914400" lvl="1" indent="-514350">
              <a:buFont typeface="Wingdings" panose="05000000000000000000" pitchFamily="2" charset="2"/>
              <a:buChar char="§"/>
            </a:pPr>
            <a:r>
              <a:rPr lang="en-US" sz="2400" dirty="0"/>
              <a:t>Scope of Policy</a:t>
            </a:r>
            <a:br>
              <a:rPr lang="en-US" sz="2400" dirty="0"/>
            </a:br>
            <a:endParaRPr lang="en-US" sz="2400" dirty="0"/>
          </a:p>
        </p:txBody>
      </p:sp>
      <p:pic>
        <p:nvPicPr>
          <p:cNvPr id="4" name="Picture 3"/>
          <p:cNvPicPr>
            <a:picLocks noChangeAspect="1"/>
          </p:cNvPicPr>
          <p:nvPr/>
        </p:nvPicPr>
        <p:blipFill>
          <a:blip r:embed="rId2"/>
          <a:stretch>
            <a:fillRect/>
          </a:stretch>
        </p:blipFill>
        <p:spPr>
          <a:xfrm>
            <a:off x="5515201" y="1901543"/>
            <a:ext cx="2003199" cy="1860679"/>
          </a:xfrm>
          <a:prstGeom prst="rect">
            <a:avLst/>
          </a:prstGeom>
        </p:spPr>
      </p:pic>
      <p:sp>
        <p:nvSpPr>
          <p:cNvPr id="5" name="Slide Number Placeholder 4"/>
          <p:cNvSpPr>
            <a:spLocks noGrp="1"/>
          </p:cNvSpPr>
          <p:nvPr>
            <p:ph type="sldNum" sz="quarter" idx="12"/>
          </p:nvPr>
        </p:nvSpPr>
        <p:spPr>
          <a:xfrm>
            <a:off x="4451350" y="6492875"/>
            <a:ext cx="241300" cy="365125"/>
          </a:xfrm>
        </p:spPr>
        <p:txBody>
          <a:bodyPr/>
          <a:lstStyle/>
          <a:p>
            <a:fld id="{26C911BA-8585-8B4E-858B-31FEB0C2E633}"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90333513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a:t>
            </a:r>
          </a:p>
        </p:txBody>
      </p:sp>
      <p:sp>
        <p:nvSpPr>
          <p:cNvPr id="3" name="Content Placeholder 2"/>
          <p:cNvSpPr>
            <a:spLocks noGrp="1"/>
          </p:cNvSpPr>
          <p:nvPr>
            <p:ph idx="1"/>
          </p:nvPr>
        </p:nvSpPr>
        <p:spPr/>
        <p:txBody>
          <a:bodyPr>
            <a:normAutofit/>
          </a:bodyPr>
          <a:lstStyle/>
          <a:p>
            <a:pPr lvl="0"/>
            <a:r>
              <a:rPr lang="en-US" sz="2400" dirty="0"/>
              <a:t>Tell students </a:t>
            </a:r>
            <a:r>
              <a:rPr lang="en-US" sz="2400" b="1" dirty="0">
                <a:solidFill>
                  <a:srgbClr val="FF0000"/>
                </a:solidFill>
              </a:rPr>
              <a:t>BEFORE</a:t>
            </a:r>
            <a:r>
              <a:rPr lang="en-US" sz="2400" dirty="0"/>
              <a:t> they reveal sensitive information that College employees may have duty to report the incident to the Title IX Coordinator.</a:t>
            </a:r>
            <a:br>
              <a:rPr lang="en-US" sz="2400" dirty="0"/>
            </a:br>
            <a:endParaRPr lang="en-US" sz="2400" dirty="0"/>
          </a:p>
          <a:p>
            <a:pPr lvl="0" fontAlgn="base"/>
            <a:r>
              <a:rPr lang="en-US" sz="2400" dirty="0"/>
              <a:t>Call:  Sinclair Counseling Services at (937) 512-3032 - The student may speak with one of Sinclair’s licensed counselors and establish a confidential counselor/client relationship.  (The student must sign a confidential relationship form acknowledging this confidential status).</a:t>
            </a:r>
          </a:p>
          <a:p>
            <a:pPr marL="0" indent="0">
              <a:buNone/>
            </a:pPr>
            <a:endParaRPr lang="en-US" dirty="0"/>
          </a:p>
          <a:p>
            <a:endParaRPr lang="en-US" dirty="0"/>
          </a:p>
        </p:txBody>
      </p:sp>
    </p:spTree>
    <p:extLst>
      <p:ext uri="{BB962C8B-B14F-4D97-AF65-F5344CB8AC3E}">
        <p14:creationId xmlns:p14="http://schemas.microsoft.com/office/powerpoint/2010/main" val="14723641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Discrimination</a:t>
            </a:r>
          </a:p>
        </p:txBody>
      </p:sp>
      <p:sp>
        <p:nvSpPr>
          <p:cNvPr id="3" name="Content Placeholder 2"/>
          <p:cNvSpPr>
            <a:spLocks noGrp="1"/>
          </p:cNvSpPr>
          <p:nvPr>
            <p:ph idx="1"/>
          </p:nvPr>
        </p:nvSpPr>
        <p:spPr/>
        <p:txBody>
          <a:bodyPr>
            <a:normAutofit fontScale="70000" lnSpcReduction="20000"/>
          </a:bodyPr>
          <a:lstStyle/>
          <a:p>
            <a:r>
              <a:rPr lang="en-US" dirty="0"/>
              <a:t>Sex discrimination is discrimination that occurs when conduct or a Sinclair policy has the purpose or effect of restricting or denying access to opportunities, programs, or resources in relation to sex, gender, gender identity, gender expression, or sexual orientation in a manner that interferes with an individual’s ability to participate in a Sinclair education program or activity. </a:t>
            </a:r>
            <a:br>
              <a:rPr lang="en-US" dirty="0"/>
            </a:br>
            <a:endParaRPr lang="en-US" dirty="0"/>
          </a:p>
          <a:p>
            <a:r>
              <a:rPr lang="en-US" dirty="0"/>
              <a:t>Sex discrimination does not include behavior explicitly permitted by federal regulations, including single-gender housing, athletic participation, chorus participation, and hiring when sex or gender is a bona fide occupational qualification reasonably necessary to the normal operation of Sinclair. </a:t>
            </a:r>
          </a:p>
          <a:p>
            <a:endParaRPr lang="en-US" dirty="0"/>
          </a:p>
        </p:txBody>
      </p:sp>
      <p:sp>
        <p:nvSpPr>
          <p:cNvPr id="4" name="Slide Number Placeholder 3"/>
          <p:cNvSpPr>
            <a:spLocks noGrp="1"/>
          </p:cNvSpPr>
          <p:nvPr>
            <p:ph type="sldNum" sz="quarter" idx="12"/>
          </p:nvPr>
        </p:nvSpPr>
        <p:spPr>
          <a:xfrm>
            <a:off x="4379494" y="6356350"/>
            <a:ext cx="385011" cy="365125"/>
          </a:xfrm>
        </p:spPr>
        <p:txBody>
          <a:bodyPr/>
          <a:lstStyle/>
          <a:p>
            <a:fld id="{26C911BA-8585-8B4E-858B-31FEB0C2E633}"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36981704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Retaliation</a:t>
            </a:r>
          </a:p>
        </p:txBody>
      </p:sp>
      <p:sp>
        <p:nvSpPr>
          <p:cNvPr id="3" name="Content Placeholder 2"/>
          <p:cNvSpPr>
            <a:spLocks noGrp="1"/>
          </p:cNvSpPr>
          <p:nvPr>
            <p:ph idx="1"/>
          </p:nvPr>
        </p:nvSpPr>
        <p:spPr/>
        <p:txBody>
          <a:bodyPr>
            <a:normAutofit fontScale="55000" lnSpcReduction="20000"/>
          </a:bodyPr>
          <a:lstStyle/>
          <a:p>
            <a:r>
              <a:rPr lang="en-US" dirty="0"/>
              <a:t>Retaliation by Sinclair or any member of the Sinclair community is prohibited. Any member of the Sinclair community who commits retaliation will be subject to prompt and appropriate disciplinary action. </a:t>
            </a:r>
          </a:p>
          <a:p>
            <a:r>
              <a:rPr lang="en-US" dirty="0"/>
              <a:t>For purposes of this Procedure retaliation means intimidation, threats, coercion, or discrimination against any individual for the purpose of interfering with any right or privilege secured by this Procedure, or because the individual has made a report or complaint, testified, assisted, or participated or refused to participate in any investigation, proceeding, or hearing provided for in this Procedure. </a:t>
            </a:r>
          </a:p>
          <a:p>
            <a:r>
              <a:rPr lang="en-US" dirty="0"/>
              <a:t>Retaliation also includes intimidation, threats, coercion, or discrimination, in connection with charges against an individual for violations that do not involve sex discrimination or sexual harassment, but arise out of the same facts or circumstances as a report or complaint of sex discrimination or sexual harassment, for the purpose of interfering with any right or privilege secured by Title IX or this Procedure. </a:t>
            </a:r>
          </a:p>
          <a:p>
            <a:r>
              <a:rPr lang="en-US" dirty="0"/>
              <a:t>The exercise of rights protected under the First Amendment of the United States Constitution does not constitute retaliation prohibited by this provision. </a:t>
            </a:r>
          </a:p>
        </p:txBody>
      </p:sp>
      <p:sp>
        <p:nvSpPr>
          <p:cNvPr id="4" name="Slide Number Placeholder 3"/>
          <p:cNvSpPr>
            <a:spLocks noGrp="1"/>
          </p:cNvSpPr>
          <p:nvPr>
            <p:ph type="sldNum" sz="quarter" idx="12"/>
          </p:nvPr>
        </p:nvSpPr>
        <p:spPr>
          <a:xfrm>
            <a:off x="4367463" y="6492875"/>
            <a:ext cx="409074" cy="365125"/>
          </a:xfrm>
        </p:spPr>
        <p:txBody>
          <a:bodyPr/>
          <a:lstStyle/>
          <a:p>
            <a:fld id="{26C911BA-8585-8B4E-858B-31FEB0C2E633}"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291672223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Claims</a:t>
            </a:r>
          </a:p>
        </p:txBody>
      </p:sp>
      <p:sp>
        <p:nvSpPr>
          <p:cNvPr id="3" name="Content Placeholder 2"/>
          <p:cNvSpPr>
            <a:spLocks noGrp="1"/>
          </p:cNvSpPr>
          <p:nvPr>
            <p:ph idx="1"/>
          </p:nvPr>
        </p:nvSpPr>
        <p:spPr/>
        <p:txBody>
          <a:bodyPr>
            <a:normAutofit fontScale="77500" lnSpcReduction="20000"/>
          </a:bodyPr>
          <a:lstStyle/>
          <a:p>
            <a:r>
              <a:rPr lang="en-US" dirty="0"/>
              <a:t>An individual who makes a complaint under this Procedure in good faith, even if it may be erroneous, will not be subject to discipline. </a:t>
            </a:r>
          </a:p>
          <a:p>
            <a:r>
              <a:rPr lang="en-US" dirty="0"/>
              <a:t>However, the use of this Procedure for false, malicious, or frivolous purposes or for making a false claim is prohibited. </a:t>
            </a:r>
          </a:p>
          <a:p>
            <a:r>
              <a:rPr lang="en-US" dirty="0"/>
              <a:t>Sinclair’s decision to charge an individual with making a materially false statement in bad faith in the course of a grievance proceeding under this Procedure does not constitute retaliation, provided that a determination regarding responsibility, alone, is not sufficient to conclude that any party made a materially false statement in bad faith.</a:t>
            </a:r>
          </a:p>
        </p:txBody>
      </p:sp>
      <p:sp>
        <p:nvSpPr>
          <p:cNvPr id="4" name="Slide Number Placeholder 3"/>
          <p:cNvSpPr>
            <a:spLocks noGrp="1"/>
          </p:cNvSpPr>
          <p:nvPr>
            <p:ph type="sldNum" sz="quarter" idx="12"/>
          </p:nvPr>
        </p:nvSpPr>
        <p:spPr>
          <a:xfrm>
            <a:off x="4367463" y="6356350"/>
            <a:ext cx="409074" cy="365125"/>
          </a:xfrm>
        </p:spPr>
        <p:txBody>
          <a:bodyPr/>
          <a:lstStyle/>
          <a:p>
            <a:fld id="{26C911BA-8585-8B4E-858B-31FEB0C2E633}"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450401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Pregnancy</a:t>
            </a:r>
          </a:p>
        </p:txBody>
      </p:sp>
      <p:sp>
        <p:nvSpPr>
          <p:cNvPr id="3" name="Content Placeholder 2"/>
          <p:cNvSpPr>
            <a:spLocks noGrp="1"/>
          </p:cNvSpPr>
          <p:nvPr>
            <p:ph idx="1"/>
          </p:nvPr>
        </p:nvSpPr>
        <p:spPr/>
        <p:txBody>
          <a:bodyPr>
            <a:normAutofit/>
          </a:bodyPr>
          <a:lstStyle/>
          <a:p>
            <a:pPr marL="0" indent="0">
              <a:buNone/>
            </a:pPr>
            <a:r>
              <a:rPr lang="en-US" sz="2400" dirty="0"/>
              <a:t>Title IX prohibits discrimination against pregnant students.</a:t>
            </a:r>
          </a:p>
          <a:p>
            <a:pPr marL="0" indent="0">
              <a:buNone/>
            </a:pPr>
            <a:r>
              <a:rPr lang="en-US" sz="2400" dirty="0"/>
              <a:t>There are two aspects:</a:t>
            </a:r>
            <a:br>
              <a:rPr lang="en-US" sz="2400" dirty="0"/>
            </a:br>
            <a:endParaRPr lang="en-US" sz="2400" dirty="0"/>
          </a:p>
          <a:p>
            <a:pPr marL="457200" indent="-457200">
              <a:buFont typeface="+mj-lt"/>
              <a:buAutoNum type="arabicPeriod"/>
            </a:pPr>
            <a:r>
              <a:rPr lang="en-US" sz="1900" dirty="0"/>
              <a:t>Title IX prohibits harassment of students based on sex, which includes harassment because of pregnancy or related conditions. </a:t>
            </a:r>
          </a:p>
          <a:p>
            <a:pPr marL="0" indent="0">
              <a:buNone/>
            </a:pPr>
            <a:endParaRPr lang="en-US" sz="1900" dirty="0"/>
          </a:p>
          <a:p>
            <a:pPr lvl="1"/>
            <a:r>
              <a:rPr lang="en-US" sz="1600" dirty="0"/>
              <a:t>Harassment can take various forms, including verbal acts and name-calling, graphic or written statements, and other conduct that may be humiliating or physically threatening or harmful.  </a:t>
            </a:r>
          </a:p>
          <a:p>
            <a:pPr lvl="1"/>
            <a:endParaRPr lang="en-US" sz="1600" dirty="0"/>
          </a:p>
          <a:p>
            <a:pPr lvl="1"/>
            <a:r>
              <a:rPr lang="en-US" sz="1600" dirty="0"/>
              <a:t>Harmful intent is not required for there to be unlawful harassment. </a:t>
            </a:r>
          </a:p>
          <a:p>
            <a:pPr marL="0" indent="0">
              <a:buNone/>
            </a:pPr>
            <a:endParaRPr lang="en-US" sz="1900" dirty="0"/>
          </a:p>
        </p:txBody>
      </p:sp>
      <p:sp>
        <p:nvSpPr>
          <p:cNvPr id="4" name="Slide Number Placeholder 3"/>
          <p:cNvSpPr>
            <a:spLocks noGrp="1"/>
          </p:cNvSpPr>
          <p:nvPr>
            <p:ph type="sldNum" sz="quarter" idx="12"/>
          </p:nvPr>
        </p:nvSpPr>
        <p:spPr>
          <a:xfrm>
            <a:off x="4379494" y="6372058"/>
            <a:ext cx="385011" cy="365125"/>
          </a:xfrm>
        </p:spPr>
        <p:txBody>
          <a:bodyPr/>
          <a:lstStyle/>
          <a:p>
            <a:fld id="{26C911BA-8585-8B4E-858B-31FEB0C2E633}"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6979190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Pregnancy - Continued</a:t>
            </a:r>
          </a:p>
        </p:txBody>
      </p:sp>
      <p:sp>
        <p:nvSpPr>
          <p:cNvPr id="3" name="Content Placeholder 2"/>
          <p:cNvSpPr>
            <a:spLocks noGrp="1"/>
          </p:cNvSpPr>
          <p:nvPr>
            <p:ph idx="1"/>
          </p:nvPr>
        </p:nvSpPr>
        <p:spPr/>
        <p:txBody>
          <a:bodyPr>
            <a:normAutofit/>
          </a:bodyPr>
          <a:lstStyle/>
          <a:p>
            <a:pPr marL="0" indent="0">
              <a:buNone/>
            </a:pPr>
            <a:r>
              <a:rPr lang="en-US" sz="2400" dirty="0"/>
              <a:t>2.  A school must accommodate a student who is pregnant </a:t>
            </a:r>
            <a:br>
              <a:rPr lang="en-US" sz="2400" dirty="0"/>
            </a:br>
            <a:r>
              <a:rPr lang="en-US" sz="2400" dirty="0"/>
              <a:t>     or who has recently given birth.</a:t>
            </a:r>
          </a:p>
          <a:p>
            <a:pPr marL="0" indent="0">
              <a:buNone/>
            </a:pPr>
            <a:endParaRPr lang="en-US" sz="2400" dirty="0"/>
          </a:p>
          <a:p>
            <a:pPr marL="0" indent="0">
              <a:buNone/>
            </a:pPr>
            <a:r>
              <a:rPr lang="en-US" sz="2400" dirty="0"/>
              <a:t>Example:</a:t>
            </a:r>
          </a:p>
          <a:p>
            <a:r>
              <a:rPr lang="en-US" sz="2400" dirty="0"/>
              <a:t>Excusing a student’s absences</a:t>
            </a:r>
          </a:p>
          <a:p>
            <a:r>
              <a:rPr lang="en-US" sz="2400" dirty="0"/>
              <a:t>Allowing the student to return to the same academic status prior to medical leave</a:t>
            </a:r>
          </a:p>
        </p:txBody>
      </p:sp>
      <p:sp>
        <p:nvSpPr>
          <p:cNvPr id="4" name="Slide Number Placeholder 3"/>
          <p:cNvSpPr>
            <a:spLocks noGrp="1"/>
          </p:cNvSpPr>
          <p:nvPr>
            <p:ph type="sldNum" sz="quarter" idx="12"/>
          </p:nvPr>
        </p:nvSpPr>
        <p:spPr>
          <a:xfrm>
            <a:off x="4373479" y="6448425"/>
            <a:ext cx="397042" cy="365125"/>
          </a:xfrm>
        </p:spPr>
        <p:txBody>
          <a:bodyPr/>
          <a:lstStyle/>
          <a:p>
            <a:fld id="{26C911BA-8585-8B4E-858B-31FEB0C2E633}"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143841898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Bystander Intervention</a:t>
            </a:r>
            <a:br>
              <a:rPr lang="en-US" sz="2800" dirty="0"/>
            </a:br>
            <a:r>
              <a:rPr lang="en-US" sz="1800" dirty="0"/>
              <a:t>(Prevention Method)</a:t>
            </a:r>
            <a:endParaRPr lang="en-US" sz="28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63653" y="2336206"/>
            <a:ext cx="6536890" cy="3631169"/>
          </a:xfrm>
        </p:spPr>
      </p:pic>
      <p:sp>
        <p:nvSpPr>
          <p:cNvPr id="5" name="Rectangle 4"/>
          <p:cNvSpPr/>
          <p:nvPr/>
        </p:nvSpPr>
        <p:spPr>
          <a:xfrm>
            <a:off x="1343456" y="1412876"/>
            <a:ext cx="6457087" cy="923330"/>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Sinclair College uses </a:t>
            </a:r>
            <a:r>
              <a:rPr lang="en-US" b="1" dirty="0">
                <a:solidFill>
                  <a:srgbClr val="00B050"/>
                </a:solidFill>
                <a:latin typeface="Calibri" panose="020F0502020204030204" pitchFamily="34" charset="0"/>
                <a:ea typeface="Calibri" panose="020F0502020204030204" pitchFamily="34" charset="0"/>
                <a:cs typeface="Calibri" panose="020F0502020204030204" pitchFamily="34" charset="0"/>
              </a:rPr>
              <a:t>Green Dot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Bystander Intervention Training.  Contact Student and Community Engagement at </a:t>
            </a:r>
            <a:r>
              <a:rPr lang="en-US" dirty="0"/>
              <a:t>937-512-2922 for more information</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711554" y="288472"/>
            <a:ext cx="1104197" cy="1129166"/>
          </a:xfrm>
          <a:prstGeom prst="rect">
            <a:avLst/>
          </a:prstGeom>
        </p:spPr>
      </p:pic>
      <p:sp>
        <p:nvSpPr>
          <p:cNvPr id="3" name="Slide Number Placeholder 2"/>
          <p:cNvSpPr>
            <a:spLocks noGrp="1"/>
          </p:cNvSpPr>
          <p:nvPr>
            <p:ph type="sldNum" sz="quarter" idx="12"/>
          </p:nvPr>
        </p:nvSpPr>
        <p:spPr>
          <a:xfrm>
            <a:off x="4356099" y="6448425"/>
            <a:ext cx="431800" cy="365125"/>
          </a:xfrm>
        </p:spPr>
        <p:txBody>
          <a:bodyPr/>
          <a:lstStyle/>
          <a:p>
            <a:fld id="{26C911BA-8585-8B4E-858B-31FEB0C2E633}"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145528541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Sinclair Policies </a:t>
            </a:r>
            <a:br>
              <a:rPr lang="en-US" dirty="0"/>
            </a:br>
            <a:r>
              <a:rPr lang="en-US" dirty="0"/>
              <a:t>Dealing with Harassment </a:t>
            </a:r>
          </a:p>
        </p:txBody>
      </p:sp>
      <p:sp>
        <p:nvSpPr>
          <p:cNvPr id="3" name="Content Placeholder 2"/>
          <p:cNvSpPr>
            <a:spLocks noGrp="1"/>
          </p:cNvSpPr>
          <p:nvPr>
            <p:ph idx="1"/>
          </p:nvPr>
        </p:nvSpPr>
        <p:spPr/>
        <p:txBody>
          <a:bodyPr>
            <a:normAutofit fontScale="55000" lnSpcReduction="20000"/>
          </a:bodyPr>
          <a:lstStyle/>
          <a:p>
            <a:pPr marL="0" lvl="0" indent="0" algn="ctr">
              <a:buNone/>
            </a:pPr>
            <a:r>
              <a:rPr lang="en-US" sz="5100" b="1" dirty="0"/>
              <a:t>Sexual Harassment (Non-Title IX)</a:t>
            </a:r>
            <a:endParaRPr lang="en-US" sz="5100" dirty="0"/>
          </a:p>
          <a:p>
            <a:pPr marL="0" indent="0">
              <a:buNone/>
            </a:pPr>
            <a:endParaRPr lang="en-US" dirty="0"/>
          </a:p>
          <a:p>
            <a:pPr marL="0" indent="0">
              <a:buNone/>
            </a:pPr>
            <a:r>
              <a:rPr lang="en-US" dirty="0"/>
              <a:t>“Sexual Harassment (non-Title IX)” means unwelcome sexual advances, requests for sexual favors, and other verbal or physical conduct of a sexual nature when one of the following occurs:</a:t>
            </a:r>
          </a:p>
          <a:p>
            <a:pPr marL="0" indent="0">
              <a:buNone/>
            </a:pPr>
            <a:r>
              <a:rPr lang="en-US" dirty="0"/>
              <a:t> </a:t>
            </a:r>
          </a:p>
          <a:p>
            <a:r>
              <a:rPr lang="en-US" dirty="0"/>
              <a:t>Submission to such conduct is made either explicitly or implicitly a term or condition of an individual’s employment or access by the individual to aid, benefits, or services;</a:t>
            </a:r>
          </a:p>
          <a:p>
            <a:r>
              <a:rPr lang="en-US" dirty="0"/>
              <a:t>Submission to or rejection of such conduct by an individual is used as the basis for employment decisions affecting the individual or access by the individual to aid, benefits, or services; or</a:t>
            </a:r>
          </a:p>
          <a:p>
            <a:r>
              <a:rPr lang="en-US" dirty="0"/>
              <a:t>Such conduct has the purpose or effect of unreasonably interfering with an individual’s job performance or learning ability or creating an intimidating, hostile, or offensive working environment.</a:t>
            </a:r>
            <a:br>
              <a:rPr lang="en-US" dirty="0"/>
            </a:br>
            <a:endParaRPr lang="en-US" dirty="0"/>
          </a:p>
          <a:p>
            <a:endParaRPr lang="en-US" dirty="0"/>
          </a:p>
        </p:txBody>
      </p:sp>
    </p:spTree>
    <p:extLst>
      <p:ext uri="{BB962C8B-B14F-4D97-AF65-F5344CB8AC3E}">
        <p14:creationId xmlns:p14="http://schemas.microsoft.com/office/powerpoint/2010/main" val="27583478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Sinclair Policies </a:t>
            </a:r>
            <a:br>
              <a:rPr lang="en-US" dirty="0"/>
            </a:br>
            <a:r>
              <a:rPr lang="en-US" dirty="0"/>
              <a:t>Dealing with Harassment </a:t>
            </a:r>
          </a:p>
        </p:txBody>
      </p:sp>
      <p:sp>
        <p:nvSpPr>
          <p:cNvPr id="3" name="Content Placeholder 2"/>
          <p:cNvSpPr>
            <a:spLocks noGrp="1"/>
          </p:cNvSpPr>
          <p:nvPr>
            <p:ph idx="1"/>
          </p:nvPr>
        </p:nvSpPr>
        <p:spPr/>
        <p:txBody>
          <a:bodyPr>
            <a:normAutofit fontScale="77500" lnSpcReduction="20000"/>
          </a:bodyPr>
          <a:lstStyle/>
          <a:p>
            <a:pPr marL="0" lvl="0" indent="0" algn="ctr">
              <a:buNone/>
            </a:pPr>
            <a:r>
              <a:rPr lang="en-US" sz="3600" b="1" dirty="0"/>
              <a:t>Employee Harassment Policy and Procedure</a:t>
            </a:r>
          </a:p>
          <a:p>
            <a:pPr marL="0" lvl="0" indent="0">
              <a:buNone/>
            </a:pPr>
            <a:br>
              <a:rPr lang="en-US" sz="3600" b="1" dirty="0"/>
            </a:br>
            <a:br>
              <a:rPr lang="en-US" b="1" dirty="0"/>
            </a:br>
            <a:r>
              <a:rPr lang="en-US" dirty="0"/>
              <a:t>A pattern of conduct… that has the purpose or effect of creating an embarrassing, uncomfortable, hostile, intimidating, or offensive environment including:…  sexually explicit or otherwise discriminatory statements, questions, jokes, or anecdotes;  touching, patting, hugging or brushing against a person's body; repeated or unwanted provocative staring; remarks about sexual activity, experience or orientation; and  possession and/or display of inappropriate sexually oriented materials in the workplace.</a:t>
            </a:r>
          </a:p>
          <a:p>
            <a:pPr marL="0" indent="0">
              <a:buNone/>
            </a:pPr>
            <a:endParaRPr lang="en-US" dirty="0"/>
          </a:p>
          <a:p>
            <a:endParaRPr lang="en-US" dirty="0"/>
          </a:p>
        </p:txBody>
      </p:sp>
    </p:spTree>
    <p:extLst>
      <p:ext uri="{BB962C8B-B14F-4D97-AF65-F5344CB8AC3E}">
        <p14:creationId xmlns:p14="http://schemas.microsoft.com/office/powerpoint/2010/main" val="342776607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Examples of Inappropriate Conduct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a:t>Hugging or Touching Students/Employees</a:t>
            </a:r>
          </a:p>
          <a:p>
            <a:pPr marL="514350" indent="-514350">
              <a:buFont typeface="+mj-lt"/>
              <a:buAutoNum type="arabicPeriod"/>
            </a:pPr>
            <a:r>
              <a:rPr lang="en-US" sz="2800" dirty="0"/>
              <a:t>Flirting on the Job</a:t>
            </a:r>
          </a:p>
          <a:p>
            <a:pPr marL="514350" indent="-514350">
              <a:buFont typeface="+mj-lt"/>
              <a:buAutoNum type="arabicPeriod"/>
            </a:pPr>
            <a:r>
              <a:rPr lang="en-US" sz="2800" dirty="0"/>
              <a:t>Sexual Jokes – Don’t Tell Them </a:t>
            </a:r>
            <a:br>
              <a:rPr lang="en-US" sz="2800" dirty="0"/>
            </a:br>
            <a:r>
              <a:rPr lang="en-US" sz="2800" dirty="0"/>
              <a:t>Even if You Think No </a:t>
            </a:r>
            <a:r>
              <a:rPr lang="en-US" sz="2800"/>
              <a:t>One Would </a:t>
            </a:r>
            <a:br>
              <a:rPr lang="en-US" sz="2800" dirty="0"/>
            </a:br>
            <a:r>
              <a:rPr lang="en-US" sz="2800" dirty="0"/>
              <a:t>Be Offended </a:t>
            </a:r>
          </a:p>
          <a:p>
            <a:pPr marL="514350" indent="-514350">
              <a:buFont typeface="+mj-lt"/>
              <a:buAutoNum type="arabicPeriod"/>
            </a:pPr>
            <a:r>
              <a:rPr lang="en-US" sz="2800" dirty="0"/>
              <a:t>Sexual Name Calling</a:t>
            </a:r>
          </a:p>
          <a:p>
            <a:pPr marL="514350" indent="-514350">
              <a:buFont typeface="+mj-lt"/>
              <a:buAutoNum type="arabicPeriod"/>
            </a:pPr>
            <a:r>
              <a:rPr lang="en-US" sz="2800" dirty="0"/>
              <a:t>Singing/Printing Sexual Lyrics</a:t>
            </a:r>
          </a:p>
          <a:p>
            <a:pPr marL="0" indent="0">
              <a:buNone/>
            </a:pPr>
            <a:endParaRPr lang="en-US"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30512" y="2653733"/>
            <a:ext cx="1550534" cy="1550534"/>
          </a:xfrm>
          <a:prstGeom prst="rect">
            <a:avLst/>
          </a:prstGeom>
        </p:spPr>
      </p:pic>
    </p:spTree>
    <p:extLst>
      <p:ext uri="{BB962C8B-B14F-4D97-AF65-F5344CB8AC3E}">
        <p14:creationId xmlns:p14="http://schemas.microsoft.com/office/powerpoint/2010/main" val="30798425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Law</a:t>
            </a:r>
          </a:p>
        </p:txBody>
      </p:sp>
      <p:sp>
        <p:nvSpPr>
          <p:cNvPr id="3" name="Content Placeholder 2"/>
          <p:cNvSpPr>
            <a:spLocks noGrp="1"/>
          </p:cNvSpPr>
          <p:nvPr>
            <p:ph idx="1"/>
          </p:nvPr>
        </p:nvSpPr>
        <p:spPr>
          <a:xfrm>
            <a:off x="436728" y="1600201"/>
            <a:ext cx="8229600" cy="4324042"/>
          </a:xfrm>
        </p:spPr>
        <p:txBody>
          <a:bodyPr>
            <a:normAutofit fontScale="92500" lnSpcReduction="20000"/>
          </a:bodyPr>
          <a:lstStyle/>
          <a:p>
            <a:pPr marL="0" lvl="0" indent="0" defTabSz="429768">
              <a:buNone/>
              <a:defRPr sz="1800"/>
            </a:pPr>
            <a:r>
              <a:rPr lang="en-US" sz="2800" i="1" dirty="0"/>
              <a:t>“No person in the United </a:t>
            </a:r>
            <a:br>
              <a:rPr lang="en-US" sz="2800" i="1" dirty="0"/>
            </a:br>
            <a:r>
              <a:rPr lang="en-US" sz="2800" i="1" dirty="0"/>
              <a:t>States shall, on the basis</a:t>
            </a:r>
            <a:br>
              <a:rPr lang="en-US" sz="2800" i="1" dirty="0"/>
            </a:br>
            <a:r>
              <a:rPr lang="en-US" sz="2800" i="1" dirty="0"/>
              <a:t> of sex, be excluded from</a:t>
            </a:r>
            <a:br>
              <a:rPr lang="en-US" sz="2800" i="1" dirty="0"/>
            </a:br>
            <a:r>
              <a:rPr lang="en-US" sz="2800" i="1" dirty="0"/>
              <a:t> participation in, be denied</a:t>
            </a:r>
            <a:br>
              <a:rPr lang="en-US" sz="2800" i="1" dirty="0"/>
            </a:br>
            <a:r>
              <a:rPr lang="en-US" sz="2800" i="1" dirty="0"/>
              <a:t> the benefits of, or be </a:t>
            </a:r>
            <a:br>
              <a:rPr lang="en-US" sz="2800" i="1" dirty="0"/>
            </a:br>
            <a:r>
              <a:rPr lang="en-US" sz="2800" i="1" dirty="0"/>
              <a:t>subjected to discrimination </a:t>
            </a:r>
            <a:br>
              <a:rPr lang="en-US" sz="2800" i="1" dirty="0"/>
            </a:br>
            <a:r>
              <a:rPr lang="en-US" sz="2800" i="1" dirty="0"/>
              <a:t>under any education </a:t>
            </a:r>
            <a:br>
              <a:rPr lang="en-US" sz="2800" i="1" dirty="0"/>
            </a:br>
            <a:r>
              <a:rPr lang="en-US" sz="2800" i="1" dirty="0"/>
              <a:t>program or activity receiving </a:t>
            </a:r>
            <a:br>
              <a:rPr lang="en-US" sz="2800" i="1" dirty="0"/>
            </a:br>
            <a:r>
              <a:rPr lang="en-US" sz="2800" i="1" dirty="0"/>
              <a:t>Federal financial </a:t>
            </a:r>
            <a:br>
              <a:rPr lang="en-US" sz="2800" i="1" dirty="0"/>
            </a:br>
            <a:r>
              <a:rPr lang="en-US" sz="2800" i="1" dirty="0"/>
              <a:t>assistance.”</a:t>
            </a:r>
          </a:p>
          <a:p>
            <a:pPr marL="0" lvl="0" indent="0" defTabSz="429768">
              <a:buNone/>
              <a:defRPr sz="1800"/>
            </a:pPr>
            <a:endParaRPr lang="en-US" sz="1800" dirty="0"/>
          </a:p>
          <a:p>
            <a:pPr marL="0" indent="0">
              <a:buNone/>
            </a:pPr>
            <a:r>
              <a:rPr lang="en-US" sz="1400" dirty="0"/>
              <a:t>Title IX of the Education Amendments of 1972, 20 U.S.C. 1681</a:t>
            </a:r>
          </a:p>
          <a:p>
            <a:pPr marL="0" indent="0">
              <a:buNone/>
            </a:pPr>
            <a:r>
              <a:rPr lang="en-US" sz="1400" dirty="0"/>
              <a:t>Implementing Regulations, 34 C.F.R. Part 106</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08073" y="1673353"/>
            <a:ext cx="3242654" cy="2342007"/>
          </a:xfrm>
          <a:prstGeom prst="rect">
            <a:avLst/>
          </a:prstGeom>
        </p:spPr>
      </p:pic>
      <p:sp>
        <p:nvSpPr>
          <p:cNvPr id="5" name="Slide Number Placeholder 4"/>
          <p:cNvSpPr>
            <a:spLocks noGrp="1"/>
          </p:cNvSpPr>
          <p:nvPr>
            <p:ph type="sldNum" sz="quarter" idx="12"/>
          </p:nvPr>
        </p:nvSpPr>
        <p:spPr>
          <a:xfrm flipH="1">
            <a:off x="4441441" y="6356350"/>
            <a:ext cx="220173" cy="365125"/>
          </a:xfrm>
        </p:spPr>
        <p:txBody>
          <a:bodyPr/>
          <a:lstStyle/>
          <a:p>
            <a:fld id="{26C911BA-8585-8B4E-858B-31FEB0C2E633}"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412138716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Notify:</a:t>
            </a:r>
          </a:p>
        </p:txBody>
      </p:sp>
      <p:sp>
        <p:nvSpPr>
          <p:cNvPr id="3" name="Content Placeholder 2"/>
          <p:cNvSpPr>
            <a:spLocks noGrp="1"/>
          </p:cNvSpPr>
          <p:nvPr>
            <p:ph idx="1"/>
          </p:nvPr>
        </p:nvSpPr>
        <p:spPr/>
        <p:txBody>
          <a:bodyPr>
            <a:normAutofit fontScale="92500"/>
          </a:bodyPr>
          <a:lstStyle/>
          <a:p>
            <a:pPr marL="0" indent="0">
              <a:buNone/>
            </a:pPr>
            <a:r>
              <a:rPr lang="en-US" sz="2400" dirty="0"/>
              <a:t>Janet Jones, Title IX Coordinator</a:t>
            </a:r>
            <a:br>
              <a:rPr lang="en-US" sz="2400" dirty="0"/>
            </a:br>
            <a:r>
              <a:rPr lang="en-US" sz="2400" dirty="0"/>
              <a:t>Carol J. Glaser-Atkins, Deputy Title IX Coordinator</a:t>
            </a:r>
            <a:br>
              <a:rPr lang="en-US" sz="2400" dirty="0"/>
            </a:br>
            <a:br>
              <a:rPr lang="en-US" sz="2400" dirty="0"/>
            </a:br>
            <a:r>
              <a:rPr lang="en-US" sz="2400" dirty="0"/>
              <a:t>Sinclair Community College </a:t>
            </a:r>
            <a:br>
              <a:rPr lang="en-US" sz="2400" dirty="0"/>
            </a:br>
            <a:r>
              <a:rPr lang="en-US" sz="2400" dirty="0"/>
              <a:t>444 West Third Street</a:t>
            </a:r>
            <a:br>
              <a:rPr lang="en-US" sz="2400" dirty="0"/>
            </a:br>
            <a:r>
              <a:rPr lang="en-US" sz="2400" dirty="0"/>
              <a:t>Dayton, Ohio  45402</a:t>
            </a:r>
            <a:br>
              <a:rPr lang="en-US" sz="2400" dirty="0"/>
            </a:br>
            <a:r>
              <a:rPr lang="en-US" sz="2400" dirty="0"/>
              <a:t>Office Phone: 937-512-2961</a:t>
            </a:r>
          </a:p>
          <a:p>
            <a:pPr marL="0" indent="0">
              <a:buNone/>
            </a:pPr>
            <a:r>
              <a:rPr lang="en-US" sz="2400" dirty="0"/>
              <a:t>Office Fax:  937-512-2777</a:t>
            </a:r>
          </a:p>
          <a:p>
            <a:pPr marL="0" indent="0">
              <a:buNone/>
            </a:pPr>
            <a:r>
              <a:rPr lang="en-US" sz="2400" dirty="0"/>
              <a:t>Email:  </a:t>
            </a:r>
            <a:r>
              <a:rPr lang="en-US" sz="2400" u="sng" dirty="0">
                <a:hlinkClick r:id="rId2"/>
              </a:rPr>
              <a:t>TitleIX@sinclair.edu</a:t>
            </a:r>
            <a:br>
              <a:rPr lang="en-US" sz="2400" u="sng" dirty="0"/>
            </a:br>
            <a:endParaRPr lang="en-US" sz="2400" dirty="0"/>
          </a:p>
          <a:p>
            <a:pPr>
              <a:buClr>
                <a:srgbClr val="C00000"/>
              </a:buClr>
              <a:buFont typeface="Wingdings" panose="05000000000000000000" pitchFamily="2" charset="2"/>
              <a:buChar char="Ø"/>
            </a:pPr>
            <a:r>
              <a:rPr lang="en-US" sz="2400" dirty="0"/>
              <a:t>Or use the “Red Button” to submit an Online Report found at: </a:t>
            </a:r>
            <a:r>
              <a:rPr lang="en-US" sz="2400" dirty="0">
                <a:hlinkClick r:id="rId3"/>
              </a:rPr>
              <a:t>https://www.sinclair.edu/about/consumer-info/title-ix/</a:t>
            </a:r>
            <a:r>
              <a:rPr lang="en-US" sz="2400" dirty="0"/>
              <a:t> </a:t>
            </a:r>
          </a:p>
          <a:p>
            <a:pPr marL="0" indent="0">
              <a:buNone/>
            </a:pPr>
            <a:endParaRPr lang="en-US" sz="2400" dirty="0"/>
          </a:p>
        </p:txBody>
      </p:sp>
      <p:pic>
        <p:nvPicPr>
          <p:cNvPr id="4" name="Picture 3"/>
          <p:cNvPicPr>
            <a:picLocks noChangeAspect="1"/>
          </p:cNvPicPr>
          <p:nvPr/>
        </p:nvPicPr>
        <p:blipFill>
          <a:blip r:embed="rId4"/>
          <a:stretch>
            <a:fillRect/>
          </a:stretch>
        </p:blipFill>
        <p:spPr>
          <a:xfrm>
            <a:off x="4921515" y="3283270"/>
            <a:ext cx="3271799" cy="957903"/>
          </a:xfrm>
          <a:prstGeom prst="rect">
            <a:avLst/>
          </a:prstGeom>
        </p:spPr>
      </p:pic>
      <p:sp>
        <p:nvSpPr>
          <p:cNvPr id="5" name="Slide Number Placeholder 4"/>
          <p:cNvSpPr>
            <a:spLocks noGrp="1"/>
          </p:cNvSpPr>
          <p:nvPr>
            <p:ph type="sldNum" sz="quarter" idx="12"/>
          </p:nvPr>
        </p:nvSpPr>
        <p:spPr>
          <a:xfrm>
            <a:off x="4204941" y="6412330"/>
            <a:ext cx="493485" cy="365125"/>
          </a:xfrm>
        </p:spPr>
        <p:txBody>
          <a:bodyPr/>
          <a:lstStyle/>
          <a:p>
            <a:fld id="{26C911BA-8585-8B4E-858B-31FEB0C2E633}"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26901338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Sinclair’s Duty under Title IX</a:t>
            </a:r>
          </a:p>
        </p:txBody>
      </p:sp>
      <p:sp>
        <p:nvSpPr>
          <p:cNvPr id="3" name="Content Placeholder 2"/>
          <p:cNvSpPr>
            <a:spLocks noGrp="1"/>
          </p:cNvSpPr>
          <p:nvPr>
            <p:ph idx="1"/>
          </p:nvPr>
        </p:nvSpPr>
        <p:spPr/>
        <p:txBody>
          <a:bodyPr/>
          <a:lstStyle/>
          <a:p>
            <a:pPr marL="0" indent="0">
              <a:buNone/>
            </a:pPr>
            <a:endParaRPr lang="en-US" dirty="0"/>
          </a:p>
          <a:p>
            <a:pPr marL="971550" lvl="1" indent="-514350">
              <a:buFont typeface="+mj-lt"/>
              <a:buAutoNum type="arabicPeriod"/>
            </a:pPr>
            <a:r>
              <a:rPr lang="en-US" dirty="0"/>
              <a:t>Stop the misconduct;</a:t>
            </a:r>
            <a:br>
              <a:rPr lang="en-US" dirty="0"/>
            </a:br>
            <a:endParaRPr lang="en-US" dirty="0"/>
          </a:p>
          <a:p>
            <a:pPr marL="971550" lvl="1" indent="-514350">
              <a:buFont typeface="+mj-lt"/>
              <a:buAutoNum type="arabicPeriod"/>
            </a:pPr>
            <a:r>
              <a:rPr lang="en-US" dirty="0"/>
              <a:t>Remedy the effects; and</a:t>
            </a:r>
            <a:br>
              <a:rPr lang="en-US" dirty="0"/>
            </a:br>
            <a:endParaRPr lang="en-US" dirty="0"/>
          </a:p>
          <a:p>
            <a:pPr marL="971550" lvl="1" indent="-514350">
              <a:buFont typeface="+mj-lt"/>
              <a:buAutoNum type="arabicPeriod"/>
            </a:pPr>
            <a:r>
              <a:rPr lang="en-US" dirty="0"/>
              <a:t>Prevent the reoccurrence. </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36792" y="2971800"/>
            <a:ext cx="2464660" cy="2670048"/>
          </a:xfrm>
          <a:prstGeom prst="rect">
            <a:avLst/>
          </a:prstGeom>
        </p:spPr>
      </p:pic>
      <p:sp>
        <p:nvSpPr>
          <p:cNvPr id="4" name="Slide Number Placeholder 3"/>
          <p:cNvSpPr>
            <a:spLocks noGrp="1"/>
          </p:cNvSpPr>
          <p:nvPr>
            <p:ph type="sldNum" sz="quarter" idx="12"/>
          </p:nvPr>
        </p:nvSpPr>
        <p:spPr>
          <a:xfrm>
            <a:off x="4400550" y="6356350"/>
            <a:ext cx="342900" cy="365125"/>
          </a:xfrm>
        </p:spPr>
        <p:txBody>
          <a:bodyPr/>
          <a:lstStyle/>
          <a:p>
            <a:fld id="{26C911BA-8585-8B4E-858B-31FEB0C2E633}"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9293964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Major Changes in the New </a:t>
            </a:r>
            <a:br>
              <a:rPr lang="en-US" sz="2800" dirty="0"/>
            </a:br>
            <a:r>
              <a:rPr lang="en-US" sz="2800" dirty="0"/>
              <a:t>Title IX Regulations </a:t>
            </a:r>
            <a:br>
              <a:rPr lang="en-US" dirty="0"/>
            </a:br>
            <a:r>
              <a:rPr lang="en-US" sz="1800" dirty="0"/>
              <a:t>Effective August 14, 2020</a:t>
            </a:r>
          </a:p>
        </p:txBody>
      </p:sp>
      <p:sp>
        <p:nvSpPr>
          <p:cNvPr id="3" name="Content Placeholder 2"/>
          <p:cNvSpPr>
            <a:spLocks noGrp="1"/>
          </p:cNvSpPr>
          <p:nvPr>
            <p:ph idx="1"/>
          </p:nvPr>
        </p:nvSpPr>
        <p:spPr/>
        <p:txBody>
          <a:bodyPr>
            <a:normAutofit/>
          </a:bodyPr>
          <a:lstStyle/>
          <a:p>
            <a:pPr marL="0" indent="0">
              <a:buNone/>
            </a:pPr>
            <a:r>
              <a:rPr lang="en-US" sz="1600" dirty="0"/>
              <a:t>The U.S. Department of Education issued new </a:t>
            </a:r>
            <a:br>
              <a:rPr lang="en-US" sz="1600" dirty="0"/>
            </a:br>
            <a:r>
              <a:rPr lang="en-US" sz="1600" dirty="0"/>
              <a:t>Title IX regulations that made significant changes to the </a:t>
            </a:r>
            <a:br>
              <a:rPr lang="en-US" sz="1600" dirty="0"/>
            </a:br>
            <a:r>
              <a:rPr lang="en-US" sz="1600" dirty="0"/>
              <a:t>former Title IX policy and procedures used by </a:t>
            </a:r>
            <a:br>
              <a:rPr lang="en-US" sz="1600" dirty="0"/>
            </a:br>
            <a:r>
              <a:rPr lang="en-US" sz="1600" dirty="0"/>
              <a:t>Sinclair College. </a:t>
            </a:r>
          </a:p>
          <a:p>
            <a:pPr marL="0" indent="0">
              <a:buNone/>
            </a:pPr>
            <a:endParaRPr lang="en-US" sz="1900" dirty="0"/>
          </a:p>
          <a:p>
            <a:pPr marL="0" indent="0">
              <a:buNone/>
            </a:pPr>
            <a:r>
              <a:rPr lang="en-US" sz="1600" dirty="0"/>
              <a:t>To view the Sinclair Sexual Harassment and Sex Discrimination </a:t>
            </a:r>
            <a:br>
              <a:rPr lang="en-US" sz="1600" dirty="0"/>
            </a:br>
            <a:r>
              <a:rPr lang="en-US" sz="1600" dirty="0"/>
              <a:t>Policy and Procedure follow these steps:</a:t>
            </a:r>
          </a:p>
          <a:p>
            <a:pPr marL="457200" indent="-457200">
              <a:buFont typeface="+mj-lt"/>
              <a:buAutoNum type="arabicPeriod"/>
            </a:pPr>
            <a:r>
              <a:rPr lang="en-US" sz="1600" dirty="0"/>
              <a:t>Go to Sinclair.edu;</a:t>
            </a:r>
          </a:p>
          <a:p>
            <a:pPr marL="457200" indent="-457200">
              <a:buFont typeface="+mj-lt"/>
              <a:buAutoNum type="arabicPeriod"/>
            </a:pPr>
            <a:r>
              <a:rPr lang="en-US" sz="1600" dirty="0"/>
              <a:t>Type “Title IX’ in the search box;</a:t>
            </a:r>
          </a:p>
          <a:p>
            <a:pPr marL="457200" indent="-457200">
              <a:buFont typeface="+mj-lt"/>
              <a:buAutoNum type="arabicPeriod"/>
            </a:pPr>
            <a:r>
              <a:rPr lang="en-US" sz="1600" dirty="0"/>
              <a:t>Pull up the first Title IX page and the Policy and Procedure are listed there.</a:t>
            </a:r>
          </a:p>
          <a:p>
            <a:pPr marL="457200" indent="-457200">
              <a:buFont typeface="+mj-lt"/>
              <a:buAutoNum type="arabicPeriod"/>
            </a:pPr>
            <a:endParaRPr lang="en-US" sz="1600" dirty="0"/>
          </a:p>
          <a:p>
            <a:pPr marL="0" indent="0">
              <a:buNone/>
            </a:pPr>
            <a:r>
              <a:rPr lang="en-US" sz="1600" dirty="0"/>
              <a:t>Or you may call 937-512-2961 or email </a:t>
            </a:r>
            <a:r>
              <a:rPr lang="en-US" sz="1600" dirty="0">
                <a:hlinkClick r:id="rId2"/>
              </a:rPr>
              <a:t>carol.glaser-atkins@sinclair.edu</a:t>
            </a:r>
            <a:r>
              <a:rPr lang="en-US" sz="1600" dirty="0"/>
              <a:t> for a copy of the Sinclair Sexual Harassment and Sex Discrimination Policy and Procedure.  </a:t>
            </a:r>
          </a:p>
        </p:txBody>
      </p:sp>
      <p:pic>
        <p:nvPicPr>
          <p:cNvPr id="4" name="Picture 3"/>
          <p:cNvPicPr>
            <a:picLocks noChangeAspect="1"/>
          </p:cNvPicPr>
          <p:nvPr/>
        </p:nvPicPr>
        <p:blipFill>
          <a:blip r:embed="rId3"/>
          <a:stretch>
            <a:fillRect/>
          </a:stretch>
        </p:blipFill>
        <p:spPr>
          <a:xfrm>
            <a:off x="6281511" y="1729059"/>
            <a:ext cx="2140629" cy="2150609"/>
          </a:xfrm>
          <a:prstGeom prst="rect">
            <a:avLst/>
          </a:prstGeom>
        </p:spPr>
      </p:pic>
      <p:sp>
        <p:nvSpPr>
          <p:cNvPr id="5" name="Slide Number Placeholder 4"/>
          <p:cNvSpPr>
            <a:spLocks noGrp="1"/>
          </p:cNvSpPr>
          <p:nvPr>
            <p:ph type="sldNum" sz="quarter" idx="12"/>
          </p:nvPr>
        </p:nvSpPr>
        <p:spPr>
          <a:xfrm>
            <a:off x="4439670" y="6492875"/>
            <a:ext cx="264660" cy="365125"/>
          </a:xfrm>
        </p:spPr>
        <p:txBody>
          <a:bodyPr/>
          <a:lstStyle/>
          <a:p>
            <a:fld id="{26C911BA-8585-8B4E-858B-31FEB0C2E633}"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3832847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Major Changes in the New </a:t>
            </a:r>
            <a:br>
              <a:rPr lang="en-US" sz="2800" dirty="0"/>
            </a:br>
            <a:r>
              <a:rPr lang="en-US" sz="2800" dirty="0"/>
              <a:t>Title IX Regulations </a:t>
            </a:r>
            <a:br>
              <a:rPr lang="en-US" dirty="0"/>
            </a:br>
            <a:r>
              <a:rPr lang="en-US" sz="1800" dirty="0"/>
              <a:t>Effective August 14, 2020</a:t>
            </a:r>
          </a:p>
        </p:txBody>
      </p:sp>
      <p:sp>
        <p:nvSpPr>
          <p:cNvPr id="3" name="Content Placeholder 2"/>
          <p:cNvSpPr>
            <a:spLocks noGrp="1"/>
          </p:cNvSpPr>
          <p:nvPr>
            <p:ph idx="1"/>
          </p:nvPr>
        </p:nvSpPr>
        <p:spPr/>
        <p:txBody>
          <a:bodyPr>
            <a:normAutofit/>
          </a:bodyPr>
          <a:lstStyle/>
          <a:p>
            <a:pPr marL="0" indent="0">
              <a:buNone/>
            </a:pPr>
            <a:r>
              <a:rPr lang="en-US" sz="2400" dirty="0"/>
              <a:t>Significant changes from the former Title IX processes include: </a:t>
            </a:r>
            <a:br>
              <a:rPr lang="en-US" sz="2400" dirty="0"/>
            </a:br>
            <a:endParaRPr lang="en-US" sz="2400" dirty="0"/>
          </a:p>
          <a:p>
            <a:pPr marL="514350" indent="-514350">
              <a:buFont typeface="+mj-lt"/>
              <a:buAutoNum type="arabicPeriod"/>
            </a:pPr>
            <a:r>
              <a:rPr lang="en-US" sz="2400" dirty="0"/>
              <a:t>More narrow definitions of prohibited conduct; </a:t>
            </a:r>
          </a:p>
          <a:p>
            <a:pPr marL="514350" indent="-514350">
              <a:buFont typeface="+mj-lt"/>
              <a:buAutoNum type="arabicPeriod"/>
            </a:pPr>
            <a:r>
              <a:rPr lang="en-US" sz="2400" dirty="0"/>
              <a:t>A more limited scope and jurisdiction under which an individual may file a complaint; and </a:t>
            </a:r>
          </a:p>
          <a:p>
            <a:pPr marL="514350" indent="-514350">
              <a:buFont typeface="+mj-lt"/>
              <a:buAutoNum type="arabicPeriod"/>
            </a:pPr>
            <a:r>
              <a:rPr lang="en-US" sz="2400" dirty="0"/>
              <a:t>The use of a different approach to due process requiring that new processes and procedures be followed.</a:t>
            </a:r>
          </a:p>
        </p:txBody>
      </p:sp>
      <p:sp>
        <p:nvSpPr>
          <p:cNvPr id="4" name="Slide Number Placeholder 3"/>
          <p:cNvSpPr>
            <a:spLocks noGrp="1"/>
          </p:cNvSpPr>
          <p:nvPr>
            <p:ph type="sldNum" sz="quarter" idx="12"/>
          </p:nvPr>
        </p:nvSpPr>
        <p:spPr>
          <a:xfrm>
            <a:off x="4406900" y="6492875"/>
            <a:ext cx="330200" cy="365125"/>
          </a:xfrm>
        </p:spPr>
        <p:txBody>
          <a:bodyPr/>
          <a:lstStyle/>
          <a:p>
            <a:fld id="{26C911BA-8585-8B4E-858B-31FEB0C2E633}"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6648042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Prohibited Behavior Under the Title IX</a:t>
            </a:r>
            <a:br>
              <a:rPr lang="en-US" sz="3000" dirty="0"/>
            </a:br>
            <a:r>
              <a:rPr lang="en-US" sz="3000" dirty="0"/>
              <a:t>Sexual Harassment and Sex Discrimination Procedures Defined</a:t>
            </a:r>
          </a:p>
        </p:txBody>
      </p:sp>
      <p:sp>
        <p:nvSpPr>
          <p:cNvPr id="5" name="Text Placeholder 4"/>
          <p:cNvSpPr>
            <a:spLocks noGrp="1"/>
          </p:cNvSpPr>
          <p:nvPr>
            <p:ph type="body" idx="1"/>
          </p:nvPr>
        </p:nvSpPr>
        <p:spPr/>
        <p:txBody>
          <a:bodyPr/>
          <a:lstStyle/>
          <a:p>
            <a:r>
              <a:rPr lang="en-US" dirty="0"/>
              <a:t>   </a:t>
            </a:r>
          </a:p>
        </p:txBody>
      </p:sp>
      <p:sp>
        <p:nvSpPr>
          <p:cNvPr id="3" name="Content Placeholder 2"/>
          <p:cNvSpPr>
            <a:spLocks noGrp="1"/>
          </p:cNvSpPr>
          <p:nvPr>
            <p:ph sz="half" idx="2"/>
          </p:nvPr>
        </p:nvSpPr>
        <p:spPr>
          <a:xfrm>
            <a:off x="419497" y="1742170"/>
            <a:ext cx="8155781" cy="4062636"/>
          </a:xfrm>
        </p:spPr>
        <p:txBody>
          <a:bodyPr>
            <a:normAutofit lnSpcReduction="10000"/>
          </a:bodyPr>
          <a:lstStyle/>
          <a:p>
            <a:pPr marL="0" indent="0">
              <a:buNone/>
            </a:pPr>
            <a:endParaRPr lang="en-US" sz="1300" dirty="0"/>
          </a:p>
          <a:p>
            <a:pPr marL="0" indent="0">
              <a:buNone/>
            </a:pPr>
            <a:r>
              <a:rPr lang="en-US" sz="1800" dirty="0"/>
              <a:t>34 CFR Part 106.30(a) is a federal law that prohibits sexual harassment defined as conduct on the basis of sex that meets one of the following: </a:t>
            </a:r>
          </a:p>
          <a:p>
            <a:pPr marL="0" indent="0">
              <a:buNone/>
            </a:pPr>
            <a:r>
              <a:rPr lang="en-US" sz="1800" dirty="0"/>
              <a:t> </a:t>
            </a:r>
          </a:p>
          <a:p>
            <a:pPr>
              <a:buClr>
                <a:srgbClr val="FF0000"/>
              </a:buClr>
              <a:buFont typeface="Wingdings" panose="05000000000000000000" pitchFamily="2" charset="2"/>
              <a:buChar char="§"/>
            </a:pPr>
            <a:r>
              <a:rPr lang="en-US" sz="1800" dirty="0"/>
              <a:t>An employee conditioning educational benefits on participation in unwelcome sexual conduct (called Quid Pro Quo);</a:t>
            </a:r>
            <a:br>
              <a:rPr lang="en-US" sz="1800" dirty="0"/>
            </a:br>
            <a:endParaRPr lang="en-US" sz="1800" dirty="0"/>
          </a:p>
          <a:p>
            <a:pPr>
              <a:buClr>
                <a:srgbClr val="FF0000"/>
              </a:buClr>
              <a:buFont typeface="Wingdings" panose="05000000000000000000" pitchFamily="2" charset="2"/>
              <a:buChar char="§"/>
            </a:pPr>
            <a:r>
              <a:rPr lang="en-US" sz="1800" dirty="0"/>
              <a:t>Unwelcome conduct that a reasonable person would determine so severe, pervasive </a:t>
            </a:r>
            <a:r>
              <a:rPr lang="en-US" sz="1800" u="sng" dirty="0">
                <a:solidFill>
                  <a:srgbClr val="C00000"/>
                </a:solidFill>
              </a:rPr>
              <a:t>and</a:t>
            </a:r>
            <a:r>
              <a:rPr lang="en-US" sz="1800" dirty="0"/>
              <a:t> objectively offensive that it effectively denies a person equal access to the educational institution’s education program or activity; or</a:t>
            </a:r>
            <a:br>
              <a:rPr lang="en-US" sz="1800" dirty="0"/>
            </a:br>
            <a:endParaRPr lang="en-US" sz="1800" dirty="0"/>
          </a:p>
          <a:p>
            <a:pPr>
              <a:buClr>
                <a:srgbClr val="FF0000"/>
              </a:buClr>
              <a:buFont typeface="Wingdings" panose="05000000000000000000" pitchFamily="2" charset="2"/>
              <a:buChar char="§"/>
            </a:pPr>
            <a:r>
              <a:rPr lang="en-US" sz="1800" dirty="0"/>
              <a:t>Sexual assault (as defined in the Clery Act), or dating violence, domestic violence, or stalking as defined in the Violence Against Women Act (VAWA).</a:t>
            </a:r>
            <a:br>
              <a:rPr lang="en-US" sz="1800" dirty="0"/>
            </a:br>
            <a:endParaRPr lang="en-US" sz="1800" dirty="0"/>
          </a:p>
        </p:txBody>
      </p:sp>
      <p:sp>
        <p:nvSpPr>
          <p:cNvPr id="6" name="Text Placeholder 5"/>
          <p:cNvSpPr>
            <a:spLocks noGrp="1"/>
          </p:cNvSpPr>
          <p:nvPr>
            <p:ph type="body" sz="quarter" idx="3"/>
          </p:nvPr>
        </p:nvSpPr>
        <p:spPr/>
        <p:txBody>
          <a:bodyPr/>
          <a:lstStyle/>
          <a:p>
            <a:r>
              <a:rPr lang="en-US" dirty="0"/>
              <a:t> </a:t>
            </a:r>
          </a:p>
        </p:txBody>
      </p:sp>
      <p:sp>
        <p:nvSpPr>
          <p:cNvPr id="7" name="Content Placeholder 6"/>
          <p:cNvSpPr>
            <a:spLocks noGrp="1"/>
          </p:cNvSpPr>
          <p:nvPr>
            <p:ph sz="quarter" idx="4"/>
          </p:nvPr>
        </p:nvSpPr>
        <p:spPr>
          <a:xfrm>
            <a:off x="8001000" y="5372100"/>
            <a:ext cx="685800" cy="131191"/>
          </a:xfrm>
        </p:spPr>
        <p:txBody>
          <a:bodyPr>
            <a:normAutofit fontScale="25000" lnSpcReduction="20000"/>
          </a:bodyPr>
          <a:lstStyle/>
          <a:p>
            <a:pPr marL="0" indent="0">
              <a:buNone/>
            </a:pPr>
            <a:endParaRPr lang="en-US" dirty="0"/>
          </a:p>
        </p:txBody>
      </p:sp>
      <p:sp>
        <p:nvSpPr>
          <p:cNvPr id="4" name="Slide Number Placeholder 3"/>
          <p:cNvSpPr>
            <a:spLocks noGrp="1"/>
          </p:cNvSpPr>
          <p:nvPr>
            <p:ph type="sldNum" sz="quarter" idx="12"/>
          </p:nvPr>
        </p:nvSpPr>
        <p:spPr>
          <a:xfrm>
            <a:off x="4387850" y="6492875"/>
            <a:ext cx="368300" cy="365125"/>
          </a:xfrm>
        </p:spPr>
        <p:txBody>
          <a:bodyPr/>
          <a:lstStyle/>
          <a:p>
            <a:fld id="{26C911BA-8585-8B4E-858B-31FEB0C2E633}"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6543574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Conduct</a:t>
            </a:r>
            <a:br>
              <a:rPr lang="en-US" dirty="0"/>
            </a:br>
            <a:r>
              <a:rPr lang="en-US" sz="2400" dirty="0"/>
              <a:t>Quid Pro Quo Sexual Harassment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Quid Pro Quo sexual harassment is conduct on the basis of sex that where a Sinclair employee conditions a provision of aid, benefit or service of Sinclair on an individual’s participation in unwelcomed sexual conduct.</a:t>
            </a:r>
          </a:p>
          <a:p>
            <a:pPr marL="0" indent="0">
              <a:buNone/>
            </a:pPr>
            <a:endParaRPr lang="en-US" dirty="0"/>
          </a:p>
          <a:p>
            <a:pPr marL="0" indent="0">
              <a:buNone/>
            </a:pPr>
            <a:r>
              <a:rPr lang="en-US" dirty="0"/>
              <a:t>EXAMPLE: Instructor states that the student will earn an “A” in the class if the student provides sexual favors to the instructor</a:t>
            </a:r>
          </a:p>
        </p:txBody>
      </p:sp>
      <p:sp>
        <p:nvSpPr>
          <p:cNvPr id="4" name="Slide Number Placeholder 3"/>
          <p:cNvSpPr>
            <a:spLocks noGrp="1"/>
          </p:cNvSpPr>
          <p:nvPr>
            <p:ph type="sldNum" sz="quarter" idx="12"/>
          </p:nvPr>
        </p:nvSpPr>
        <p:spPr>
          <a:xfrm>
            <a:off x="4394200" y="6473825"/>
            <a:ext cx="355600" cy="365125"/>
          </a:xfrm>
        </p:spPr>
        <p:txBody>
          <a:bodyPr/>
          <a:lstStyle/>
          <a:p>
            <a:fld id="{26C911BA-8585-8B4E-858B-31FEB0C2E633}"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703249850"/>
      </p:ext>
    </p:extLst>
  </p:cSld>
  <p:clrMapOvr>
    <a:masterClrMapping/>
  </p:clrMapOvr>
  <p:transition/>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80598C860A644A84BFCE21C2C8870" ma:contentTypeVersion="13" ma:contentTypeDescription="Create a new document." ma:contentTypeScope="" ma:versionID="d4df099aefaf6732d6308d323e7211a2">
  <xsd:schema xmlns:xsd="http://www.w3.org/2001/XMLSchema" xmlns:xs="http://www.w3.org/2001/XMLSchema" xmlns:p="http://schemas.microsoft.com/office/2006/metadata/properties" xmlns:ns3="b2f6d13a-2197-46a2-90f5-78af06d1a913" xmlns:ns4="43738ec9-da07-4ef5-b265-bd27909004c8" targetNamespace="http://schemas.microsoft.com/office/2006/metadata/properties" ma:root="true" ma:fieldsID="5a4d833ccae7f248510ab8c605bfdc19" ns3:_="" ns4:_="">
    <xsd:import namespace="b2f6d13a-2197-46a2-90f5-78af06d1a913"/>
    <xsd:import namespace="43738ec9-da07-4ef5-b265-bd27909004c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6d13a-2197-46a2-90f5-78af06d1a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738ec9-da07-4ef5-b265-bd27909004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570103-A492-480D-A993-761180830456}">
  <ds:schemaRefs>
    <ds:schemaRef ds:uri="http://schemas.microsoft.com/sharepoint/v3/contenttype/forms"/>
  </ds:schemaRefs>
</ds:datastoreItem>
</file>

<file path=customXml/itemProps2.xml><?xml version="1.0" encoding="utf-8"?>
<ds:datastoreItem xmlns:ds="http://schemas.openxmlformats.org/officeDocument/2006/customXml" ds:itemID="{E24E6CA2-9A35-495B-87E7-FE42B81AF3B1}">
  <ds:schemaRefs>
    <ds:schemaRef ds:uri="43738ec9-da07-4ef5-b265-bd27909004c8"/>
    <ds:schemaRef ds:uri="http://schemas.openxmlformats.org/package/2006/metadata/core-properties"/>
    <ds:schemaRef ds:uri="http://www.w3.org/XML/1998/namespace"/>
    <ds:schemaRef ds:uri="http://schemas.microsoft.com/office/infopath/2007/PartnerControls"/>
    <ds:schemaRef ds:uri="http://purl.org/dc/terms/"/>
    <ds:schemaRef ds:uri="b2f6d13a-2197-46a2-90f5-78af06d1a913"/>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82BE900-13B1-4AB0-AB65-F7AA66C69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f6d13a-2197-46a2-90f5-78af06d1a913"/>
    <ds:schemaRef ds:uri="43738ec9-da07-4ef5-b265-bd27909004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12588</TotalTime>
  <Words>3629</Words>
  <Application>Microsoft Office PowerPoint</Application>
  <PresentationFormat>On-screen Show (4:3)</PresentationFormat>
  <Paragraphs>292</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Wingdings</vt:lpstr>
      <vt:lpstr>Arial Black</vt:lpstr>
      <vt:lpstr>Arial</vt:lpstr>
      <vt:lpstr>Calibri</vt:lpstr>
      <vt:lpstr>3_Office Theme</vt:lpstr>
      <vt:lpstr>  Title IX Sexual Harassment and Sex Discrimination Policy &amp; Procedures   Training for Students and Employees  March, 2021 </vt:lpstr>
      <vt:lpstr>Agenda</vt:lpstr>
      <vt:lpstr>1.  Overview of Title IX</vt:lpstr>
      <vt:lpstr>The Law</vt:lpstr>
      <vt:lpstr>Sinclair’s Duty under Title IX</vt:lpstr>
      <vt:lpstr>Major Changes in the New  Title IX Regulations  Effective August 14, 2020</vt:lpstr>
      <vt:lpstr>Major Changes in the New  Title IX Regulations  Effective August 14, 2020</vt:lpstr>
      <vt:lpstr>Prohibited Behavior Under the Title IX Sexual Harassment and Sex Discrimination Procedures Defined</vt:lpstr>
      <vt:lpstr>Prohibited Conduct Quid Pro Quo Sexual Harassment</vt:lpstr>
      <vt:lpstr>Prohibited Conduct Unwelcome Conduct Sexual Harassment</vt:lpstr>
      <vt:lpstr>Prohibited Conduct Sexual Assault Defined</vt:lpstr>
      <vt:lpstr>Prohibited Conduct Dating Violence Defined</vt:lpstr>
      <vt:lpstr>Prohibited Conduct Domestic Violence Defined</vt:lpstr>
      <vt:lpstr>Prohibited Conduct Stalking Defined</vt:lpstr>
      <vt:lpstr>Three Options Under the  New Procedures</vt:lpstr>
      <vt:lpstr>Scope of Policy The Threshold Requirements</vt:lpstr>
      <vt:lpstr>Summary of Requirements (One Plus Three)</vt:lpstr>
      <vt:lpstr>2. Reporting a Violation</vt:lpstr>
      <vt:lpstr>Ways to Report a  Title IX Violation</vt:lpstr>
      <vt:lpstr>Notify:</vt:lpstr>
      <vt:lpstr>Duty to Report  </vt:lpstr>
      <vt:lpstr>3. New Procedures  and the Three Options</vt:lpstr>
      <vt:lpstr>Procedures for Option 1:   Supportive Measures Only</vt:lpstr>
      <vt:lpstr>Procedures for Option 1:   Supportive Measures Include</vt:lpstr>
      <vt:lpstr>Procedures for Option 2:   Formal Investigation Process</vt:lpstr>
      <vt:lpstr>Procedures for Option 2:   Formal Investigation Process - Continued</vt:lpstr>
      <vt:lpstr>Procedures for Option 3:   Informal Resolution Process (IRP)</vt:lpstr>
      <vt:lpstr>4.  Other Topics</vt:lpstr>
      <vt:lpstr>Definition of Consent</vt:lpstr>
      <vt:lpstr>Confidentiality</vt:lpstr>
      <vt:lpstr>Sex Discrimination</vt:lpstr>
      <vt:lpstr>Retaliation</vt:lpstr>
      <vt:lpstr>False Claims</vt:lpstr>
      <vt:lpstr>Pregnancy</vt:lpstr>
      <vt:lpstr>Pregnancy - Continued</vt:lpstr>
      <vt:lpstr>Bystander Intervention (Prevention Method)</vt:lpstr>
      <vt:lpstr>Other Sinclair Policies  Dealing with Harassment </vt:lpstr>
      <vt:lpstr>Other Sinclair Policies  Dealing with Harassment </vt:lpstr>
      <vt:lpstr>Examples of Inappropriate Conduct</vt:lpstr>
      <vt:lpstr>Notify:</vt:lpstr>
    </vt:vector>
  </TitlesOfParts>
  <Company>Sinclair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Gonsiska</dc:creator>
  <cp:lastModifiedBy>Glaser-Atkins, Carol</cp:lastModifiedBy>
  <cp:revision>473</cp:revision>
  <cp:lastPrinted>2021-03-22T14:36:56Z</cp:lastPrinted>
  <dcterms:created xsi:type="dcterms:W3CDTF">2013-01-11T21:28:37Z</dcterms:created>
  <dcterms:modified xsi:type="dcterms:W3CDTF">2021-03-26T13:11:55Z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0x010100AA780598C860A644A84BFCE21C2C8870</vt:lpwstr>
  </property>
</Properties>
</file>